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1600" TargetMode="External"/><Relationship Id="rId13" Type="http://schemas.openxmlformats.org/officeDocument/2006/relationships/hyperlink" Target="https://mk.wikipedia.org/wiki/%D0%91%D0%B5%D1%82%D0%BE%D0%B2%D0%B5%D0%BD" TargetMode="External"/><Relationship Id="rId3" Type="http://schemas.openxmlformats.org/officeDocument/2006/relationships/hyperlink" Target="https://mk.wikipedia.org/w/index.php?title=%D0%98%D0%BD%D1%81%D1%82%D1%80%D1%83%D0%BC%D0%B5%D0%BD%D1%82&amp;action=edit&amp;redlink=1" TargetMode="External"/><Relationship Id="rId7" Type="http://schemas.openxmlformats.org/officeDocument/2006/relationships/hyperlink" Target="https://mk.wikipedia.org/wiki/%D0%A0%D0%BE%D0%BC%D0%B0%D0%BD%D1%82%D0%B8%D0%B7%D0%B0%D0%BC" TargetMode="External"/><Relationship Id="rId12" Type="http://schemas.openxmlformats.org/officeDocument/2006/relationships/hyperlink" Target="https://mk.wikipedia.org/wiki/%D0%9C%D0%BE%D1%86%D0%B0%D1%80%D1%82" TargetMode="External"/><Relationship Id="rId2" Type="http://schemas.openxmlformats.org/officeDocument/2006/relationships/hyperlink" Target="https://mk.wikipedia.org/wiki/%D0%98%D1%82%D0%B0%D0%BB%D0%B8%D1%98%D0%B0%D0%BD%D1%81%D0%BA%D0%B8_%D1%98%D0%B0%D0%B7%D0%B8%D0%BA" TargetMode="External"/><Relationship Id="rId16" Type="http://schemas.openxmlformats.org/officeDocument/2006/relationships/hyperlink" Target="https://mk.wikipedia.org/w/index.php?title=%D0%A1%D0%BE%D0%BD%D0%B0%D1%82%D0%B5%D0%BD_%D1%81%D1%82%D0%B0%D0%B2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A%D0%BB%D0%B0%D1%81%D0%B8%D1%86%D0%B8%D0%B7%D0%B0%D0%BC" TargetMode="External"/><Relationship Id="rId11" Type="http://schemas.openxmlformats.org/officeDocument/2006/relationships/hyperlink" Target="https://mk.wikipedia.org/wiki/%D0%A5%D0%B0%D1%98%D0%B4%D0%BD" TargetMode="External"/><Relationship Id="rId5" Type="http://schemas.openxmlformats.org/officeDocument/2006/relationships/hyperlink" Target="https://mk.wikipedia.org/wiki/%D0%92%D0%BE%D0%BA%D0%B0%D0%BB" TargetMode="External"/><Relationship Id="rId15" Type="http://schemas.openxmlformats.org/officeDocument/2006/relationships/hyperlink" Target="https://mk.wikipedia.org/w/index.php?title=%D0%A1%D0%BE%D0%BD%D0%B0%D1%82%D0%B5%D0%BD_%D1%86%D0%B8%D0%BA%D0%BB%D1%83%D1%81&amp;action=edit&amp;redlink=1" TargetMode="External"/><Relationship Id="rId10" Type="http://schemas.openxmlformats.org/officeDocument/2006/relationships/hyperlink" Target="https://mk.wikipedia.org/wiki/%D0%A3%D0%BC%D0%B5%D1%82%D0%BD%D0%BE%D1%81%D1%82" TargetMode="External"/><Relationship Id="rId4" Type="http://schemas.openxmlformats.org/officeDocument/2006/relationships/hyperlink" Target="https://mk.wikipedia.org/w/index.php?title=%D0%9A%D0%B0%D0%BD%D1%82%D0%B0&amp;action=edit&amp;redlink=1" TargetMode="External"/><Relationship Id="rId9" Type="http://schemas.openxmlformats.org/officeDocument/2006/relationships/hyperlink" Target="https://mk.wikipedia.org/w/index.php?title=%D0%98%D0%BD%D1%81%D1%82%D1%80%D1%83%D0%BC%D0%B5%D0%BD%D1%82%D0%B0%D0%BB%D0%BD%D0%B0_%D0%BC%D1%83%D0%B7%D0%B8%D0%BA%D0%B0&amp;action=edit&amp;redlink=1" TargetMode="External"/><Relationship Id="rId14" Type="http://schemas.openxmlformats.org/officeDocument/2006/relationships/hyperlink" Target="https://mk.wikipedia.org/w/index.php?title=%D0%A1%D0%BE%D0%BD%D0%B0%D1%82%D0%BD%D0%B0_%D1%84%D0%BE%D1%80%D0%BC%D0%B0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DxlnJVvW8" TargetMode="External"/><Relationship Id="rId2" Type="http://schemas.openxmlformats.org/officeDocument/2006/relationships/hyperlink" Target="https://www.youtube.com/watch?v=4Tr0otuiQu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Класична соната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Година: втора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Класична соната</a:t>
            </a:r>
            <a:br>
              <a:rPr lang="ru-RU" sz="2800" dirty="0"/>
            </a:br>
            <a:r>
              <a:rPr lang="ru-RU" sz="2800" dirty="0"/>
              <a:t> Време на реализација – 1 час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8468"/>
            <a:ext cx="9601196" cy="4947400"/>
          </a:xfrm>
        </p:spPr>
        <p:txBody>
          <a:bodyPr>
            <a:normAutofit/>
          </a:bodyPr>
          <a:lstStyle/>
          <a:p>
            <a:r>
              <a:rPr lang="mk-MK" sz="4100" dirty="0"/>
              <a:t>Класична соната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Поимот </a:t>
            </a:r>
            <a:r>
              <a:rPr lang="ru-RU" b="1" dirty="0">
                <a:solidFill>
                  <a:schemeClr val="tx1"/>
                </a:solidFill>
              </a:rPr>
              <a:t>соната</a:t>
            </a:r>
            <a:r>
              <a:rPr lang="ru-RU" dirty="0">
                <a:solidFill>
                  <a:schemeClr val="tx1"/>
                </a:solidFill>
              </a:rPr>
              <a:t> (</a:t>
            </a:r>
            <a:r>
              <a:rPr lang="ru-RU" dirty="0">
                <a:solidFill>
                  <a:schemeClr val="tx1"/>
                </a:solidFill>
                <a:hlinkClick r:id="rId2" tooltip="Италијански јази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итал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i="1" dirty="0">
                <a:solidFill>
                  <a:schemeClr val="tx1"/>
                </a:solidFill>
              </a:rPr>
              <a:t>Sonata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i="1" dirty="0">
                <a:solidFill>
                  <a:schemeClr val="tx1"/>
                </a:solidFill>
              </a:rPr>
              <a:t>suonata</a:t>
            </a:r>
            <a:r>
              <a:rPr lang="ru-RU" dirty="0">
                <a:solidFill>
                  <a:schemeClr val="tx1"/>
                </a:solidFill>
              </a:rPr>
              <a:t> од </a:t>
            </a:r>
            <a:r>
              <a:rPr lang="ru-RU" i="1" dirty="0">
                <a:solidFill>
                  <a:schemeClr val="tx1"/>
                </a:solidFill>
              </a:rPr>
              <a:t>sonare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i="1" dirty="0">
                <a:solidFill>
                  <a:schemeClr val="tx1"/>
                </a:solidFill>
              </a:rPr>
              <a:t>suonare</a:t>
            </a:r>
            <a:r>
              <a:rPr lang="ru-RU" dirty="0">
                <a:solidFill>
                  <a:schemeClr val="tx1"/>
                </a:solidFill>
              </a:rPr>
              <a:t>- „звучи свири“) се однесува на </a:t>
            </a:r>
            <a:r>
              <a:rPr lang="ru-RU" dirty="0">
                <a:solidFill>
                  <a:schemeClr val="tx1"/>
                </a:solidFill>
                <a:hlinkClick r:id="rId3" tooltip="Инструмент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инструменталните</a:t>
            </a:r>
            <a:r>
              <a:rPr lang="ru-RU" dirty="0">
                <a:solidFill>
                  <a:schemeClr val="tx1"/>
                </a:solidFill>
              </a:rPr>
              <a:t> облици, за разлика од </a:t>
            </a:r>
            <a:r>
              <a:rPr lang="ru-RU" dirty="0">
                <a:solidFill>
                  <a:schemeClr val="tx1"/>
                </a:solidFill>
                <a:hlinkClick r:id="rId4" tooltip="Канта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кантата</a:t>
            </a:r>
            <a:r>
              <a:rPr lang="ru-RU" dirty="0">
                <a:solidFill>
                  <a:schemeClr val="tx1"/>
                </a:solidFill>
              </a:rPr>
              <a:t> (итал. </a:t>
            </a:r>
            <a:r>
              <a:rPr lang="ru-RU" i="1" dirty="0">
                <a:solidFill>
                  <a:schemeClr val="tx1"/>
                </a:solidFill>
              </a:rPr>
              <a:t>Cantare </a:t>
            </a:r>
            <a:r>
              <a:rPr lang="ru-RU" dirty="0">
                <a:solidFill>
                  <a:schemeClr val="tx1"/>
                </a:solidFill>
              </a:rPr>
              <a:t>- „пее“) која се однесува на </a:t>
            </a:r>
            <a:r>
              <a:rPr lang="ru-RU" dirty="0">
                <a:solidFill>
                  <a:schemeClr val="tx1"/>
                </a:solidFill>
                <a:hlinkClick r:id="rId5" tooltip="Вока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вокалните</a:t>
            </a:r>
            <a:r>
              <a:rPr lang="ru-RU" dirty="0">
                <a:solidFill>
                  <a:schemeClr val="tx1"/>
                </a:solidFill>
              </a:rPr>
              <a:t> облици. Сонатата е најсложен облик од времето на </a:t>
            </a:r>
            <a:r>
              <a:rPr lang="ru-RU" dirty="0">
                <a:solidFill>
                  <a:schemeClr val="tx1"/>
                </a:solidFill>
                <a:hlinkClick r:id="rId6" tooltip="Класициза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класицизмот</a:t>
            </a:r>
            <a:r>
              <a:rPr lang="ru-RU" dirty="0">
                <a:solidFill>
                  <a:schemeClr val="tx1"/>
                </a:solidFill>
              </a:rPr>
              <a:t> и </a:t>
            </a:r>
            <a:r>
              <a:rPr lang="ru-RU" dirty="0">
                <a:solidFill>
                  <a:schemeClr val="tx1"/>
                </a:solidFill>
                <a:hlinkClick r:id="rId7" tooltip="Романтиза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романтизмот</a:t>
            </a:r>
            <a:r>
              <a:rPr lang="ru-RU" dirty="0">
                <a:solidFill>
                  <a:schemeClr val="tx1"/>
                </a:solidFill>
              </a:rPr>
              <a:t>. Терминот соната се појавува по </a:t>
            </a:r>
            <a:r>
              <a:rPr lang="ru-RU" dirty="0">
                <a:solidFill>
                  <a:schemeClr val="tx1"/>
                </a:solidFill>
                <a:hlinkClick r:id="rId8" tooltip="16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1600</a:t>
            </a:r>
            <a:r>
              <a:rPr lang="ru-RU" dirty="0">
                <a:solidFill>
                  <a:schemeClr val="tx1"/>
                </a:solidFill>
              </a:rPr>
              <a:t> година кога </a:t>
            </a:r>
            <a:r>
              <a:rPr lang="ru-RU" dirty="0">
                <a:solidFill>
                  <a:schemeClr val="tx1"/>
                </a:solidFill>
                <a:hlinkClick r:id="rId9" tooltip="Инструментална музика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инструменталната музика</a:t>
            </a:r>
            <a:r>
              <a:rPr lang="ru-RU" dirty="0">
                <a:solidFill>
                  <a:schemeClr val="tx1"/>
                </a:solidFill>
              </a:rPr>
              <a:t> се оформува како самостојна </a:t>
            </a:r>
            <a:r>
              <a:rPr lang="ru-RU" dirty="0">
                <a:solidFill>
                  <a:schemeClr val="tx1"/>
                </a:solidFill>
                <a:hlinkClick r:id="rId10" tooltip="Уметно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уметност</a:t>
            </a:r>
            <a:r>
              <a:rPr lang="ru-RU" dirty="0">
                <a:solidFill>
                  <a:schemeClr val="tx1"/>
                </a:solidFill>
              </a:rPr>
              <a:t>. Но сепак, целосен расцут доживува во творештвото на </a:t>
            </a:r>
            <a:r>
              <a:rPr lang="ru-RU" dirty="0">
                <a:solidFill>
                  <a:schemeClr val="tx1"/>
                </a:solidFill>
                <a:hlinkClick r:id="rId11" tooltip="Хајд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Хајдн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>
                <a:solidFill>
                  <a:schemeClr val="tx1"/>
                </a:solidFill>
                <a:hlinkClick r:id="rId12" tooltip="Моцар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Моцарт</a:t>
            </a:r>
            <a:r>
              <a:rPr lang="ru-RU" dirty="0">
                <a:solidFill>
                  <a:schemeClr val="tx1"/>
                </a:solidFill>
              </a:rPr>
              <a:t> и на </a:t>
            </a:r>
            <a:r>
              <a:rPr lang="ru-RU" dirty="0">
                <a:solidFill>
                  <a:schemeClr val="tx1"/>
                </a:solidFill>
                <a:hlinkClick r:id="rId13" tooltip="Бетове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Бетовен</a:t>
            </a:r>
            <a:r>
              <a:rPr lang="ru-RU" dirty="0">
                <a:solidFill>
                  <a:schemeClr val="tx1"/>
                </a:solidFill>
              </a:rPr>
              <a:t>. Сонатата има става -брз, бавен, брз, бавен. Разликуваме три основни термини: </a:t>
            </a:r>
            <a:r>
              <a:rPr lang="ru-RU" dirty="0">
                <a:solidFill>
                  <a:schemeClr val="tx1"/>
                </a:solidFill>
                <a:hlinkClick r:id="rId14" tooltip="Сонатна форма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сонатна форма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>
                <a:solidFill>
                  <a:schemeClr val="tx1"/>
                </a:solidFill>
                <a:hlinkClick r:id="rId15" tooltip="Сонатен циклус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сонатен циклус</a:t>
            </a:r>
            <a:r>
              <a:rPr lang="ru-RU" dirty="0">
                <a:solidFill>
                  <a:schemeClr val="tx1"/>
                </a:solidFill>
              </a:rPr>
              <a:t> и </a:t>
            </a:r>
            <a:r>
              <a:rPr lang="ru-RU" dirty="0">
                <a:solidFill>
                  <a:schemeClr val="tx1"/>
                </a:solidFill>
                <a:hlinkClick r:id="rId16" tooltip="Сонатен став (страницата не посто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сонатен став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385-D119-443D-9C89-16A1AD71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99029"/>
            <a:ext cx="9601196" cy="50599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C285F-C08D-44CA-BEAD-6CDD50C6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899030"/>
            <a:ext cx="9775871" cy="50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4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https://www.youtube.com/watch?v=4Tr0otuiQuU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https://www.youtube.com/watch?v=1vDxlnJVvW8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188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Класична соната</vt:lpstr>
      <vt:lpstr>   Предмет: Музичка уметност Година: втора СОУ Гимназија „ Ј. Б. Тито“ - Битола Предметен наставник: Емилија Ристевска Стефановска  Тема: Класична соната  Време на реализација – 1 час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6</cp:revision>
  <dcterms:created xsi:type="dcterms:W3CDTF">2020-03-22T16:42:54Z</dcterms:created>
  <dcterms:modified xsi:type="dcterms:W3CDTF">2020-03-22T17:29:54Z</dcterms:modified>
</cp:coreProperties>
</file>