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320B-BB22-46FE-9704-C2A57FBC9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Superlatives</a:t>
            </a:r>
            <a:br>
              <a:rPr lang="en-US" dirty="0"/>
            </a:br>
            <a:endParaRPr lang="mk-M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DDB65-6574-4283-827B-76F9F0B00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/>
              <a:t>Суперлатив кај придавките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202BA96-B4C2-46B9-A22F-76BA2A93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85" y="2021641"/>
            <a:ext cx="2961275" cy="31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2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5E987-615A-448B-B1C3-77938765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3" y="1118415"/>
            <a:ext cx="8230313" cy="462116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291A29-3F78-4BFC-AD75-797806B02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0571" y="2439215"/>
            <a:ext cx="158509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0C06-5831-4DCB-8EDE-B44B217D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Употреба</a:t>
            </a:r>
            <a:r>
              <a:rPr lang="en-US" dirty="0"/>
              <a:t>: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Superlative adjectives are used to describe an object which is at the upper or lower limit of a quality (the tallest, the smallest, the fastest, the highest). They are used in sentences where a subject is compared to a group of objects.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We use superlative form to say which thing is top in a group. </a:t>
            </a:r>
            <a:br>
              <a:rPr lang="mk-MK" dirty="0"/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5BCF-22DE-4AFD-A570-0698A04E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648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mk-M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9B037-D6AB-4418-966C-8437D901D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474">
            <a:off x="8679705" y="2987766"/>
            <a:ext cx="2540204" cy="32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6E5D-B1BB-49DC-B84D-EA1D7EB3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form superlative?</a:t>
            </a: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5EDE-2CCA-435A-A6BC-D6D944B8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Noun (subject) + verb + </a:t>
            </a:r>
            <a:r>
              <a:rPr lang="en-US" sz="2400" u="sng" dirty="0"/>
              <a:t>the + superlative adjective + noun (object).</a:t>
            </a:r>
          </a:p>
          <a:p>
            <a:r>
              <a:rPr lang="en-US" sz="2400" cap="all" dirty="0"/>
              <a:t>EXAMPLES</a:t>
            </a:r>
          </a:p>
          <a:p>
            <a:r>
              <a:rPr lang="en-US" sz="2400" dirty="0"/>
              <a:t>My house is the </a:t>
            </a:r>
            <a:r>
              <a:rPr lang="en-US" sz="2400" b="1" dirty="0"/>
              <a:t>largest</a:t>
            </a:r>
            <a:r>
              <a:rPr lang="en-US" sz="2400" dirty="0"/>
              <a:t> one in our neighborhood.</a:t>
            </a:r>
          </a:p>
          <a:p>
            <a:r>
              <a:rPr lang="en-US" sz="2400" dirty="0"/>
              <a:t>This is the </a:t>
            </a:r>
            <a:r>
              <a:rPr lang="en-US" sz="2400" b="1" dirty="0"/>
              <a:t>smallest</a:t>
            </a:r>
            <a:r>
              <a:rPr lang="en-US" sz="2400" dirty="0"/>
              <a:t> box I've ever seen.</a:t>
            </a:r>
          </a:p>
          <a:p>
            <a:r>
              <a:rPr lang="en-US" sz="2400" dirty="0"/>
              <a:t>Your dog ran the </a:t>
            </a:r>
            <a:r>
              <a:rPr lang="en-US" sz="2400" b="1" dirty="0"/>
              <a:t>fastest</a:t>
            </a:r>
            <a:r>
              <a:rPr lang="en-US" sz="2400" dirty="0"/>
              <a:t> of any dog in the race.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24380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1E15-DFC3-4697-A63A-AA9ACC77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Граматичко правило за формирање суперлатив кај придавките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0F3C8-5A3B-43F1-BE7D-6E151E688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Add ‘and ‘</a:t>
            </a:r>
            <a:r>
              <a:rPr lang="en-US" sz="2400" b="1" dirty="0"/>
              <a:t>-</a:t>
            </a:r>
            <a:r>
              <a:rPr lang="en-US" sz="2400" b="1" dirty="0" err="1"/>
              <a:t>iest</a:t>
            </a:r>
            <a:r>
              <a:rPr lang="en-US" sz="2400" dirty="0"/>
              <a:t>’ for two syllable adjectives which end in ‘</a:t>
            </a:r>
            <a:r>
              <a:rPr lang="en-US" sz="2400" b="1" dirty="0"/>
              <a:t>y</a:t>
            </a:r>
            <a:r>
              <a:rPr lang="en-US" sz="2400" dirty="0"/>
              <a:t>’ (and take away the ‘</a:t>
            </a:r>
            <a:r>
              <a:rPr lang="en-US" sz="2400" b="1" dirty="0"/>
              <a:t>y</a:t>
            </a:r>
            <a:r>
              <a:rPr lang="en-US" sz="2400" dirty="0"/>
              <a:t>’). </a:t>
            </a:r>
          </a:p>
          <a:p>
            <a:r>
              <a:rPr lang="en-US" sz="2400" dirty="0"/>
              <a:t>Use ‘</a:t>
            </a:r>
            <a:r>
              <a:rPr lang="en-US" sz="2400" b="1" dirty="0"/>
              <a:t>more</a:t>
            </a:r>
            <a:r>
              <a:rPr lang="en-US" sz="2400" dirty="0"/>
              <a:t>’ and ‘</a:t>
            </a:r>
            <a:r>
              <a:rPr lang="en-US" sz="2400" b="1" dirty="0"/>
              <a:t>the most</a:t>
            </a:r>
            <a:r>
              <a:rPr lang="en-US" sz="2400" dirty="0"/>
              <a:t>’ with other two syllable (or more) adjectives.</a:t>
            </a:r>
            <a:br>
              <a:rPr lang="en-US" sz="2400" dirty="0"/>
            </a:br>
            <a:r>
              <a:rPr lang="en-US" sz="2400" dirty="0"/>
              <a:t>one syllable: </a:t>
            </a:r>
            <a:r>
              <a:rPr lang="en-US" sz="2400" i="1" dirty="0"/>
              <a:t>small – small</a:t>
            </a:r>
            <a:r>
              <a:rPr lang="en-US" sz="2400" b="1" i="1" dirty="0"/>
              <a:t>er</a:t>
            </a:r>
            <a:r>
              <a:rPr lang="en-US" sz="2400" i="1" dirty="0"/>
              <a:t> – </a:t>
            </a:r>
            <a:r>
              <a:rPr lang="en-US" sz="2400" b="1" i="1" dirty="0"/>
              <a:t>the</a:t>
            </a:r>
            <a:r>
              <a:rPr lang="en-US" sz="2400" i="1" dirty="0"/>
              <a:t> small</a:t>
            </a:r>
            <a:r>
              <a:rPr lang="en-US" sz="2400" b="1" i="1" dirty="0"/>
              <a:t>est</a:t>
            </a:r>
            <a:br>
              <a:rPr lang="en-US" sz="2400" dirty="0"/>
            </a:br>
            <a:r>
              <a:rPr lang="en-US" sz="2400" dirty="0"/>
              <a:t>two syllables with ‘y’: </a:t>
            </a:r>
            <a:r>
              <a:rPr lang="en-US" sz="2400" i="1" dirty="0"/>
              <a:t>happy – happ</a:t>
            </a:r>
            <a:r>
              <a:rPr lang="en-US" sz="2400" b="1" i="1" dirty="0"/>
              <a:t>ier</a:t>
            </a:r>
            <a:r>
              <a:rPr lang="en-US" sz="2400" i="1" dirty="0"/>
              <a:t> – </a:t>
            </a:r>
            <a:r>
              <a:rPr lang="en-US" sz="2400" b="1" i="1" dirty="0"/>
              <a:t>the</a:t>
            </a:r>
            <a:r>
              <a:rPr lang="en-US" sz="2400" i="1" dirty="0"/>
              <a:t> happ</a:t>
            </a:r>
            <a:r>
              <a:rPr lang="en-US" sz="2400" b="1" i="1" dirty="0"/>
              <a:t>iest</a:t>
            </a:r>
            <a:br>
              <a:rPr lang="en-US" sz="2400" dirty="0"/>
            </a:br>
            <a:r>
              <a:rPr lang="en-US" sz="2400" dirty="0"/>
              <a:t>two+ syllables: </a:t>
            </a:r>
            <a:r>
              <a:rPr lang="en-US" sz="2400" i="1" dirty="0"/>
              <a:t>beautiful – </a:t>
            </a:r>
            <a:r>
              <a:rPr lang="en-US" sz="2400" b="1" i="1" dirty="0"/>
              <a:t>more</a:t>
            </a:r>
            <a:r>
              <a:rPr lang="en-US" sz="2400" i="1" dirty="0"/>
              <a:t> beautiful – </a:t>
            </a:r>
            <a:r>
              <a:rPr lang="en-US" sz="2400" b="1" i="1" dirty="0"/>
              <a:t>the most</a:t>
            </a:r>
            <a:r>
              <a:rPr lang="en-US" sz="2400" i="1" dirty="0"/>
              <a:t> beautiful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8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D15A-161F-4AB2-98D9-1F196139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Неправилен суперлатив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E4B5-4B19-48B3-AD12-AB2F35EA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adjectives ‘good’, ‘bad’ and ‘far’ have special forms.</a:t>
            </a:r>
            <a:br>
              <a:rPr lang="en-US" sz="2800" dirty="0"/>
            </a:br>
            <a:r>
              <a:rPr lang="en-US" sz="2800" i="1" dirty="0"/>
              <a:t>good –  the best</a:t>
            </a:r>
            <a:br>
              <a:rPr lang="en-US" sz="2800" i="1" dirty="0"/>
            </a:br>
            <a:r>
              <a:rPr lang="en-US" sz="2800" i="1" dirty="0"/>
              <a:t>bad –  the worst</a:t>
            </a:r>
            <a:br>
              <a:rPr lang="en-US" sz="2800" i="1" dirty="0"/>
            </a:br>
            <a:r>
              <a:rPr lang="en-US" sz="2800" i="1" dirty="0"/>
              <a:t>far –  the furthest</a:t>
            </a:r>
            <a:endParaRPr lang="en-US" sz="2800" dirty="0"/>
          </a:p>
          <a:p>
            <a:endParaRPr lang="mk-MK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8CE4F9E-7C23-430C-81AE-52892D52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43" y="4100975"/>
            <a:ext cx="19431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9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CFE3-4D9C-4EC0-BBA7-01318AED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speaking</a:t>
            </a: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D038-21CD-4029-B80B-460D5F7A7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We say... We don’t say...</a:t>
            </a:r>
          </a:p>
          <a:p>
            <a:r>
              <a:rPr lang="en-US" sz="2400" i="1" dirty="0"/>
              <a:t>My father is the tallest in my family. </a:t>
            </a:r>
          </a:p>
          <a:p>
            <a:r>
              <a:rPr lang="en-US" sz="2400" i="1" dirty="0"/>
              <a:t>(NOT My father is the most tall in my family.)</a:t>
            </a:r>
            <a:br>
              <a:rPr lang="en-US" sz="2400" i="1" dirty="0"/>
            </a:br>
            <a:endParaRPr lang="en-US" sz="2400" i="1" dirty="0"/>
          </a:p>
          <a:p>
            <a:r>
              <a:rPr lang="en-US" sz="2400" i="1" dirty="0"/>
              <a:t>This book is the most interesting book. (NOT This book is the </a:t>
            </a:r>
            <a:r>
              <a:rPr lang="en-US" sz="2400" i="1" dirty="0" err="1"/>
              <a:t>interestingest</a:t>
            </a:r>
            <a:r>
              <a:rPr lang="en-US" sz="2400" i="1" dirty="0"/>
              <a:t> book.)</a:t>
            </a:r>
            <a:endParaRPr lang="mk-MK" sz="2400" i="1" dirty="0"/>
          </a:p>
          <a:p>
            <a:endParaRPr lang="mk-MK" i="1" dirty="0"/>
          </a:p>
          <a:p>
            <a:endParaRPr lang="mk-MK" i="1" dirty="0"/>
          </a:p>
          <a:p>
            <a:endParaRPr lang="mk-MK" i="1" dirty="0"/>
          </a:p>
          <a:p>
            <a:r>
              <a:rPr lang="mk-MK" i="1" dirty="0"/>
              <a:t>Гордана Котевски</a:t>
            </a:r>
          </a:p>
          <a:p>
            <a:r>
              <a:rPr lang="mk-MK" i="1" dirty="0"/>
              <a:t>Татјана Трајковска</a:t>
            </a:r>
            <a:endParaRPr lang="en-US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71953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018B-642D-42A1-A04F-02758194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SUPERLATIVE FORM OF THE FOLLOWING ADJECTIVES?</a:t>
            </a:r>
            <a:endParaRPr lang="mk-M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F01ED-D088-4AD8-B273-22D0C95CB0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690" y="2133600"/>
            <a:ext cx="8596312" cy="3881437"/>
          </a:xfrm>
        </p:spPr>
        <p:txBody>
          <a:bodyPr/>
          <a:lstStyle/>
          <a:p>
            <a:r>
              <a:rPr lang="en-US" altLang="mk-MK" dirty="0"/>
              <a:t>Hard</a:t>
            </a:r>
          </a:p>
          <a:p>
            <a:r>
              <a:rPr lang="en-US" altLang="mk-MK" dirty="0"/>
              <a:t>Interesting</a:t>
            </a:r>
          </a:p>
          <a:p>
            <a:r>
              <a:rPr lang="en-US" altLang="mk-MK" dirty="0" err="1"/>
              <a:t>Chalenging</a:t>
            </a:r>
            <a:endParaRPr lang="en-US" altLang="mk-MK" dirty="0"/>
          </a:p>
          <a:p>
            <a:r>
              <a:rPr lang="en-US" altLang="mk-MK" dirty="0"/>
              <a:t>High</a:t>
            </a:r>
          </a:p>
          <a:p>
            <a:endParaRPr lang="en-US" altLang="mk-M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84799-3C8F-4BB4-A077-DDC0B245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36607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4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5E4FCD-82C6-4B94-A62F-1365C4BA9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542" y="2133600"/>
            <a:ext cx="6912848" cy="3881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C3B5E1-43A2-40C4-82EC-9FAC43B2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33600"/>
            <a:ext cx="4279900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2877-C2CE-4F58-B153-A8B357A8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</a:t>
            </a:r>
            <a:br>
              <a:rPr lang="en-US" dirty="0"/>
            </a:br>
            <a:r>
              <a:rPr lang="en-US" dirty="0"/>
              <a:t>Handsome</a:t>
            </a:r>
            <a:br>
              <a:rPr lang="en-US" dirty="0"/>
            </a:br>
            <a:r>
              <a:rPr lang="en-US" dirty="0"/>
              <a:t>Tall</a:t>
            </a:r>
            <a:br>
              <a:rPr lang="en-US" dirty="0"/>
            </a:br>
            <a:r>
              <a:rPr lang="en-US" dirty="0"/>
              <a:t>Smart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mk-M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9CA80-3AEB-40D1-B7A6-048BC69E3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561" y="2888097"/>
            <a:ext cx="2078916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974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324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Superlatives </vt:lpstr>
      <vt:lpstr>Употреба:    Superlative adjectives are used to describe an object which is at the upper or lower limit of a quality (the tallest, the smallest, the fastest, the highest). They are used in sentences where a subject is compared to a group of objects. We use superlative form to say which thing is top in a group.  </vt:lpstr>
      <vt:lpstr>How do we form superlative?</vt:lpstr>
      <vt:lpstr>Граматичко правило за формирање суперлатив кај придавките</vt:lpstr>
      <vt:lpstr>Неправилен суперлатив</vt:lpstr>
      <vt:lpstr>When speaking</vt:lpstr>
      <vt:lpstr>WHAT IS THE SUPERLATIVE FORM OF THE FOLLOWING ADJECTIVES?</vt:lpstr>
      <vt:lpstr>PowerPoint Presentation</vt:lpstr>
      <vt:lpstr>Fair Handsome Tall Smart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Superlatives</dc:title>
  <dc:creator>gordana kotevski</dc:creator>
  <cp:lastModifiedBy>gordana kotevski</cp:lastModifiedBy>
  <cp:revision>8</cp:revision>
  <dcterms:created xsi:type="dcterms:W3CDTF">2020-03-19T13:52:57Z</dcterms:created>
  <dcterms:modified xsi:type="dcterms:W3CDTF">2020-03-20T18:36:47Z</dcterms:modified>
</cp:coreProperties>
</file>