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87" r:id="rId2"/>
    <p:sldId id="288" r:id="rId3"/>
    <p:sldId id="289" r:id="rId4"/>
    <p:sldId id="292" r:id="rId5"/>
    <p:sldId id="291" r:id="rId6"/>
    <p:sldId id="290" r:id="rId7"/>
    <p:sldId id="293" r:id="rId8"/>
    <p:sldId id="294" r:id="rId9"/>
    <p:sldId id="295" r:id="rId10"/>
    <p:sldId id="28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5161" autoAdjust="0"/>
  </p:normalViewPr>
  <p:slideViewPr>
    <p:cSldViewPr>
      <p:cViewPr varScale="1">
        <p:scale>
          <a:sx n="69" d="100"/>
          <a:sy n="69" d="100"/>
        </p:scale>
        <p:origin x="-14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96E43A-24EF-4E4B-BC09-81244A32A32E}"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6E43A-24EF-4E4B-BC09-81244A32A32E}"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6E43A-24EF-4E4B-BC09-81244A32A32E}"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6E43A-24EF-4E4B-BC09-81244A32A32E}"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6E43A-24EF-4E4B-BC09-81244A32A32E}"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96E43A-24EF-4E4B-BC09-81244A32A32E}"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96E43A-24EF-4E4B-BC09-81244A32A32E}" type="datetimeFigureOut">
              <a:rPr lang="en-US" smtClean="0"/>
              <a:pPr/>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96E43A-24EF-4E4B-BC09-81244A32A32E}" type="datetimeFigureOut">
              <a:rPr lang="en-US" smtClean="0"/>
              <a:pPr/>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6E43A-24EF-4E4B-BC09-81244A32A32E}" type="datetimeFigureOut">
              <a:rPr lang="en-US" smtClean="0"/>
              <a:pPr/>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6E43A-24EF-4E4B-BC09-81244A32A32E}"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6E43A-24EF-4E4B-BC09-81244A32A32E}"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6E43A-24EF-4E4B-BC09-81244A32A32E}" type="datetimeFigureOut">
              <a:rPr lang="en-US" smtClean="0"/>
              <a:pPr/>
              <a:t>3/19/2020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F750-1DA1-4776-9795-3B7C45E4E6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142976" y="428604"/>
            <a:ext cx="7215238"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algn="ctr" fontAlgn="base">
              <a:spcBef>
                <a:spcPct val="0"/>
              </a:spcBef>
              <a:spcAft>
                <a:spcPct val="0"/>
              </a:spcAft>
            </a:pPr>
            <a:endParaRPr kumimoji="0" lang="mk-MK" sz="3200" b="0" i="0" u="none" strike="noStrike" cap="none" normalizeH="0" baseline="0" dirty="0" smtClean="0">
              <a:ln>
                <a:noFill/>
              </a:ln>
              <a:solidFill>
                <a:srgbClr val="9966FF"/>
              </a:solidFill>
              <a:effectLst/>
              <a:latin typeface="Arial" pitchFamily="34" charset="0"/>
              <a:ea typeface="Calibri" pitchFamily="34" charset="0"/>
              <a:cs typeface="Arial" pitchFamily="34" charset="0"/>
            </a:endParaRPr>
          </a:p>
          <a:p>
            <a:pPr algn="ctr" fontAlgn="base">
              <a:spcBef>
                <a:spcPct val="0"/>
              </a:spcBef>
              <a:spcAft>
                <a:spcPct val="0"/>
              </a:spcAft>
            </a:pPr>
            <a:r>
              <a:rPr kumimoji="0" lang="mk-MK" sz="3200" b="0" i="0" u="none" strike="noStrike" cap="none" normalizeH="0" baseline="0" dirty="0" smtClean="0">
                <a:ln>
                  <a:noFill/>
                </a:ln>
                <a:solidFill>
                  <a:srgbClr val="9966FF"/>
                </a:solidFill>
                <a:effectLst/>
                <a:latin typeface="Arial" pitchFamily="34" charset="0"/>
                <a:ea typeface="Calibri" pitchFamily="34" charset="0"/>
                <a:cs typeface="Arial" pitchFamily="34" charset="0"/>
              </a:rPr>
              <a:t>ТЕМА   РАКОМЕТ</a:t>
            </a:r>
            <a:endParaRPr kumimoji="0" lang="en-US" sz="3200" b="0" i="0" u="none" strike="noStrike" cap="none" normalizeH="0" baseline="0" dirty="0" smtClean="0">
              <a:ln>
                <a:noFill/>
              </a:ln>
              <a:solidFill>
                <a:srgbClr val="9966FF"/>
              </a:solidFill>
              <a:effectLst/>
              <a:latin typeface="Arial" pitchFamily="34" charset="0"/>
              <a:ea typeface="Calibri" pitchFamily="34" charset="0"/>
              <a:cs typeface="Arial" pitchFamily="34" charset="0"/>
            </a:endParaRPr>
          </a:p>
          <a:p>
            <a:pPr algn="ctr" fontAlgn="base">
              <a:spcBef>
                <a:spcPct val="0"/>
              </a:spcBef>
              <a:spcAft>
                <a:spcPct val="0"/>
              </a:spcAft>
            </a:pPr>
            <a:endParaRPr lang="en-US" sz="2800" dirty="0">
              <a:latin typeface="Calibri" pitchFamily="34" charset="0"/>
              <a:ea typeface="Calibri" pitchFamily="34" charset="0"/>
              <a:cs typeface="Times New Roman" pitchFamily="18" charset="0"/>
            </a:endParaRPr>
          </a:p>
          <a:p>
            <a:pPr algn="ctr" fontAlgn="base">
              <a:spcBef>
                <a:spcPct val="0"/>
              </a:spcBef>
              <a:spcAft>
                <a:spcPct val="0"/>
              </a:spcAft>
            </a:pPr>
            <a:endParaRPr kumimoji="0" lang="mk-MK" sz="2800" b="0" i="0" u="none" strike="noStrike" cap="none" normalizeH="0" baseline="0" dirty="0" smtClean="0">
              <a:ln>
                <a:noFill/>
              </a:ln>
              <a:solidFill>
                <a:srgbClr val="9966FF"/>
              </a:solidFill>
              <a:effectLst/>
              <a:latin typeface="Calibri" pitchFamily="34" charset="0"/>
              <a:ea typeface="Calibri" pitchFamily="34" charset="0"/>
              <a:cs typeface="Times New Roman" pitchFamily="18" charset="0"/>
            </a:endParaRPr>
          </a:p>
          <a:p>
            <a:pPr algn="ctr" fontAlgn="base">
              <a:spcBef>
                <a:spcPct val="0"/>
              </a:spcBef>
              <a:spcAft>
                <a:spcPct val="0"/>
              </a:spcAft>
            </a:pPr>
            <a:endParaRPr lang="mk-MK" sz="2800" dirty="0">
              <a:solidFill>
                <a:srgbClr val="9966FF"/>
              </a:solidFill>
              <a:latin typeface="Calibri" pitchFamily="34" charset="0"/>
              <a:ea typeface="Calibri" pitchFamily="34" charset="0"/>
              <a:cs typeface="Times New Roman" pitchFamily="18" charset="0"/>
            </a:endParaRPr>
          </a:p>
          <a:p>
            <a:pPr algn="ctr" fontAlgn="base">
              <a:spcBef>
                <a:spcPct val="0"/>
              </a:spcBef>
              <a:spcAft>
                <a:spcPct val="0"/>
              </a:spcAft>
            </a:pPr>
            <a:endParaRPr kumimoji="0" lang="en-US" sz="2800" b="0" i="0" u="none" strike="noStrike" cap="none" normalizeH="0" baseline="0" dirty="0" smtClean="0">
              <a:ln>
                <a:noFill/>
              </a:ln>
              <a:solidFill>
                <a:srgbClr val="9966FF"/>
              </a:solidFill>
              <a:effectLst/>
              <a:latin typeface="Calibri" pitchFamily="34" charset="0"/>
              <a:ea typeface="Calibri" pitchFamily="34" charset="0"/>
              <a:cs typeface="Times New Roman" pitchFamily="18" charset="0"/>
            </a:endParaRPr>
          </a:p>
          <a:p>
            <a:pPr algn="ctr" fontAlgn="base">
              <a:spcBef>
                <a:spcPct val="0"/>
              </a:spcBef>
              <a:spcAft>
                <a:spcPct val="0"/>
              </a:spcAf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algn="ctr" fontAlgn="base">
              <a:spcBef>
                <a:spcPct val="0"/>
              </a:spcBef>
              <a:spcAft>
                <a:spcPct val="0"/>
              </a:spcAft>
            </a:pPr>
            <a:r>
              <a:rPr kumimoji="0" lang="mk-MK" sz="2800" b="0" i="0" u="none" strike="noStrike" cap="none" normalizeH="0" baseline="0" dirty="0" smtClean="0">
                <a:ln>
                  <a:noFill/>
                </a:ln>
                <a:solidFill>
                  <a:srgbClr val="9966FF"/>
                </a:solidFill>
                <a:effectLst/>
                <a:latin typeface="Calibri" pitchFamily="34" charset="0"/>
                <a:ea typeface="Calibri" pitchFamily="34" charset="0"/>
                <a:cs typeface="Times New Roman" pitchFamily="18" charset="0"/>
              </a:rPr>
              <a:t>ЗА</a:t>
            </a:r>
            <a:r>
              <a:rPr kumimoji="0" lang="mk-MK" sz="2800" b="0" i="0" u="none" strike="noStrike" cap="none" normalizeH="0" dirty="0" smtClean="0">
                <a:ln>
                  <a:noFill/>
                </a:ln>
                <a:solidFill>
                  <a:srgbClr val="9966FF"/>
                </a:solidFill>
                <a:effectLst/>
                <a:latin typeface="Calibri" pitchFamily="34" charset="0"/>
                <a:ea typeface="Calibri" pitchFamily="34" charset="0"/>
                <a:cs typeface="Times New Roman" pitchFamily="18" charset="0"/>
              </a:rPr>
              <a:t> </a:t>
            </a:r>
            <a:r>
              <a:rPr lang="en-US" sz="2800" dirty="0" smtClean="0">
                <a:solidFill>
                  <a:srgbClr val="9966FF"/>
                </a:solidFill>
                <a:latin typeface="Calibri" pitchFamily="34" charset="0"/>
                <a:ea typeface="Calibri" pitchFamily="34" charset="0"/>
                <a:cs typeface="Times New Roman" pitchFamily="18" charset="0"/>
              </a:rPr>
              <a:t>I-IV</a:t>
            </a:r>
            <a:r>
              <a:rPr kumimoji="0" lang="mk-MK" sz="2800" b="0" i="0" u="none" strike="noStrike" cap="none" normalizeH="0" dirty="0" smtClean="0">
                <a:ln>
                  <a:noFill/>
                </a:ln>
                <a:solidFill>
                  <a:srgbClr val="9966FF"/>
                </a:solidFill>
                <a:effectLst/>
                <a:latin typeface="Calibri" pitchFamily="34" charset="0"/>
                <a:ea typeface="Calibri" pitchFamily="34" charset="0"/>
                <a:cs typeface="Times New Roman" pitchFamily="18" charset="0"/>
              </a:rPr>
              <a:t> ГОДИНА </a:t>
            </a:r>
            <a:r>
              <a:rPr kumimoji="0" lang="mk-MK" sz="2800" b="0" i="0" u="none" strike="noStrike" cap="none" normalizeH="0" baseline="0" dirty="0" smtClean="0">
                <a:ln>
                  <a:noFill/>
                </a:ln>
                <a:solidFill>
                  <a:srgbClr val="9966FF"/>
                </a:solidFill>
                <a:effectLst/>
                <a:latin typeface="Calibri" pitchFamily="34" charset="0"/>
                <a:ea typeface="Calibri" pitchFamily="34" charset="0"/>
                <a:cs typeface="Times New Roman" pitchFamily="18" charset="0"/>
              </a:rPr>
              <a:t>  </a:t>
            </a:r>
            <a:endParaRPr kumimoji="0" lang="mk-MK" sz="2800" b="0" i="0" u="none" strike="noStrike" cap="none" normalizeH="0" baseline="0" dirty="0" smtClean="0">
              <a:ln>
                <a:noFill/>
              </a:ln>
              <a:solidFill>
                <a:srgbClr val="9966FF"/>
              </a:solidFill>
              <a:effectLst/>
              <a:latin typeface="Arial" pitchFamily="34" charset="0"/>
              <a:cs typeface="Arial" pitchFamily="34" charset="0"/>
            </a:endParaRPr>
          </a:p>
          <a:p>
            <a:pPr fontAlgn="base">
              <a:spcBef>
                <a:spcPct val="0"/>
              </a:spcBef>
              <a:spcAft>
                <a:spcPct val="0"/>
              </a:spcAf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fontAlgn="base">
              <a:spcBef>
                <a:spcPct val="0"/>
              </a:spcBef>
              <a:spcAft>
                <a:spcPct val="0"/>
              </a:spcAft>
            </a:pPr>
            <a:endParaRPr lang="en-US" sz="2800" dirty="0">
              <a:latin typeface="Calibri" pitchFamily="34" charset="0"/>
              <a:ea typeface="Calibri" pitchFamily="34" charset="0"/>
              <a:cs typeface="Times New Roman" pitchFamily="18"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kineziologija.mk/wp-content/uploads/2018/10/New-Picture-7.png"/>
          <p:cNvPicPr/>
          <p:nvPr/>
        </p:nvPicPr>
        <p:blipFill>
          <a:blip r:embed="rId2"/>
          <a:srcRect/>
          <a:stretch>
            <a:fillRect/>
          </a:stretch>
        </p:blipFill>
        <p:spPr bwMode="auto">
          <a:xfrm>
            <a:off x="3714744" y="2143116"/>
            <a:ext cx="2895599" cy="1928826"/>
          </a:xfrm>
          <a:prstGeom prst="rect">
            <a:avLst/>
          </a:prstGeom>
          <a:noFill/>
          <a:ln w="9525">
            <a:noFill/>
            <a:miter lim="800000"/>
            <a:headEnd/>
            <a:tailEnd/>
          </a:ln>
        </p:spPr>
      </p:pic>
      <p:sp>
        <p:nvSpPr>
          <p:cNvPr id="40961" name="Rectangle 1"/>
          <p:cNvSpPr>
            <a:spLocks noChangeArrowheads="1"/>
          </p:cNvSpPr>
          <p:nvPr/>
        </p:nvSpPr>
        <p:spPr bwMode="auto">
          <a:xfrm>
            <a:off x="214282" y="714356"/>
            <a:ext cx="821537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k-MK"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mk-MK" sz="2800" b="0" i="0" u="none" strike="noStrike" cap="none" normalizeH="0" baseline="0" dirty="0" smtClean="0">
                <a:ln>
                  <a:noFill/>
                </a:ln>
                <a:solidFill>
                  <a:srgbClr val="9966FF"/>
                </a:solidFill>
                <a:effectLst/>
                <a:latin typeface="Calibri" pitchFamily="34" charset="0"/>
                <a:ea typeface="Calibri" pitchFamily="34" charset="0"/>
                <a:cs typeface="Times New Roman" pitchFamily="18" charset="0"/>
              </a:rPr>
              <a:t>ВИ БЛАГОДАРИМЕ НА ВНИМАНИЕТО</a:t>
            </a:r>
            <a:endParaRPr kumimoji="0" lang="en-US" sz="2800" b="0" i="0" u="none" strike="noStrike" cap="none" normalizeH="0" baseline="0" dirty="0" smtClean="0">
              <a:ln>
                <a:noFill/>
              </a:ln>
              <a:solidFill>
                <a:srgbClr val="9966FF"/>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mk-MK"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mk-MK" sz="280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mk-MK"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endParaRPr lang="mk-MK" sz="2800" dirty="0" smtClean="0"/>
          </a:p>
          <a:p>
            <a:r>
              <a:rPr lang="mk-MK" sz="2800" dirty="0" smtClean="0">
                <a:solidFill>
                  <a:srgbClr val="9966FF"/>
                </a:solidFill>
              </a:rPr>
              <a:t>Подготвиле:</a:t>
            </a:r>
            <a:endParaRPr lang="en-US" sz="2800" dirty="0" smtClean="0">
              <a:solidFill>
                <a:srgbClr val="9966FF"/>
              </a:solidFill>
            </a:endParaRPr>
          </a:p>
          <a:p>
            <a:r>
              <a:rPr lang="mk-MK" sz="2800" dirty="0" smtClean="0">
                <a:solidFill>
                  <a:srgbClr val="9966FF"/>
                </a:solidFill>
              </a:rPr>
              <a:t>Активот по Спорт и спортски активност</a:t>
            </a:r>
            <a:endParaRPr lang="en-US" sz="2800" dirty="0" smtClean="0">
              <a:solidFill>
                <a:srgbClr val="9966FF"/>
              </a:solidFill>
            </a:endParaRPr>
          </a:p>
          <a:p>
            <a:r>
              <a:rPr lang="mk-MK" sz="2800" dirty="0" smtClean="0">
                <a:solidFill>
                  <a:srgbClr val="9966FF"/>
                </a:solidFill>
              </a:rPr>
              <a:t>Марија Котевска</a:t>
            </a:r>
          </a:p>
          <a:p>
            <a:r>
              <a:rPr lang="mk-MK" sz="2800" dirty="0" smtClean="0">
                <a:solidFill>
                  <a:srgbClr val="9966FF"/>
                </a:solidFill>
              </a:rPr>
              <a:t>Зоран Коруновски</a:t>
            </a:r>
          </a:p>
          <a:p>
            <a:r>
              <a:rPr lang="mk-MK" sz="2800" dirty="0" smtClean="0">
                <a:solidFill>
                  <a:srgbClr val="9966FF"/>
                </a:solidFill>
              </a:rPr>
              <a:t>Јован Христовски</a:t>
            </a:r>
            <a:endParaRPr lang="en-US" sz="2800" dirty="0" smtClean="0">
              <a:solidFill>
                <a:srgbClr val="9966FF"/>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1" y="2357430"/>
            <a:ext cx="8501122" cy="1077218"/>
          </a:xfrm>
          <a:prstGeom prst="rect">
            <a:avLst/>
          </a:prstGeom>
        </p:spPr>
        <p:txBody>
          <a:bodyPr wrap="square">
            <a:spAutoFit/>
          </a:bodyPr>
          <a:lstStyle/>
          <a:p>
            <a:pPr algn="ctr"/>
            <a:r>
              <a:rPr lang="mk-MK" sz="3200" b="1" dirty="0" smtClean="0">
                <a:solidFill>
                  <a:srgbClr val="9966FF"/>
                </a:solidFill>
                <a:latin typeface="Arial" pitchFamily="34" charset="0"/>
                <a:cs typeface="Arial" pitchFamily="34" charset="0"/>
              </a:rPr>
              <a:t>Одземање на топка блокирање и финтирање</a:t>
            </a:r>
            <a:endParaRPr lang="en-US" sz="3200" dirty="0">
              <a:solidFill>
                <a:srgbClr val="9966FF"/>
              </a:solidFill>
              <a:latin typeface="Arial" pitchFamily="34" charset="0"/>
              <a:cs typeface="Arial" pitchFamily="34"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2769" name="Picture 72"/>
          <p:cNvPicPr>
            <a:picLocks noChangeAspect="1" noChangeArrowheads="1"/>
          </p:cNvPicPr>
          <p:nvPr/>
        </p:nvPicPr>
        <p:blipFill>
          <a:blip r:embed="rId2"/>
          <a:srcRect/>
          <a:stretch>
            <a:fillRect/>
          </a:stretch>
        </p:blipFill>
        <p:spPr bwMode="auto">
          <a:xfrm>
            <a:off x="6000760" y="5072074"/>
            <a:ext cx="2803525" cy="1619250"/>
          </a:xfrm>
          <a:prstGeom prst="rect">
            <a:avLst/>
          </a:prstGeom>
          <a:noFill/>
        </p:spPr>
      </p:pic>
      <p:sp>
        <p:nvSpPr>
          <p:cNvPr id="32771" name="Rectangle 3"/>
          <p:cNvSpPr>
            <a:spLocks noChangeArrowheads="1"/>
          </p:cNvSpPr>
          <p:nvPr/>
        </p:nvSpPr>
        <p:spPr bwMode="auto">
          <a:xfrm>
            <a:off x="142844" y="457200"/>
            <a:ext cx="8643998"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k-MK" sz="2800" b="1" i="0" u="none" strike="noStrike" cap="none" normalizeH="0" baseline="0" dirty="0" smtClean="0">
                <a:ln>
                  <a:noFill/>
                </a:ln>
                <a:solidFill>
                  <a:srgbClr val="9966FF"/>
                </a:solidFill>
                <a:effectLst/>
                <a:latin typeface="Arial" pitchFamily="34" charset="0"/>
                <a:ea typeface="Times New Roman" pitchFamily="18" charset="0"/>
                <a:cs typeface="Arial" pitchFamily="34" charset="0"/>
              </a:rPr>
              <a:t>Одземање на топкаблокирање и финтирање</a:t>
            </a:r>
            <a:endParaRPr kumimoji="0" lang="en-US" sz="2800" b="0" i="0" u="none" strike="noStrike" cap="none" normalizeH="0" baseline="0" dirty="0" smtClean="0">
              <a:ln>
                <a:noFill/>
              </a:ln>
              <a:solidFill>
                <a:srgbClr val="9966FF"/>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Вежбата се работи во парови така што прво одбрамбениот играч работи пасивно внимавајќи на одбрамбениот став и положбата на телото.</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Секој елемен на невнимание,нетпретпазливост или лошо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водење на топка од напаѓачот одбрамбениот играч мора да ги</a:t>
            </a:r>
            <a:r>
              <a:rPr lang="en-US" sz="2400" dirty="0" smtClean="0">
                <a:latin typeface="Arial" pitchFamily="34" charset="0"/>
                <a:ea typeface="Times New Roman" pitchFamily="18" charset="0"/>
                <a:cs typeface="Arial" pitchFamily="34" charset="0"/>
              </a:rPr>
              <a:t> </a:t>
            </a: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искористи за одземање на топка.Потоа паровите се делат во две групи и  работат на двете половини од теренот.секој пар работи напад со одбрана еден на еден со тоа што двата ученицуи работаат активно односно одбрамбениот играч мора да ја одземи топката за да може следниот пат да напаѓа.</a:t>
            </a:r>
            <a:endParaRPr kumimoji="0" lang="mk-M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357298"/>
            <a:ext cx="7572428" cy="3785652"/>
          </a:xfrm>
          <a:prstGeom prst="rect">
            <a:avLst/>
          </a:prstGeom>
        </p:spPr>
        <p:txBody>
          <a:bodyPr wrap="square">
            <a:spAutoFit/>
          </a:bodyPr>
          <a:lstStyle/>
          <a:p>
            <a:r>
              <a:rPr lang="mk-MK" sz="2400" dirty="0" smtClean="0"/>
              <a:t>Блокирањето на удар на гол припага во делот на индивидуалната тактика на игра во одбрана. Индивидуалната одбрана најретко се пименува и како таква се смета за неиспитано подрачје. Овој тип на одбрана според некои ракометни експерти се смета за “иднина на ркометнта игра”. Една од причините заради кои не се употребува индивидуалната одбрана е претпоставката дека  за оваа одбрана е потребно техничко-тактичко совршентсво, како и висок степен на психомоторички особини кај учениците (играчите). </a:t>
            </a:r>
            <a:endParaRPr lang="en-US" sz="24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57158" y="1428736"/>
            <a:ext cx="850112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Блокирањето на удар на гол го сретнуваме во фазата на тренирањето како предвежба на во колективната одбрана,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 со тоа  како сегмент од колективна тактика во одбрана.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Најчесто применувани елементи во блокирањето на удар на гол како индивидуална одбрана се :</a:t>
            </a:r>
            <a:endParaRPr kumimoji="0" lang="mk-MK"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71934" y="4143380"/>
            <a:ext cx="3500462" cy="2000264"/>
          </a:xfrm>
          <a:prstGeom prst="rect">
            <a:avLst/>
          </a:prstGeom>
          <a:noFill/>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71"/>
          <p:cNvPicPr>
            <a:picLocks noChangeAspect="1" noChangeArrowheads="1"/>
          </p:cNvPicPr>
          <p:nvPr/>
        </p:nvPicPr>
        <p:blipFill>
          <a:blip r:embed="rId2"/>
          <a:srcRect/>
          <a:stretch>
            <a:fillRect/>
          </a:stretch>
        </p:blipFill>
        <p:spPr bwMode="auto">
          <a:xfrm>
            <a:off x="6929454" y="5214950"/>
            <a:ext cx="1952625" cy="1303337"/>
          </a:xfrm>
          <a:prstGeom prst="rect">
            <a:avLst/>
          </a:prstGeom>
          <a:noFill/>
        </p:spPr>
      </p:pic>
      <p:sp>
        <p:nvSpPr>
          <p:cNvPr id="31754" name="Rectangle 10"/>
          <p:cNvSpPr>
            <a:spLocks noChangeArrowheads="1"/>
          </p:cNvSpPr>
          <p:nvPr/>
        </p:nvSpPr>
        <p:spPr bwMode="auto">
          <a:xfrm>
            <a:off x="214282" y="428604"/>
            <a:ext cx="864399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одземање на топка – најчесто се прави во фазата на летање на топка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од еден на друг противнички</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играч</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a:p>
            <a:r>
              <a:rPr lang="mk-MK" sz="2400" dirty="0" smtClean="0">
                <a:latin typeface="Arial" pitchFamily="34" charset="0"/>
                <a:cs typeface="Arial" pitchFamily="34" charset="0"/>
              </a:rPr>
              <a:t>- спречување – одбрамбен играч со правилно поставување на своето тело на патеката на </a:t>
            </a:r>
            <a:r>
              <a:rPr lang="mk-MK" sz="2400" dirty="0" smtClean="0">
                <a:latin typeface="Arial" pitchFamily="34" charset="0"/>
                <a:cs typeface="Arial" pitchFamily="34" charset="0"/>
              </a:rPr>
              <a:t>движење</a:t>
            </a:r>
            <a:r>
              <a:rPr lang="en-US" sz="2400" dirty="0" smtClean="0">
                <a:latin typeface="Arial" pitchFamily="34" charset="0"/>
                <a:cs typeface="Arial" pitchFamily="34" charset="0"/>
              </a:rPr>
              <a:t> </a:t>
            </a:r>
            <a:r>
              <a:rPr lang="mk-MK" sz="2400" dirty="0" smtClean="0">
                <a:latin typeface="Arial" pitchFamily="34" charset="0"/>
                <a:cs typeface="Arial" pitchFamily="34" charset="0"/>
              </a:rPr>
              <a:t>на </a:t>
            </a:r>
            <a:r>
              <a:rPr lang="mk-MK" sz="2400" dirty="0" smtClean="0">
                <a:latin typeface="Arial" pitchFamily="34" charset="0"/>
                <a:cs typeface="Arial" pitchFamily="34" charset="0"/>
              </a:rPr>
              <a:t>противникот и не му се дозволува да ги заврши планираните </a:t>
            </a:r>
            <a:r>
              <a:rPr lang="mk-MK" sz="2400" dirty="0" smtClean="0">
                <a:latin typeface="Arial" pitchFamily="34" charset="0"/>
                <a:cs typeface="Arial" pitchFamily="34" charset="0"/>
              </a:rPr>
              <a:t>активности</a:t>
            </a:r>
            <a:endParaRPr lang="en-US" sz="2400" dirty="0" smtClean="0">
              <a:latin typeface="Arial" pitchFamily="34" charset="0"/>
              <a:cs typeface="Arial" pitchFamily="34" charset="0"/>
            </a:endParaRPr>
          </a:p>
          <a:p>
            <a:pPr>
              <a:buFontTx/>
              <a:buChar char="-"/>
            </a:pPr>
            <a:r>
              <a:rPr lang="mk-MK" sz="2400" dirty="0" smtClean="0">
                <a:latin typeface="Arial" pitchFamily="34" charset="0"/>
                <a:cs typeface="Arial" pitchFamily="34" charset="0"/>
              </a:rPr>
              <a:t>следење </a:t>
            </a:r>
            <a:r>
              <a:rPr lang="mk-MK" sz="2400" dirty="0" smtClean="0">
                <a:latin typeface="Arial" pitchFamily="34" charset="0"/>
                <a:cs typeface="Arial" pitchFamily="34" charset="0"/>
              </a:rPr>
              <a:t>– бидејки секој играч е задолжен за чување на свој дел од просторот, негова задача е да го   следи противничкиот играч, кој втрчува од еден во друг дел од </a:t>
            </a:r>
            <a:r>
              <a:rPr lang="mk-MK" sz="2400" dirty="0" smtClean="0">
                <a:latin typeface="Arial" pitchFamily="34" charset="0"/>
                <a:cs typeface="Arial" pitchFamily="34" charset="0"/>
              </a:rPr>
              <a:t>просторот</a:t>
            </a:r>
            <a:endParaRPr lang="en-US" sz="2400" dirty="0" smtClean="0">
              <a:latin typeface="Arial" pitchFamily="34" charset="0"/>
              <a:cs typeface="Arial" pitchFamily="34" charset="0"/>
            </a:endParaRPr>
          </a:p>
          <a:p>
            <a:pPr>
              <a:buFontTx/>
              <a:buChar char="-"/>
            </a:pPr>
            <a:r>
              <a:rPr lang="mk-MK" sz="2400" dirty="0" smtClean="0">
                <a:latin typeface="Arial" pitchFamily="34" charset="0"/>
                <a:cs typeface="Arial" pitchFamily="34" charset="0"/>
              </a:rPr>
              <a:t> блокирање </a:t>
            </a:r>
            <a:r>
              <a:rPr lang="mk-MK" sz="2400" dirty="0" smtClean="0">
                <a:latin typeface="Arial" pitchFamily="34" charset="0"/>
                <a:cs typeface="Arial" pitchFamily="34" charset="0"/>
              </a:rPr>
              <a:t>на топката – најчесто се прави од скок или од место,недозволувајки и на топката да го продолжи летот кон голот</a:t>
            </a:r>
            <a:endParaRPr lang="en-US" sz="2400" dirty="0" smtClean="0">
              <a:latin typeface="Arial" pitchFamily="34" charset="0"/>
              <a:cs typeface="Arial" pitchFamily="34" charset="0"/>
            </a:endParaRPr>
          </a:p>
          <a:p>
            <a:pPr>
              <a:buFontTx/>
              <a:buChar char="-"/>
            </a:pPr>
            <a:endParaRPr lang="en-US" sz="24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57158" y="928670"/>
            <a:ext cx="8501122"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mk-MK"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прекинување на нападот </a:t>
            </a: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еден од најважните елементи,</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кога играчот од одбраната мора да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стапи во контакт игра со напагачот, заради прекинување на акцијата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r>
              <a:rPr lang="mk-MK" sz="2800" b="1" dirty="0" smtClean="0">
                <a:latin typeface="Arial" pitchFamily="34" charset="0"/>
                <a:cs typeface="Arial" pitchFamily="34" charset="0"/>
              </a:rPr>
              <a:t>- </a:t>
            </a:r>
            <a:r>
              <a:rPr lang="mk-MK" sz="2800" b="1" dirty="0" smtClean="0">
                <a:latin typeface="Arial" pitchFamily="34" charset="0"/>
                <a:cs typeface="Arial" pitchFamily="34" charset="0"/>
              </a:rPr>
              <a:t>покривање </a:t>
            </a:r>
            <a:r>
              <a:rPr lang="mk-MK" sz="2400" dirty="0" smtClean="0">
                <a:latin typeface="Arial" pitchFamily="34" charset="0"/>
                <a:cs typeface="Arial" pitchFamily="34" charset="0"/>
              </a:rPr>
              <a:t>– се подразбира ангажман на секој одбрмбен играч врз својот напагач.</a:t>
            </a:r>
            <a:endParaRPr lang="en-US" sz="2400" dirty="0" smtClean="0">
              <a:latin typeface="Arial" pitchFamily="34" charset="0"/>
              <a:cs typeface="Arial" pitchFamily="34" charset="0"/>
            </a:endParaRPr>
          </a:p>
          <a:p>
            <a:r>
              <a:rPr lang="mk-MK" sz="2400" dirty="0" smtClean="0">
                <a:latin typeface="Arial" pitchFamily="34" charset="0"/>
                <a:cs typeface="Arial" pitchFamily="34" charset="0"/>
              </a:rPr>
              <a:t>Секогаш при блокирањето на удар на гол треба да се внимава на :</a:t>
            </a:r>
            <a:endParaRPr lang="en-US" sz="2400" dirty="0" smtClean="0">
              <a:latin typeface="Arial" pitchFamily="34" charset="0"/>
              <a:cs typeface="Arial" pitchFamily="34" charset="0"/>
            </a:endParaRPr>
          </a:p>
          <a:p>
            <a:r>
              <a:rPr lang="mk-MK" sz="2400" dirty="0" smtClean="0">
                <a:latin typeface="Arial" pitchFamily="34" charset="0"/>
                <a:cs typeface="Arial" pitchFamily="34" charset="0"/>
              </a:rPr>
              <a:t>- затворање на просторот за премин на топката</a:t>
            </a:r>
            <a:endParaRPr lang="en-US" sz="2400" dirty="0" smtClean="0">
              <a:latin typeface="Arial" pitchFamily="34" charset="0"/>
              <a:cs typeface="Arial" pitchFamily="34" charset="0"/>
            </a:endParaRPr>
          </a:p>
          <a:p>
            <a:r>
              <a:rPr lang="mk-MK" sz="2400" dirty="0" smtClean="0">
                <a:latin typeface="Arial" pitchFamily="34" charset="0"/>
                <a:cs typeface="Arial" pitchFamily="34" charset="0"/>
              </a:rPr>
              <a:t>- движење кон топката</a:t>
            </a:r>
            <a:endParaRPr lang="en-US" sz="24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mk-M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642918"/>
            <a:ext cx="8143932" cy="3785652"/>
          </a:xfrm>
          <a:prstGeom prst="rect">
            <a:avLst/>
          </a:prstGeom>
        </p:spPr>
        <p:txBody>
          <a:bodyPr wrap="square">
            <a:spAutoFit/>
          </a:bodyPr>
          <a:lstStyle/>
          <a:p>
            <a:r>
              <a:rPr lang="mk-MK" sz="2400" dirty="0" smtClean="0"/>
              <a:t>Ставовите во одбрана со блокирање на удари на гол (шут) се појавува како два вида и тоа како паралелен (стопалата се паралелно поставени)  и дијагонален (стопајата се дијагонално поставени и се наогаат во исчекор). Кај споменатите ставови растојанието помеѓу стопалата треба да биде околу 40 см. Положбата на рацете треба да бидат благо рашире-ниво висина на рамениците со мало наведнување на телото. Потпирањето  и тежината на телото е на предните делови од стоплата и предната ногасо напната мускулатура во колениците и колковите.</a:t>
            </a:r>
            <a:endParaRPr lang="en-US" sz="2400" dirty="0"/>
          </a:p>
        </p:txBody>
      </p:sp>
      <p:pic>
        <p:nvPicPr>
          <p:cNvPr id="3" name="Picture 2" descr="C:\Users\Dell\Downloads\images (3).jpg"/>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500694" y="4500570"/>
            <a:ext cx="3071818" cy="2000264"/>
          </a:xfrm>
          <a:prstGeom prst="rect">
            <a:avLst/>
          </a:prstGeom>
          <a:noFill/>
          <a:ln>
            <a:noFill/>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0"/>
            <a:ext cx="871543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Од основниот став, играчот треба да испадне во одбрана и да го</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оневозможи неговиот удар на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голи тоа со правовремено излегување директно на нагачкиот играч и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тоа во моментот кога кон се врши прием на топката,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со акцент на фаќање на неговите лактови.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Додека пак за оневозможување на ударот на гол, бековите користат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блокирање со една или две раце, така што дланките се што поблиску</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до топката при блокирањето.</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Целокупната вежба се работи во движење  на двете половини од теренот</a:t>
            </a:r>
            <a:endParaRPr kumimoji="0" lang="mk-MK"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C:\Users\Dell\Downloads\images (2).jpg"/>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857620" y="5000636"/>
            <a:ext cx="2771778" cy="1571636"/>
          </a:xfrm>
          <a:prstGeom prst="rect">
            <a:avLst/>
          </a:prstGeom>
          <a:noFill/>
          <a:ln>
            <a:noFill/>
          </a:ln>
        </p:spPr>
      </p:pic>
    </p:spTree>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311</TotalTime>
  <Words>592</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Marija</dc:creator>
  <cp:lastModifiedBy>Marija</cp:lastModifiedBy>
  <cp:revision>56</cp:revision>
  <dcterms:created xsi:type="dcterms:W3CDTF">2020-03-17T15:59:09Z</dcterms:created>
  <dcterms:modified xsi:type="dcterms:W3CDTF">2020-03-19T13:50:35Z</dcterms:modified>
</cp:coreProperties>
</file>