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31927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220600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201270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15966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216862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335417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3986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253185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231936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51590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35004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3104-461C-43B6-9C63-B8EC0751BCEC}" type="datetimeFigureOut">
              <a:rPr lang="mk-MK" smtClean="0"/>
              <a:pPr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0B5E-8A4D-4F5B-9F4E-6B775DFBE6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85123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PASSATO PROSSIMO 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6949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Минато определено свршено време </a:t>
            </a:r>
            <a:endParaRPr lang="mk-MK" dirty="0">
              <a:solidFill>
                <a:schemeClr val="tx1"/>
              </a:solidFill>
            </a:endParaRPr>
          </a:p>
        </p:txBody>
      </p:sp>
      <p:pic>
        <p:nvPicPr>
          <p:cNvPr id="1028" name="Picture 4" descr="D:\gimnazija\sliki za italija\io parlo l'itali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Проф. М-р Дафина Пандева </a:t>
            </a:r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118539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 smtClean="0"/>
              <a:t>Passato</a:t>
            </a:r>
            <a:r>
              <a:rPr lang="en-US" sz="2400" dirty="0" smtClean="0"/>
              <a:t> </a:t>
            </a:r>
            <a:r>
              <a:rPr lang="en-US" sz="2400" dirty="0" err="1" smtClean="0"/>
              <a:t>prossimo</a:t>
            </a:r>
            <a:r>
              <a:rPr lang="en-US" sz="2400" dirty="0" smtClean="0"/>
              <a:t> </a:t>
            </a:r>
            <a:r>
              <a:rPr lang="mk-MK" sz="2400" dirty="0" smtClean="0"/>
              <a:t>се образува со помошниот глагол </a:t>
            </a:r>
            <a:r>
              <a:rPr lang="en-US" sz="2400" dirty="0" err="1" smtClean="0"/>
              <a:t>avere</a:t>
            </a:r>
            <a:r>
              <a:rPr lang="en-US" sz="2400" dirty="0" smtClean="0"/>
              <a:t>/</a:t>
            </a:r>
            <a:r>
              <a:rPr lang="en-US" sz="2400" dirty="0" err="1" smtClean="0"/>
              <a:t>essere</a:t>
            </a:r>
            <a:r>
              <a:rPr lang="en-US" sz="2400" dirty="0" smtClean="0"/>
              <a:t> </a:t>
            </a:r>
            <a:r>
              <a:rPr lang="mk-MK" sz="2400" dirty="0" smtClean="0"/>
              <a:t>во сегашно време + минат партисип (</a:t>
            </a:r>
            <a:r>
              <a:rPr lang="en-US" sz="2400" dirty="0" err="1" smtClean="0"/>
              <a:t>participio</a:t>
            </a:r>
            <a:r>
              <a:rPr lang="en-US" sz="2400" dirty="0" smtClean="0"/>
              <a:t> </a:t>
            </a:r>
            <a:r>
              <a:rPr lang="en-US" sz="2400" dirty="0" err="1" smtClean="0"/>
              <a:t>passato</a:t>
            </a:r>
            <a:r>
              <a:rPr lang="en-US" sz="2400" dirty="0" smtClean="0"/>
              <a:t>) </a:t>
            </a:r>
            <a:r>
              <a:rPr lang="mk-MK" sz="2400" dirty="0" smtClean="0"/>
              <a:t>од глаголот </a:t>
            </a:r>
            <a:endParaRPr lang="mk-MK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LAVARE </a:t>
            </a:r>
            <a:r>
              <a:rPr lang="mk-MK" dirty="0" smtClean="0"/>
              <a:t>(мие)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Io ho </a:t>
            </a:r>
            <a:r>
              <a:rPr lang="en-US" b="1" dirty="0" err="1" smtClean="0">
                <a:solidFill>
                  <a:srgbClr val="FFFF00"/>
                </a:solidFill>
              </a:rPr>
              <a:t>lavato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lavato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Lui</a:t>
            </a:r>
            <a:r>
              <a:rPr lang="en-US" dirty="0" smtClean="0"/>
              <a:t> ha </a:t>
            </a:r>
            <a:r>
              <a:rPr lang="en-US" dirty="0" err="1" smtClean="0"/>
              <a:t>lavato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Lei ha </a:t>
            </a:r>
            <a:r>
              <a:rPr lang="en-US" dirty="0" err="1" smtClean="0"/>
              <a:t>lavato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lavato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lavato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lavato</a:t>
            </a:r>
            <a:r>
              <a:rPr lang="en-US" dirty="0" smtClean="0"/>
              <a:t> </a:t>
            </a:r>
            <a:endParaRPr lang="mk-M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ANDARE </a:t>
            </a:r>
            <a:r>
              <a:rPr lang="mk-MK" dirty="0" smtClean="0"/>
              <a:t>( оди ) </a:t>
            </a:r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Io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andato</a:t>
            </a:r>
            <a:r>
              <a:rPr lang="en-US" b="1" dirty="0" smtClean="0">
                <a:solidFill>
                  <a:srgbClr val="FFFF00"/>
                </a:solidFill>
              </a:rPr>
              <a:t>/a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andato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Lui</a:t>
            </a:r>
            <a:r>
              <a:rPr lang="en-US" dirty="0" smtClean="0"/>
              <a:t> e’ </a:t>
            </a:r>
            <a:r>
              <a:rPr lang="en-US" dirty="0" err="1" smtClean="0"/>
              <a:t>andato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Lei e’ </a:t>
            </a:r>
            <a:r>
              <a:rPr lang="en-US" dirty="0" err="1" smtClean="0"/>
              <a:t>andata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andati</a:t>
            </a:r>
            <a:r>
              <a:rPr lang="en-US" b="1" dirty="0" smtClean="0">
                <a:solidFill>
                  <a:srgbClr val="FF0000"/>
                </a:solidFill>
              </a:rPr>
              <a:t> /e</a:t>
            </a:r>
          </a:p>
          <a:p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andati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andati</a:t>
            </a:r>
            <a:r>
              <a:rPr lang="en-US" dirty="0" smtClean="0"/>
              <a:t> 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333308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42" pitchFamily="2" charset="0"/>
              </a:rPr>
              <a:t>Avere</a:t>
            </a:r>
            <a:r>
              <a:rPr lang="en-US" dirty="0" smtClean="0">
                <a:latin typeface="42" pitchFamily="2" charset="0"/>
              </a:rPr>
              <a:t> o </a:t>
            </a:r>
            <a:r>
              <a:rPr lang="en-US" dirty="0" err="1" smtClean="0">
                <a:latin typeface="42" pitchFamily="2" charset="0"/>
              </a:rPr>
              <a:t>essere</a:t>
            </a:r>
            <a:r>
              <a:rPr lang="en-US" dirty="0" smtClean="0">
                <a:latin typeface="42" pitchFamily="2" charset="0"/>
              </a:rPr>
              <a:t>???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rgbClr val="FFC00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k-MK" sz="1800" dirty="0" smtClean="0"/>
              <a:t>Преодните глаголи (односно глаголите кои имаат директен предмет) се конјугираат со помошниот глагол </a:t>
            </a:r>
            <a:r>
              <a:rPr lang="en-US" sz="1800" dirty="0" err="1" smtClean="0"/>
              <a:t>avere</a:t>
            </a:r>
            <a:r>
              <a:rPr lang="en-US" sz="1800" dirty="0" smtClean="0"/>
              <a:t> </a:t>
            </a:r>
            <a:endParaRPr lang="mk-MK" sz="1800" dirty="0"/>
          </a:p>
          <a:p>
            <a:pPr marL="0" indent="0">
              <a:buNone/>
            </a:pPr>
            <a:r>
              <a:rPr lang="mk-MK" sz="1800" dirty="0" smtClean="0"/>
              <a:t>	Пр. </a:t>
            </a:r>
            <a:r>
              <a:rPr lang="en-US" sz="1800" dirty="0" err="1" smtClean="0"/>
              <a:t>Lui</a:t>
            </a:r>
            <a:r>
              <a:rPr lang="en-US" sz="1800" dirty="0" smtClean="0"/>
              <a:t> </a:t>
            </a:r>
            <a:r>
              <a:rPr lang="en-US" sz="1800" b="1" dirty="0" smtClean="0"/>
              <a:t>ha </a:t>
            </a:r>
            <a:r>
              <a:rPr lang="en-US" sz="1800" b="1" dirty="0" err="1" smtClean="0"/>
              <a:t>mangiato</a:t>
            </a:r>
            <a:r>
              <a:rPr lang="en-US" sz="1800" b="1" dirty="0" smtClean="0"/>
              <a:t> </a:t>
            </a:r>
            <a:r>
              <a:rPr lang="en-US" sz="1800" dirty="0" smtClean="0"/>
              <a:t>(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cosa</a:t>
            </a:r>
            <a:r>
              <a:rPr lang="en-US" sz="1800" dirty="0" smtClean="0"/>
              <a:t>? – </a:t>
            </a:r>
            <a:r>
              <a:rPr lang="en-US" sz="1800" u="sng" dirty="0" err="1" smtClean="0"/>
              <a:t>una</a:t>
            </a:r>
            <a:r>
              <a:rPr lang="en-US" sz="1800" u="sng" dirty="0" smtClean="0"/>
              <a:t> pizza, un gelato, </a:t>
            </a:r>
            <a:r>
              <a:rPr lang="en-US" sz="1800" u="sng" dirty="0" err="1" smtClean="0"/>
              <a:t>gli</a:t>
            </a:r>
            <a:r>
              <a:rPr lang="en-US" sz="1800" u="sng" dirty="0" smtClean="0"/>
              <a:t> spaghetti..)</a:t>
            </a:r>
            <a:endParaRPr lang="mk-MK" sz="1800" u="sng" dirty="0" smtClean="0"/>
          </a:p>
          <a:p>
            <a:pPr marL="0" indent="0">
              <a:buNone/>
            </a:pPr>
            <a:r>
              <a:rPr lang="mk-MK" sz="1800" dirty="0"/>
              <a:t>	</a:t>
            </a:r>
            <a:r>
              <a:rPr lang="en-US" sz="1800" dirty="0" err="1" smtClean="0"/>
              <a:t>Loro</a:t>
            </a:r>
            <a:r>
              <a:rPr lang="en-US" sz="1800" dirty="0" smtClean="0"/>
              <a:t> </a:t>
            </a:r>
            <a:r>
              <a:rPr lang="en-US" sz="1800" b="1" dirty="0" err="1" smtClean="0"/>
              <a:t>hanno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guradato</a:t>
            </a:r>
            <a:r>
              <a:rPr lang="en-US" sz="1800" b="1" dirty="0" smtClean="0"/>
              <a:t> </a:t>
            </a:r>
            <a:r>
              <a:rPr lang="en-US" sz="1800" u="sng" dirty="0" smtClean="0"/>
              <a:t>un film.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Voi</a:t>
            </a:r>
            <a:r>
              <a:rPr lang="en-US" sz="1800" dirty="0" smtClean="0"/>
              <a:t> </a:t>
            </a:r>
            <a:r>
              <a:rPr lang="en-US" sz="1800" b="1" dirty="0" err="1" smtClean="0"/>
              <a:t>avete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studiato</a:t>
            </a:r>
            <a:r>
              <a:rPr lang="en-US" sz="1800" b="1" dirty="0" smtClean="0"/>
              <a:t> </a:t>
            </a:r>
            <a:r>
              <a:rPr lang="en-US" sz="1800" u="sng" dirty="0" err="1" smtClean="0"/>
              <a:t>il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latino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Tu</a:t>
            </a:r>
            <a:r>
              <a:rPr lang="en-US" sz="1800" dirty="0" smtClean="0"/>
              <a:t> </a:t>
            </a:r>
            <a:r>
              <a:rPr lang="en-US" sz="1800" b="1" dirty="0" err="1" smtClean="0"/>
              <a:t>hai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comprato</a:t>
            </a:r>
            <a:r>
              <a:rPr lang="en-US" sz="1800" b="1" dirty="0" smtClean="0"/>
              <a:t> </a:t>
            </a:r>
            <a:r>
              <a:rPr lang="en-US" sz="1800" u="sng" dirty="0" err="1" smtClean="0"/>
              <a:t>quel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vestito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Io </a:t>
            </a:r>
            <a:r>
              <a:rPr lang="en-US" sz="1800" b="1" dirty="0" smtClean="0"/>
              <a:t>ho </a:t>
            </a:r>
            <a:r>
              <a:rPr lang="en-US" sz="1800" b="1" dirty="0" err="1" smtClean="0"/>
              <a:t>incontrato</a:t>
            </a:r>
            <a:r>
              <a:rPr lang="en-US" sz="1800" b="1" dirty="0" smtClean="0"/>
              <a:t> </a:t>
            </a:r>
            <a:r>
              <a:rPr lang="en-US" sz="1800" u="sng" dirty="0" smtClean="0"/>
              <a:t>Stella </a:t>
            </a:r>
            <a:r>
              <a:rPr lang="en-US" sz="1800" dirty="0" err="1" smtClean="0"/>
              <a:t>ieri</a:t>
            </a:r>
            <a:r>
              <a:rPr lang="en-US" sz="1800" dirty="0" smtClean="0"/>
              <a:t> sera al bar. 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mk-MK" sz="1800" dirty="0" smtClean="0"/>
              <a:t>Неп</a:t>
            </a:r>
            <a:r>
              <a:rPr lang="mk-MK" sz="1800" dirty="0" smtClean="0">
                <a:solidFill>
                  <a:prstClr val="black"/>
                </a:solidFill>
              </a:rPr>
              <a:t>реодните </a:t>
            </a:r>
            <a:r>
              <a:rPr lang="mk-MK" sz="1800" dirty="0">
                <a:solidFill>
                  <a:prstClr val="black"/>
                </a:solidFill>
              </a:rPr>
              <a:t>глаголи (односно </a:t>
            </a:r>
            <a:r>
              <a:rPr lang="mk-MK" sz="1800" dirty="0" smtClean="0">
                <a:solidFill>
                  <a:prstClr val="black"/>
                </a:solidFill>
              </a:rPr>
              <a:t>тоа се најчесто глаголите </a:t>
            </a:r>
            <a:r>
              <a:rPr lang="mk-MK" sz="1800" dirty="0">
                <a:solidFill>
                  <a:prstClr val="black"/>
                </a:solidFill>
              </a:rPr>
              <a:t>кои </a:t>
            </a:r>
            <a:r>
              <a:rPr lang="mk-MK" sz="1800" dirty="0" smtClean="0">
                <a:solidFill>
                  <a:prstClr val="black"/>
                </a:solidFill>
              </a:rPr>
              <a:t>означуваат движење) </a:t>
            </a:r>
            <a:r>
              <a:rPr lang="mk-MK" sz="1800" dirty="0">
                <a:solidFill>
                  <a:prstClr val="black"/>
                </a:solidFill>
              </a:rPr>
              <a:t>се конјугираат со помошниот глагол </a:t>
            </a:r>
            <a:r>
              <a:rPr lang="en-US" sz="1800" dirty="0" err="1" smtClean="0">
                <a:solidFill>
                  <a:prstClr val="black"/>
                </a:solidFill>
              </a:rPr>
              <a:t>essere</a:t>
            </a:r>
            <a:endParaRPr lang="mk-MK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mk-MK" sz="1800" dirty="0">
                <a:solidFill>
                  <a:prstClr val="black"/>
                </a:solidFill>
              </a:rPr>
              <a:t>	</a:t>
            </a:r>
            <a:r>
              <a:rPr lang="mk-MK" sz="1800" dirty="0" smtClean="0">
                <a:solidFill>
                  <a:prstClr val="black"/>
                </a:solidFill>
              </a:rPr>
              <a:t>пр. </a:t>
            </a:r>
            <a:r>
              <a:rPr lang="en-US" sz="1800" dirty="0" smtClean="0">
                <a:solidFill>
                  <a:prstClr val="black"/>
                </a:solidFill>
              </a:rPr>
              <a:t>Io </a:t>
            </a:r>
            <a:r>
              <a:rPr lang="en-US" sz="1800" b="1" dirty="0" err="1" smtClean="0">
                <a:solidFill>
                  <a:prstClr val="black"/>
                </a:solidFill>
              </a:rPr>
              <a:t>sono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uscito</a:t>
            </a:r>
            <a:r>
              <a:rPr lang="en-US" sz="1800" dirty="0" smtClean="0">
                <a:solidFill>
                  <a:prstClr val="black"/>
                </a:solidFill>
              </a:rPr>
              <a:t>. 		</a:t>
            </a:r>
            <a:r>
              <a:rPr lang="en-US" sz="1800" dirty="0" err="1" smtClean="0">
                <a:solidFill>
                  <a:prstClr val="black"/>
                </a:solidFill>
              </a:rPr>
              <a:t>Noi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siamo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andati</a:t>
            </a:r>
            <a:r>
              <a:rPr lang="en-US" sz="1800" b="1" dirty="0" smtClean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err="1" smtClean="0">
                <a:solidFill>
                  <a:prstClr val="black"/>
                </a:solidFill>
              </a:rPr>
              <a:t>Tu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sei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partito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		</a:t>
            </a:r>
            <a:r>
              <a:rPr lang="en-US" sz="1800" dirty="0" err="1" smtClean="0">
                <a:solidFill>
                  <a:prstClr val="black"/>
                </a:solidFill>
              </a:rPr>
              <a:t>Voi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siete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arrivati</a:t>
            </a:r>
            <a:r>
              <a:rPr lang="en-US" sz="1800" b="1" dirty="0" smtClean="0">
                <a:solidFill>
                  <a:prstClr val="black"/>
                </a:solidFill>
              </a:rPr>
              <a:t>/e.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err="1" smtClean="0">
                <a:solidFill>
                  <a:prstClr val="black"/>
                </a:solidFill>
              </a:rPr>
              <a:t>Lui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</a:rPr>
              <a:t>e’ </a:t>
            </a:r>
            <a:r>
              <a:rPr lang="en-US" sz="1800" b="1" dirty="0" err="1" smtClean="0">
                <a:solidFill>
                  <a:prstClr val="black"/>
                </a:solidFill>
              </a:rPr>
              <a:t>tornato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		</a:t>
            </a:r>
            <a:r>
              <a:rPr lang="en-US" sz="1800" dirty="0" err="1" smtClean="0">
                <a:solidFill>
                  <a:prstClr val="black"/>
                </a:solidFill>
              </a:rPr>
              <a:t>Loro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sono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venuti</a:t>
            </a:r>
            <a:r>
              <a:rPr lang="en-US" sz="1800" b="1" dirty="0" smtClean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Lei </a:t>
            </a:r>
            <a:r>
              <a:rPr lang="en-US" sz="1800" b="1" dirty="0" smtClean="0">
                <a:solidFill>
                  <a:prstClr val="black"/>
                </a:solidFill>
              </a:rPr>
              <a:t>e’ </a:t>
            </a:r>
            <a:r>
              <a:rPr lang="en-US" sz="1800" b="1" dirty="0" err="1" smtClean="0">
                <a:solidFill>
                  <a:prstClr val="black"/>
                </a:solidFill>
              </a:rPr>
              <a:t>entrata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		</a:t>
            </a:r>
            <a:r>
              <a:rPr lang="en-US" sz="1800" dirty="0" err="1" smtClean="0">
                <a:solidFill>
                  <a:prstClr val="black"/>
                </a:solidFill>
              </a:rPr>
              <a:t>Loro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</a:rPr>
              <a:t>sono</a:t>
            </a:r>
            <a:r>
              <a:rPr lang="en-US" sz="1800" b="1" dirty="0" smtClean="0">
                <a:solidFill>
                  <a:prstClr val="black"/>
                </a:solidFill>
              </a:rPr>
              <a:t> state </a:t>
            </a:r>
            <a:r>
              <a:rPr lang="en-US" sz="1800" dirty="0" smtClean="0">
                <a:solidFill>
                  <a:prstClr val="black"/>
                </a:solidFill>
              </a:rPr>
              <a:t>in Italia per un </a:t>
            </a:r>
            <a:r>
              <a:rPr lang="en-US" sz="1800" dirty="0" err="1" smtClean="0">
                <a:solidFill>
                  <a:prstClr val="black"/>
                </a:solidFill>
              </a:rPr>
              <a:t>mese</a:t>
            </a:r>
            <a:r>
              <a:rPr lang="en-US" sz="1800" dirty="0" smtClean="0">
                <a:solidFill>
                  <a:prstClr val="black"/>
                </a:solidFill>
              </a:rPr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126876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892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err="1" smtClean="0">
                <a:latin typeface="42" pitchFamily="2" charset="0"/>
              </a:rPr>
              <a:t>Partecipi</a:t>
            </a:r>
            <a:r>
              <a:rPr lang="en-US" sz="3600" b="1" dirty="0" smtClean="0">
                <a:latin typeface="42" pitchFamily="2" charset="0"/>
              </a:rPr>
              <a:t> </a:t>
            </a:r>
            <a:r>
              <a:rPr lang="en-US" sz="3600" b="1" dirty="0" err="1" smtClean="0">
                <a:latin typeface="42" pitchFamily="2" charset="0"/>
              </a:rPr>
              <a:t>passati</a:t>
            </a:r>
            <a:r>
              <a:rPr lang="en-US" sz="3600" b="1" dirty="0" smtClean="0">
                <a:latin typeface="42" pitchFamily="2" charset="0"/>
              </a:rPr>
              <a:t> </a:t>
            </a:r>
            <a:r>
              <a:rPr lang="en-US" sz="3600" b="1" dirty="0" err="1" smtClean="0">
                <a:latin typeface="42" pitchFamily="2" charset="0"/>
              </a:rPr>
              <a:t>irregolari</a:t>
            </a:r>
            <a:r>
              <a:rPr lang="en-US" sz="3600" b="1" dirty="0" smtClean="0">
                <a:latin typeface="42" pitchFamily="2" charset="0"/>
              </a:rPr>
              <a:t> </a:t>
            </a:r>
            <a:endParaRPr lang="mk-MK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Dire –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Scrivere</a:t>
            </a:r>
            <a:r>
              <a:rPr lang="en-US" dirty="0" smtClean="0"/>
              <a:t> –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Fare –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Leggere</a:t>
            </a:r>
            <a:r>
              <a:rPr lang="en-US" dirty="0" smtClean="0"/>
              <a:t> – </a:t>
            </a:r>
            <a:r>
              <a:rPr lang="en-US" dirty="0" err="1" smtClean="0"/>
              <a:t>letto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Venire – </a:t>
            </a:r>
            <a:r>
              <a:rPr lang="en-US" dirty="0" err="1" smtClean="0"/>
              <a:t>venuto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Essere</a:t>
            </a:r>
            <a:r>
              <a:rPr lang="en-US" dirty="0" smtClean="0"/>
              <a:t> –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Prendere</a:t>
            </a:r>
            <a:r>
              <a:rPr lang="en-US" dirty="0" smtClean="0"/>
              <a:t> – </a:t>
            </a:r>
            <a:r>
              <a:rPr lang="en-US" dirty="0" err="1" smtClean="0"/>
              <a:t>preso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Decidere</a:t>
            </a:r>
            <a:r>
              <a:rPr lang="en-US" dirty="0" smtClean="0"/>
              <a:t> – </a:t>
            </a:r>
            <a:r>
              <a:rPr lang="en-US" dirty="0" err="1" smtClean="0"/>
              <a:t>deciso</a:t>
            </a:r>
            <a:r>
              <a:rPr lang="en-US" dirty="0" smtClean="0"/>
              <a:t> 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Rispondere</a:t>
            </a:r>
            <a:r>
              <a:rPr lang="en-US" dirty="0" smtClean="0"/>
              <a:t> – </a:t>
            </a:r>
            <a:r>
              <a:rPr lang="en-US" dirty="0" err="1" smtClean="0"/>
              <a:t>risposto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Chiedere</a:t>
            </a:r>
            <a:r>
              <a:rPr lang="en-US" dirty="0" smtClean="0"/>
              <a:t> – </a:t>
            </a:r>
            <a:r>
              <a:rPr lang="en-US" dirty="0" err="1" smtClean="0"/>
              <a:t>chiesto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Rimanere</a:t>
            </a:r>
            <a:r>
              <a:rPr lang="en-US" dirty="0" smtClean="0"/>
              <a:t> – </a:t>
            </a:r>
            <a:r>
              <a:rPr lang="en-US" dirty="0" err="1" smtClean="0"/>
              <a:t>rimasto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Mettere</a:t>
            </a:r>
            <a:r>
              <a:rPr lang="en-US" dirty="0" smtClean="0"/>
              <a:t> – </a:t>
            </a:r>
            <a:r>
              <a:rPr lang="en-US" dirty="0" err="1" smtClean="0"/>
              <a:t>messo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Promettere</a:t>
            </a:r>
            <a:r>
              <a:rPr lang="en-US" dirty="0" smtClean="0"/>
              <a:t> – </a:t>
            </a:r>
            <a:r>
              <a:rPr lang="en-US" dirty="0" err="1" smtClean="0"/>
              <a:t>promesso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Succedere</a:t>
            </a:r>
            <a:r>
              <a:rPr lang="en-US" dirty="0" smtClean="0"/>
              <a:t> – </a:t>
            </a:r>
            <a:r>
              <a:rPr lang="en-US" dirty="0" err="1" smtClean="0"/>
              <a:t>successo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Bere</a:t>
            </a:r>
            <a:r>
              <a:rPr lang="en-US" dirty="0" smtClean="0"/>
              <a:t> – </a:t>
            </a:r>
            <a:r>
              <a:rPr lang="en-US" dirty="0" err="1" smtClean="0"/>
              <a:t>bevuto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Conoscere</a:t>
            </a:r>
            <a:r>
              <a:rPr lang="en-US" dirty="0" smtClean="0"/>
              <a:t> – </a:t>
            </a:r>
            <a:r>
              <a:rPr lang="en-US" dirty="0" err="1" smtClean="0"/>
              <a:t>consociuto</a:t>
            </a:r>
            <a:r>
              <a:rPr lang="en-US" dirty="0" smtClean="0"/>
              <a:t> 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6271258"/>
            <a:ext cx="561662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Комплетен листинг на неправилните партисипи во учебникот на стр. 63</a:t>
            </a:r>
            <a:endParaRPr lang="mk-MK" sz="1400" dirty="0"/>
          </a:p>
        </p:txBody>
      </p:sp>
    </p:spTree>
    <p:extLst>
      <p:ext uri="{BB962C8B-B14F-4D97-AF65-F5344CB8AC3E}">
        <p14:creationId xmlns="" xmlns:p14="http://schemas.microsoft.com/office/powerpoint/2010/main" val="131185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mk-MK" dirty="0" smtClean="0"/>
              <a:t>Домашна задача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2000" dirty="0" smtClean="0"/>
              <a:t>Coniuga i verbi tra parentesi al passato prossimo.</a:t>
            </a:r>
            <a:endParaRPr lang="en-US" sz="2000" dirty="0" smtClean="0"/>
          </a:p>
          <a:p>
            <a:r>
              <a:rPr lang="mk-MK" sz="2000" dirty="0" smtClean="0"/>
              <a:t>1. Rita e Marcello ………............................…. (guardare) un bel film al cinema ieri sera.</a:t>
            </a:r>
            <a:endParaRPr lang="en-US" sz="2000" dirty="0" smtClean="0"/>
          </a:p>
          <a:p>
            <a:r>
              <a:rPr lang="mk-MK" sz="2000" dirty="0" smtClean="0"/>
              <a:t>2. Ancora (io) non ………............................…. (comprare) l’ultimo libro di Umberto Eco.</a:t>
            </a:r>
            <a:endParaRPr lang="en-US" sz="2000" dirty="0" smtClean="0"/>
          </a:p>
          <a:p>
            <a:r>
              <a:rPr lang="mk-MK" sz="2000" dirty="0" smtClean="0"/>
              <a:t>3. Bambini, ………............................…. (finire) di fare i compiti?</a:t>
            </a:r>
            <a:endParaRPr lang="en-US" sz="2000" dirty="0" smtClean="0"/>
          </a:p>
          <a:p>
            <a:r>
              <a:rPr lang="mk-MK" sz="2000" dirty="0" smtClean="0"/>
              <a:t>4. Lo scorso fine settimana gli studenti ………............................…. (uscire) tutte le sere.</a:t>
            </a:r>
            <a:endParaRPr lang="en-US" sz="2000" dirty="0" smtClean="0"/>
          </a:p>
          <a:p>
            <a:r>
              <a:rPr lang="mk-MK" sz="2000" dirty="0" smtClean="0"/>
              <a:t>5. Rita, quanto ………............................…. (pagare) per questo bel cappello?</a:t>
            </a:r>
            <a:endParaRPr lang="en-US" sz="2000" dirty="0" smtClean="0"/>
          </a:p>
          <a:p>
            <a:r>
              <a:rPr lang="mk-MK" sz="2000" dirty="0" smtClean="0"/>
              <a:t>6. Marco ………............................…. (ordinare) una cena squisita.</a:t>
            </a:r>
            <a:endParaRPr lang="en-US" sz="2000" dirty="0" smtClean="0"/>
          </a:p>
          <a:p>
            <a:r>
              <a:rPr lang="mk-MK" sz="2000" dirty="0" smtClean="0"/>
              <a:t>7. Maria e Letizia ………............................…. (arrivare) in ritardo alla lezione.</a:t>
            </a:r>
            <a:endParaRPr lang="en-US" sz="2000" dirty="0" smtClean="0"/>
          </a:p>
          <a:p>
            <a:r>
              <a:rPr lang="mk-MK" sz="2000" dirty="0" smtClean="0"/>
              <a:t>8. Io e Riccardo ………............................…. (ballare) tutta la sera in discoteca.</a:t>
            </a:r>
            <a:endParaRPr lang="en-US" sz="2000" dirty="0" smtClean="0"/>
          </a:p>
          <a:p>
            <a:r>
              <a:rPr lang="mk-MK" sz="2000" dirty="0" smtClean="0"/>
              <a:t>9. Giovanni, ………............................…. (incontrare) i tuoi amici ieri sera?</a:t>
            </a:r>
            <a:endParaRPr lang="en-US" sz="2000" dirty="0" smtClean="0"/>
          </a:p>
          <a:p>
            <a:r>
              <a:rPr lang="mk-MK" sz="2000" dirty="0" smtClean="0"/>
              <a:t>10. Lorenzo e Maria ………............................…. (partire) per le vacanze.</a:t>
            </a:r>
            <a:endParaRPr lang="en-US" sz="2000" dirty="0" smtClean="0"/>
          </a:p>
          <a:p>
            <a:pPr marL="0" indent="0" algn="just">
              <a:buNone/>
            </a:pPr>
            <a:endParaRPr lang="mk-MK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1046609" cy="104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510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mk-MK" b="1" dirty="0" smtClean="0"/>
              <a:t>Completa con il </a:t>
            </a:r>
            <a:r>
              <a:rPr lang="mk-MK" b="1" u="sng" dirty="0" smtClean="0"/>
              <a:t>participio passato irregolare.</a:t>
            </a:r>
            <a:endParaRPr lang="en-US" dirty="0" smtClean="0"/>
          </a:p>
          <a:p>
            <a:r>
              <a:rPr lang="mk-MK" dirty="0" smtClean="0"/>
              <a:t>1. Riccardo, dove sei ………............................…. (stare) tutta la sera?</a:t>
            </a:r>
            <a:endParaRPr lang="en-US" dirty="0" smtClean="0"/>
          </a:p>
          <a:p>
            <a:r>
              <a:rPr lang="mk-MK" dirty="0" smtClean="0"/>
              <a:t>2. Marta ha ………............................…. (leggere) il giornale di ieri.</a:t>
            </a:r>
            <a:endParaRPr lang="en-US" dirty="0" smtClean="0"/>
          </a:p>
          <a:p>
            <a:r>
              <a:rPr lang="mk-MK" dirty="0" smtClean="0"/>
              <a:t>3. I signori Rossini hanno ………............................…. (vivere) a Roma tutta la loro vita.</a:t>
            </a:r>
            <a:endParaRPr lang="en-US" dirty="0" smtClean="0"/>
          </a:p>
          <a:p>
            <a:r>
              <a:rPr lang="mk-MK" dirty="0" smtClean="0"/>
              <a:t>4. Marta, ieri non ti ho ………............................…. (dire) tutta la verità.</a:t>
            </a:r>
            <a:endParaRPr lang="en-US" dirty="0" smtClean="0"/>
          </a:p>
          <a:p>
            <a:r>
              <a:rPr lang="mk-MK" dirty="0" smtClean="0"/>
              <a:t>5. Valentina mi ha ………............................…. (offrire) una cena squisita.</a:t>
            </a:r>
            <a:endParaRPr lang="en-US" dirty="0" smtClean="0"/>
          </a:p>
          <a:p>
            <a:r>
              <a:rPr lang="mk-MK" dirty="0" smtClean="0"/>
              <a:t>6. Ieri pomeriggio ho ………............................…. (prendere) il treno delle 9:30.</a:t>
            </a:r>
            <a:endParaRPr lang="en-US" dirty="0" smtClean="0"/>
          </a:p>
          <a:p>
            <a:r>
              <a:rPr lang="mk-MK" dirty="0" smtClean="0"/>
              <a:t>7. Roberta e Maria hanno ………............................…. (fare) una lunga passeggiata nel parco.</a:t>
            </a:r>
            <a:endParaRPr lang="en-US" dirty="0" smtClean="0"/>
          </a:p>
          <a:p>
            <a:r>
              <a:rPr lang="mk-MK" dirty="0" smtClean="0"/>
              <a:t>8. Marco, sono ………............................…. (rimanere) due ore ad aspettarti!</a:t>
            </a:r>
            <a:endParaRPr lang="en-US" dirty="0" smtClean="0"/>
          </a:p>
          <a:p>
            <a:r>
              <a:rPr lang="mk-MK" dirty="0" smtClean="0"/>
              <a:t>9. Anna, perché sei ………............................…. (venire) qui?</a:t>
            </a:r>
            <a:endParaRPr lang="en-US" dirty="0" smtClean="0"/>
          </a:p>
          <a:p>
            <a:r>
              <a:rPr lang="mk-MK" dirty="0" smtClean="0"/>
              <a:t>10. Luca e Marcella hanno ………....................…. (chiedere) al cameriere le specialità del giorno.</a:t>
            </a:r>
            <a:endParaRPr lang="en-US" dirty="0" smtClean="0"/>
          </a:p>
          <a:p>
            <a:r>
              <a:rPr lang="mk-MK" dirty="0" smtClean="0"/>
              <a:t>11. Rita ha ………............................…. (vincere) una medaglia nella gara.</a:t>
            </a:r>
            <a:endParaRPr lang="en-US" dirty="0" smtClean="0"/>
          </a:p>
          <a:p>
            <a:r>
              <a:rPr lang="mk-MK" dirty="0" smtClean="0"/>
              <a:t>12. Martino, hai ………............................…. (mettere) tutti i libri dentro lo zaino?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504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PASSATO PROSSIMO </vt:lpstr>
      <vt:lpstr>Passato prossimo се образува со помошниот глагол avere/essere во сегашно време + минат партисип (participio passato) од глаголот </vt:lpstr>
      <vt:lpstr>Avere o essere???</vt:lpstr>
      <vt:lpstr>Partecipi passati irregolari </vt:lpstr>
      <vt:lpstr>Домашна задача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PASSATO PROSSIMO</dc:title>
  <dc:creator>User</dc:creator>
  <cp:lastModifiedBy>Asus_pc</cp:lastModifiedBy>
  <cp:revision>8</cp:revision>
  <dcterms:created xsi:type="dcterms:W3CDTF">2020-03-17T14:28:57Z</dcterms:created>
  <dcterms:modified xsi:type="dcterms:W3CDTF">2020-03-23T14:33:35Z</dcterms:modified>
</cp:coreProperties>
</file>