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mk-M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xmlns="" id="{D22BE3FA-730C-4279-ABF2-4323CADAA7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>
            <a:extLst>
              <a:ext uri="{FF2B5EF4-FFF2-40B4-BE49-F238E27FC236}">
                <a16:creationId xmlns:a16="http://schemas.microsoft.com/office/drawing/2014/main" xmlns="" id="{A73109B5-4DA4-41CC-A4D5-A6833783D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9532E-0C33-45C7-A8F0-25D7F522DB41}" type="datetimeFigureOut">
              <a:rPr lang="mk-MK"/>
              <a:pPr>
                <a:defRPr/>
              </a:pPr>
              <a:t>16.03.2020</a:t>
            </a:fld>
            <a:endParaRPr lang="mk-MK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xmlns="" id="{3F1093DB-C37B-40D3-AB2A-6041E3A34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7" name="Slide Number Placeholder 14">
            <a:extLst>
              <a:ext uri="{FF2B5EF4-FFF2-40B4-BE49-F238E27FC236}">
                <a16:creationId xmlns:a16="http://schemas.microsoft.com/office/drawing/2014/main" xmlns="" id="{BDD0C7F5-F83D-4984-B708-F554CF9C4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B21B2011-CBD6-440E-9452-B7C3147CE6E8}" type="slidenum">
              <a:rPr lang="mk-MK" altLang="en-US"/>
              <a:pPr/>
              <a:t>‹#›</a:t>
            </a:fld>
            <a:endParaRPr lang="mk-MK" altLang="en-US"/>
          </a:p>
        </p:txBody>
      </p:sp>
    </p:spTree>
    <p:extLst>
      <p:ext uri="{BB962C8B-B14F-4D97-AF65-F5344CB8AC3E}">
        <p14:creationId xmlns:p14="http://schemas.microsoft.com/office/powerpoint/2010/main" xmlns="" val="311739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>
            <a:extLst>
              <a:ext uri="{FF2B5EF4-FFF2-40B4-BE49-F238E27FC236}">
                <a16:creationId xmlns:a16="http://schemas.microsoft.com/office/drawing/2014/main" xmlns="" id="{A6CED401-AF37-49EF-A1E9-4A6A72F0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C5042-6494-4225-9799-FF79B92ABD4A}" type="datetimeFigureOut">
              <a:rPr lang="mk-MK"/>
              <a:pPr>
                <a:defRPr/>
              </a:pPr>
              <a:t>16.03.2020</a:t>
            </a:fld>
            <a:endParaRPr lang="mk-MK"/>
          </a:p>
        </p:txBody>
      </p:sp>
      <p:sp>
        <p:nvSpPr>
          <p:cNvPr id="5" name="Footer Placeholder 27">
            <a:extLst>
              <a:ext uri="{FF2B5EF4-FFF2-40B4-BE49-F238E27FC236}">
                <a16:creationId xmlns:a16="http://schemas.microsoft.com/office/drawing/2014/main" xmlns="" id="{61912682-D171-49EA-8C2C-93EA6F90B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5F092512-DF28-46F0-9124-E825A4327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A46CC-4F72-4EA6-AC84-F5F7844FD92D}" type="slidenum">
              <a:rPr lang="mk-MK" altLang="en-US"/>
              <a:pPr/>
              <a:t>‹#›</a:t>
            </a:fld>
            <a:endParaRPr lang="mk-MK" altLang="en-US"/>
          </a:p>
        </p:txBody>
      </p:sp>
    </p:spTree>
    <p:extLst>
      <p:ext uri="{BB962C8B-B14F-4D97-AF65-F5344CB8AC3E}">
        <p14:creationId xmlns:p14="http://schemas.microsoft.com/office/powerpoint/2010/main" xmlns="" val="3376821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7E4021-C95F-4E74-BAE4-552D65B28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891D9-44A4-4C10-92E0-8C4588443496}" type="datetimeFigureOut">
              <a:rPr lang="mk-MK"/>
              <a:pPr>
                <a:defRPr/>
              </a:pPr>
              <a:t>16.03.2020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0B6EF6-D61E-40F9-9BEE-632D2805C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4BFE84-3BA6-4AAD-80E2-D80E0F7FA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B338B-7EFB-4694-9E52-BE796A478E05}" type="slidenum">
              <a:rPr lang="mk-MK" altLang="en-US"/>
              <a:pPr/>
              <a:t>‹#›</a:t>
            </a:fld>
            <a:endParaRPr lang="mk-MK" altLang="en-US"/>
          </a:p>
        </p:txBody>
      </p:sp>
    </p:spTree>
    <p:extLst>
      <p:ext uri="{BB962C8B-B14F-4D97-AF65-F5344CB8AC3E}">
        <p14:creationId xmlns:p14="http://schemas.microsoft.com/office/powerpoint/2010/main" xmlns="" val="176502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xmlns="" id="{A5ED702E-E711-488F-AF2C-73FA7586D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6E8DC-F623-4FD8-9E36-FCEC53FDDD86}" type="datetimeFigureOut">
              <a:rPr lang="mk-MK"/>
              <a:pPr>
                <a:defRPr/>
              </a:pPr>
              <a:t>16.03.2020</a:t>
            </a:fld>
            <a:endParaRPr lang="mk-MK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xmlns="" id="{77C8887C-F091-4380-91EB-44A482136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xmlns="" id="{739F5B8D-19E1-4D65-A112-B6D27D837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28D0D516-08FB-4075-98EF-754045EB520A}" type="slidenum">
              <a:rPr lang="mk-MK" altLang="en-US"/>
              <a:pPr/>
              <a:t>‹#›</a:t>
            </a:fld>
            <a:endParaRPr lang="mk-MK" altLang="en-US"/>
          </a:p>
        </p:txBody>
      </p:sp>
    </p:spTree>
    <p:extLst>
      <p:ext uri="{BB962C8B-B14F-4D97-AF65-F5344CB8AC3E}">
        <p14:creationId xmlns:p14="http://schemas.microsoft.com/office/powerpoint/2010/main" xmlns="" val="297476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xmlns="" id="{9EA9DF45-58D6-46E9-A01B-1A501837AC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>
            <a:extLst>
              <a:ext uri="{FF2B5EF4-FFF2-40B4-BE49-F238E27FC236}">
                <a16:creationId xmlns:a16="http://schemas.microsoft.com/office/drawing/2014/main" xmlns="" id="{728CD6F5-E099-44FC-B7B0-0D60109A3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9B78D-1869-4AC8-BA87-3B6E2451569B}" type="datetimeFigureOut">
              <a:rPr lang="mk-MK"/>
              <a:pPr>
                <a:defRPr/>
              </a:pPr>
              <a:t>16.03.2020</a:t>
            </a:fld>
            <a:endParaRPr lang="mk-MK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xmlns="" id="{34072013-0EC3-4C84-A46B-D6A147756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xmlns="" id="{447267B2-F75D-46B6-8827-37E8E47EB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69BFB-8BBB-493B-A10F-398703A328D0}" type="slidenum">
              <a:rPr lang="mk-MK" altLang="en-US"/>
              <a:pPr/>
              <a:t>‹#›</a:t>
            </a:fld>
            <a:endParaRPr lang="mk-MK" altLang="en-US"/>
          </a:p>
        </p:txBody>
      </p:sp>
    </p:spTree>
    <p:extLst>
      <p:ext uri="{BB962C8B-B14F-4D97-AF65-F5344CB8AC3E}">
        <p14:creationId xmlns:p14="http://schemas.microsoft.com/office/powerpoint/2010/main" xmlns="" val="520690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xmlns="" id="{B63241F4-4AC1-4964-B175-5D091C564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8B677-2557-4575-9769-44D0D8A7E01A}" type="datetimeFigureOut">
              <a:rPr lang="mk-MK"/>
              <a:pPr>
                <a:defRPr/>
              </a:pPr>
              <a:t>16.03.2020</a:t>
            </a:fld>
            <a:endParaRPr lang="mk-MK"/>
          </a:p>
        </p:txBody>
      </p:sp>
      <p:sp>
        <p:nvSpPr>
          <p:cNvPr id="6" name="Footer Placeholder 27">
            <a:extLst>
              <a:ext uri="{FF2B5EF4-FFF2-40B4-BE49-F238E27FC236}">
                <a16:creationId xmlns:a16="http://schemas.microsoft.com/office/drawing/2014/main" xmlns="" id="{30C2B8FD-D7E0-481B-9EB2-5A2619179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xmlns="" id="{8FA7398F-DAEB-4F42-824F-2CE30AF8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2D898-4000-4593-8973-04F565FC9B92}" type="slidenum">
              <a:rPr lang="mk-MK" altLang="en-US"/>
              <a:pPr/>
              <a:t>‹#›</a:t>
            </a:fld>
            <a:endParaRPr lang="mk-MK" altLang="en-US"/>
          </a:p>
        </p:txBody>
      </p:sp>
    </p:spTree>
    <p:extLst>
      <p:ext uri="{BB962C8B-B14F-4D97-AF65-F5344CB8AC3E}">
        <p14:creationId xmlns:p14="http://schemas.microsoft.com/office/powerpoint/2010/main" xmlns="" val="83479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xmlns="" id="{5E88F4B4-C209-49BC-A809-7F1B95DCB2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>
            <a:extLst>
              <a:ext uri="{FF2B5EF4-FFF2-40B4-BE49-F238E27FC236}">
                <a16:creationId xmlns:a16="http://schemas.microsoft.com/office/drawing/2014/main" xmlns="" id="{BE7A351E-DFB0-4AFA-A261-7C4DDCEC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6EBEB-7D37-43C0-B6C6-FF83C4CFCB89}" type="datetimeFigureOut">
              <a:rPr lang="mk-MK"/>
              <a:pPr>
                <a:defRPr/>
              </a:pPr>
              <a:t>16.03.2020</a:t>
            </a:fld>
            <a:endParaRPr lang="mk-MK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xmlns="" id="{87C772CE-00E4-465E-98E3-6D5A613ED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xmlns="" id="{4D747357-ADCE-4FB4-98D4-FBC8DCF4D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49ECF77B-7960-4053-B0F8-B54029CA5083}" type="slidenum">
              <a:rPr lang="mk-MK" altLang="en-US"/>
              <a:pPr/>
              <a:t>‹#›</a:t>
            </a:fld>
            <a:endParaRPr lang="mk-MK" altLang="en-US"/>
          </a:p>
        </p:txBody>
      </p:sp>
    </p:spTree>
    <p:extLst>
      <p:ext uri="{BB962C8B-B14F-4D97-AF65-F5344CB8AC3E}">
        <p14:creationId xmlns:p14="http://schemas.microsoft.com/office/powerpoint/2010/main" xmlns="" val="277759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>
            <a:extLst>
              <a:ext uri="{FF2B5EF4-FFF2-40B4-BE49-F238E27FC236}">
                <a16:creationId xmlns:a16="http://schemas.microsoft.com/office/drawing/2014/main" xmlns="" id="{66B5A7A6-813B-496B-818A-CC5E352E4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C5315-2BD1-42E4-B16E-FE62484BDE3E}" type="datetimeFigureOut">
              <a:rPr lang="mk-MK"/>
              <a:pPr>
                <a:defRPr/>
              </a:pPr>
              <a:t>16.03.2020</a:t>
            </a:fld>
            <a:endParaRPr lang="mk-MK"/>
          </a:p>
        </p:txBody>
      </p:sp>
      <p:sp>
        <p:nvSpPr>
          <p:cNvPr id="4" name="Footer Placeholder 27">
            <a:extLst>
              <a:ext uri="{FF2B5EF4-FFF2-40B4-BE49-F238E27FC236}">
                <a16:creationId xmlns:a16="http://schemas.microsoft.com/office/drawing/2014/main" xmlns="" id="{31B3FBD8-EE1A-4FF8-A70C-FDF577599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2530065-72A4-4061-A597-3B44FB66A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C89A7-A84A-4312-AA6A-0BDCA5A355F2}" type="slidenum">
              <a:rPr lang="mk-MK" altLang="en-US"/>
              <a:pPr/>
              <a:t>‹#›</a:t>
            </a:fld>
            <a:endParaRPr lang="mk-MK" altLang="en-US"/>
          </a:p>
        </p:txBody>
      </p:sp>
    </p:spTree>
    <p:extLst>
      <p:ext uri="{BB962C8B-B14F-4D97-AF65-F5344CB8AC3E}">
        <p14:creationId xmlns:p14="http://schemas.microsoft.com/office/powerpoint/2010/main" xmlns="" val="148887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xmlns="" id="{D095AD21-B94C-4F23-9B07-425C706BA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D0E4C-7EEE-40B0-BD2B-BFA4D6E23C9C}" type="datetimeFigureOut">
              <a:rPr lang="mk-MK"/>
              <a:pPr>
                <a:defRPr/>
              </a:pPr>
              <a:t>16.03.2020</a:t>
            </a:fld>
            <a:endParaRPr lang="mk-MK"/>
          </a:p>
        </p:txBody>
      </p:sp>
      <p:sp>
        <p:nvSpPr>
          <p:cNvPr id="3" name="Footer Placeholder 23">
            <a:extLst>
              <a:ext uri="{FF2B5EF4-FFF2-40B4-BE49-F238E27FC236}">
                <a16:creationId xmlns:a16="http://schemas.microsoft.com/office/drawing/2014/main" xmlns="" id="{E370BE48-3574-430B-B312-D4485BAE1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xmlns="" id="{4D85C7A9-F4D4-4452-A870-561E6A213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3E8D5-4255-42D1-B758-E3D3251D843B}" type="slidenum">
              <a:rPr lang="mk-MK" altLang="en-US"/>
              <a:pPr/>
              <a:t>‹#›</a:t>
            </a:fld>
            <a:endParaRPr lang="mk-MK" altLang="en-US"/>
          </a:p>
        </p:txBody>
      </p:sp>
    </p:spTree>
    <p:extLst>
      <p:ext uri="{BB962C8B-B14F-4D97-AF65-F5344CB8AC3E}">
        <p14:creationId xmlns:p14="http://schemas.microsoft.com/office/powerpoint/2010/main" xmlns="" val="360850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xmlns="" id="{907FE4C9-8B4E-49E5-9EA5-3D598D6DDF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>
            <a:extLst>
              <a:ext uri="{FF2B5EF4-FFF2-40B4-BE49-F238E27FC236}">
                <a16:creationId xmlns:a16="http://schemas.microsoft.com/office/drawing/2014/main" xmlns="" id="{B58F6994-E665-47DF-9B02-6669ACB20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66AA4-4B84-4B6C-A8F1-D922D2F72063}" type="datetimeFigureOut">
              <a:rPr lang="mk-MK"/>
              <a:pPr>
                <a:defRPr/>
              </a:pPr>
              <a:t>16.03.2020</a:t>
            </a:fld>
            <a:endParaRPr lang="mk-MK"/>
          </a:p>
        </p:txBody>
      </p:sp>
      <p:sp>
        <p:nvSpPr>
          <p:cNvPr id="7" name="Footer Placeholder 28">
            <a:extLst>
              <a:ext uri="{FF2B5EF4-FFF2-40B4-BE49-F238E27FC236}">
                <a16:creationId xmlns:a16="http://schemas.microsoft.com/office/drawing/2014/main" xmlns="" id="{9671FA0E-3A7F-4DAE-A311-E2B94F27B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9C7FE4EE-0DF4-4B1F-AA71-AB76BC19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C8CFD-D12A-4232-B251-21AD98484775}" type="slidenum">
              <a:rPr lang="mk-MK" altLang="en-US"/>
              <a:pPr/>
              <a:t>‹#›</a:t>
            </a:fld>
            <a:endParaRPr lang="mk-MK" altLang="en-US"/>
          </a:p>
        </p:txBody>
      </p:sp>
    </p:spTree>
    <p:extLst>
      <p:ext uri="{BB962C8B-B14F-4D97-AF65-F5344CB8AC3E}">
        <p14:creationId xmlns:p14="http://schemas.microsoft.com/office/powerpoint/2010/main" xmlns="" val="303173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xmlns="" id="{9A36B773-86DF-463A-8087-0A0E72851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7A4F6-17AD-4494-930A-7CA4606AD2EF}" type="datetimeFigureOut">
              <a:rPr lang="mk-MK"/>
              <a:pPr>
                <a:defRPr/>
              </a:pPr>
              <a:t>16.03.2020</a:t>
            </a:fld>
            <a:endParaRPr lang="mk-M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72F7395-0E1A-4E1A-B64C-C3858F8B5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7" name="Slide Number Placeholder 30">
            <a:extLst>
              <a:ext uri="{FF2B5EF4-FFF2-40B4-BE49-F238E27FC236}">
                <a16:creationId xmlns:a16="http://schemas.microsoft.com/office/drawing/2014/main" xmlns="" id="{62A7DB7A-A66D-43A4-BE78-F3D835B65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3A4FB-3092-4239-9EF0-39D4BEE1658E}" type="slidenum">
              <a:rPr lang="mk-MK" altLang="en-US"/>
              <a:pPr/>
              <a:t>‹#›</a:t>
            </a:fld>
            <a:endParaRPr lang="mk-MK" altLang="en-US"/>
          </a:p>
        </p:txBody>
      </p:sp>
    </p:spTree>
    <p:extLst>
      <p:ext uri="{BB962C8B-B14F-4D97-AF65-F5344CB8AC3E}">
        <p14:creationId xmlns:p14="http://schemas.microsoft.com/office/powerpoint/2010/main" xmlns="" val="1068840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xmlns="" id="{F6D746BD-E6FA-4997-BC9B-2600EB06E81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Text Placeholder 7">
            <a:extLst>
              <a:ext uri="{FF2B5EF4-FFF2-40B4-BE49-F238E27FC236}">
                <a16:creationId xmlns:a16="http://schemas.microsoft.com/office/drawing/2014/main" xmlns="" id="{565B934F-3FC1-4ECD-B65F-F24AE727B0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xmlns="" id="{A2885A50-2D46-42E8-B360-3FAFB85A9D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12BDA1-F4F6-4E0B-A082-CE5D2E65CEE4}" type="datetimeFigureOut">
              <a:rPr lang="mk-MK"/>
              <a:pPr>
                <a:defRPr/>
              </a:pPr>
              <a:t>16.03.2020</a:t>
            </a:fld>
            <a:endParaRPr lang="mk-MK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xmlns="" id="{D8D979F6-9497-407D-8B65-77A2EAC39E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AEFAC38-F214-41E7-8207-9E6844A4E8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  <a:latin typeface="Franklin Gothic Book" panose="020B0503020102020204" pitchFamily="34" charset="0"/>
              </a:defRPr>
            </a:lvl1pPr>
          </a:lstStyle>
          <a:p>
            <a:fld id="{6A2C3CFB-6402-42B2-B13F-41F51B066A5B}" type="slidenum">
              <a:rPr lang="mk-MK" altLang="en-US"/>
              <a:pPr/>
              <a:t>‹#›</a:t>
            </a:fld>
            <a:endParaRPr lang="mk-MK" alt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xmlns="" id="{FABF244F-99A0-40F0-B2E8-A1AE5D95D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xmlns="" id="{84E8328F-A40E-4A2C-939A-E55B11B8F1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xmlns="" id="{9E0A9542-F5B6-4061-8753-894AEB2ED2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64" r:id="rId4"/>
    <p:sldLayoutId id="2147483770" r:id="rId5"/>
    <p:sldLayoutId id="2147483765" r:id="rId6"/>
    <p:sldLayoutId id="2147483771" r:id="rId7"/>
    <p:sldLayoutId id="2147483772" r:id="rId8"/>
    <p:sldLayoutId id="2147483773" r:id="rId9"/>
    <p:sldLayoutId id="2147483766" r:id="rId10"/>
    <p:sldLayoutId id="21474837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>
            <a:extLst>
              <a:ext uri="{FF2B5EF4-FFF2-40B4-BE49-F238E27FC236}">
                <a16:creationId xmlns:a16="http://schemas.microsoft.com/office/drawing/2014/main" xmlns="" id="{5F25219F-101C-47E0-B4DA-6C9EEEE78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484313"/>
            <a:ext cx="8424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/>
            <a:r>
              <a:rPr lang="mk-MK" altLang="en-US" sz="4000" b="1"/>
              <a:t>ДИРЕКТЕН  И  ИНДИРЕКТЕН  ГОВОР</a:t>
            </a:r>
          </a:p>
        </p:txBody>
      </p:sp>
      <p:sp>
        <p:nvSpPr>
          <p:cNvPr id="10243" name="TextBox 2">
            <a:extLst>
              <a:ext uri="{FF2B5EF4-FFF2-40B4-BE49-F238E27FC236}">
                <a16:creationId xmlns:a16="http://schemas.microsoft.com/office/drawing/2014/main" xmlns="" id="{2B9760FE-92F9-45D5-966D-22A8FCC99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565400"/>
            <a:ext cx="82089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mk-MK" altLang="en-US" sz="2800" b="1">
                <a:latin typeface="Arial" panose="020B0604020202020204" pitchFamily="34" charset="0"/>
              </a:rPr>
              <a:t>Интерпункциски знаци кај директниот говор</a:t>
            </a:r>
          </a:p>
          <a:p>
            <a:pPr algn="ctr"/>
            <a:r>
              <a:rPr lang="mk-MK" altLang="en-US" sz="2800">
                <a:latin typeface="Arial" panose="020B0604020202020204" pitchFamily="34" charset="0"/>
              </a:rPr>
              <a:t> ( две точки, црта и наводници 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B789C97F-9EFE-45C9-94A7-0363030684DC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188913"/>
          <a:ext cx="8280400" cy="6480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4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20044">
                <a:tc>
                  <a:txBody>
                    <a:bodyPr/>
                    <a:lstStyle/>
                    <a:p>
                      <a:endParaRPr lang="mk-MK" sz="18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mk-MK" sz="2800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ДИРЕКТЕН ГОВОР</a:t>
                      </a:r>
                    </a:p>
                  </a:txBody>
                  <a:tcPr marL="91434" marR="91434" marT="45716" marB="45716" anchor="ctr"/>
                </a:tc>
                <a:tc>
                  <a:txBody>
                    <a:bodyPr/>
                    <a:lstStyle/>
                    <a:p>
                      <a:endParaRPr lang="mk-MK" sz="18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mk-MK" sz="2800" b="1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ИНДИРЕКТЕН</a:t>
                      </a:r>
                      <a:r>
                        <a:rPr lang="mk-MK" sz="2800" b="1" baseline="0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ГОВОР</a:t>
                      </a:r>
                      <a:endParaRPr lang="mk-MK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6" marB="4571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20044">
                <a:tc>
                  <a:txBody>
                    <a:bodyPr/>
                    <a:lstStyle/>
                    <a:p>
                      <a:r>
                        <a:rPr lang="mk-MK" sz="2400" dirty="0">
                          <a:latin typeface="Arial" pitchFamily="34" charset="0"/>
                          <a:cs typeface="Arial" pitchFamily="34" charset="0"/>
                        </a:rPr>
                        <a:t>Мама ме праша:</a:t>
                      </a:r>
                      <a:r>
                        <a:rPr lang="mk-MK" sz="2400" baseline="0" dirty="0">
                          <a:latin typeface="Arial" pitchFamily="34" charset="0"/>
                          <a:cs typeface="Arial" pitchFamily="34" charset="0"/>
                        </a:rPr>
                        <a:t> „Ја прочита ли лектирата?“</a:t>
                      </a:r>
                      <a:endParaRPr lang="mk-MK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6" marB="45716"/>
                </a:tc>
                <a:tc>
                  <a:txBody>
                    <a:bodyPr/>
                    <a:lstStyle/>
                    <a:p>
                      <a:r>
                        <a:rPr lang="mk-MK" sz="2400" dirty="0">
                          <a:latin typeface="Arial" pitchFamily="34" charset="0"/>
                          <a:cs typeface="Arial" pitchFamily="34" charset="0"/>
                        </a:rPr>
                        <a:t>Мама ме праша дали</a:t>
                      </a:r>
                      <a:r>
                        <a:rPr lang="mk-MK" sz="2400" baseline="0" dirty="0">
                          <a:latin typeface="Arial" pitchFamily="34" charset="0"/>
                          <a:cs typeface="Arial" pitchFamily="34" charset="0"/>
                        </a:rPr>
                        <a:t> ја прочитав лектирата.</a:t>
                      </a:r>
                      <a:endParaRPr lang="mk-MK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6" marB="4571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20044">
                <a:tc>
                  <a:txBody>
                    <a:bodyPr/>
                    <a:lstStyle/>
                    <a:p>
                      <a:r>
                        <a:rPr lang="mk-MK" sz="2400" dirty="0">
                          <a:latin typeface="Arial" pitchFamily="34" charset="0"/>
                          <a:cs typeface="Arial" pitchFamily="34" charset="0"/>
                        </a:rPr>
                        <a:t>Јас тивко и одговорив: „</a:t>
                      </a:r>
                      <a:r>
                        <a:rPr lang="mk-MK" sz="2400" baseline="0" dirty="0">
                          <a:latin typeface="Arial" pitchFamily="34" charset="0"/>
                          <a:cs typeface="Arial" pitchFamily="34" charset="0"/>
                        </a:rPr>
                        <a:t>Треба да прочитам уште неколку глави од книгата“.</a:t>
                      </a:r>
                      <a:endParaRPr lang="mk-MK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6" marB="45716"/>
                </a:tc>
                <a:tc>
                  <a:txBody>
                    <a:bodyPr/>
                    <a:lstStyle/>
                    <a:p>
                      <a:r>
                        <a:rPr lang="mk-MK" sz="2400" dirty="0">
                          <a:latin typeface="Arial" pitchFamily="34" charset="0"/>
                          <a:cs typeface="Arial" pitchFamily="34" charset="0"/>
                        </a:rPr>
                        <a:t>Јас тивко и одговорив дека треба да прочитам уште неколку глави од книгата.</a:t>
                      </a:r>
                    </a:p>
                  </a:txBody>
                  <a:tcPr marL="91434" marR="91434" marT="45716" marB="4571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20044">
                <a:tc>
                  <a:txBody>
                    <a:bodyPr/>
                    <a:lstStyle/>
                    <a:p>
                      <a:r>
                        <a:rPr lang="mk-MK" sz="2400" dirty="0">
                          <a:latin typeface="Arial" pitchFamily="34" charset="0"/>
                          <a:cs typeface="Arial" pitchFamily="34" charset="0"/>
                        </a:rPr>
                        <a:t>Теодор радосно рече: </a:t>
                      </a:r>
                      <a:r>
                        <a:rPr lang="mk-MK" sz="2400" baseline="0" dirty="0">
                          <a:latin typeface="Arial" pitchFamily="34" charset="0"/>
                          <a:cs typeface="Arial" pitchFamily="34" charset="0"/>
                        </a:rPr>
                        <a:t> „</a:t>
                      </a:r>
                      <a:r>
                        <a:rPr lang="mk-MK" sz="2400" dirty="0">
                          <a:latin typeface="Arial" pitchFamily="34" charset="0"/>
                          <a:cs typeface="Arial" pitchFamily="34" charset="0"/>
                        </a:rPr>
                        <a:t>Сите другарчиња ми дојдоа на роденден!“</a:t>
                      </a:r>
                    </a:p>
                  </a:txBody>
                  <a:tcPr marL="91434" marR="91434" marT="45716" marB="45716"/>
                </a:tc>
                <a:tc>
                  <a:txBody>
                    <a:bodyPr/>
                    <a:lstStyle/>
                    <a:p>
                      <a:r>
                        <a:rPr lang="mk-MK" sz="2400" dirty="0">
                          <a:latin typeface="Arial" pitchFamily="34" charset="0"/>
                          <a:cs typeface="Arial" pitchFamily="34" charset="0"/>
                        </a:rPr>
                        <a:t>Теодор радосно рече дека сите другарчиња му дошле на роденден.</a:t>
                      </a:r>
                    </a:p>
                  </a:txBody>
                  <a:tcPr marL="91434" marR="91434" marT="45716" marB="45716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5B7B444-FC85-4F60-8F47-8525F1E9D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60350"/>
            <a:ext cx="8964612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mk-MK" altLang="en-US" sz="2400" b="1">
                <a:latin typeface="Arial" panose="020B0604020202020204" pitchFamily="34" charset="0"/>
              </a:rPr>
              <a:t>Директен говор </a:t>
            </a:r>
            <a:r>
              <a:rPr lang="mk-MK" altLang="en-US" sz="2400">
                <a:latin typeface="Arial" panose="020B0604020202020204" pitchFamily="34" charset="0"/>
              </a:rPr>
              <a:t>е точно наведување на туѓите мисли.</a:t>
            </a:r>
          </a:p>
          <a:p>
            <a:endParaRPr lang="mk-MK" altLang="en-US" sz="2400">
              <a:latin typeface="Arial" panose="020B0604020202020204" pitchFamily="34" charset="0"/>
            </a:endParaRPr>
          </a:p>
          <a:p>
            <a:r>
              <a:rPr lang="mk-MK" altLang="en-US" sz="2400">
                <a:latin typeface="Arial" panose="020B0604020202020204" pitchFamily="34" charset="0"/>
              </a:rPr>
              <a:t>Утрово мајка ми рече: „Денес ќе одиме  во парк“.</a:t>
            </a:r>
          </a:p>
          <a:p>
            <a:r>
              <a:rPr lang="mk-MK" altLang="en-US" sz="2400">
                <a:latin typeface="Arial" panose="020B0604020202020204" pitchFamily="34" charset="0"/>
              </a:rPr>
              <a:t> </a:t>
            </a:r>
          </a:p>
          <a:p>
            <a:r>
              <a:rPr lang="mk-MK" altLang="en-US" sz="2400">
                <a:latin typeface="Arial" panose="020B0604020202020204" pitchFamily="34" charset="0"/>
              </a:rPr>
              <a:t> зборови за појаснување  +  директен говор</a:t>
            </a:r>
          </a:p>
          <a:p>
            <a:r>
              <a:rPr lang="mk-MK" altLang="en-US" sz="2400">
                <a:latin typeface="Arial" panose="020B0604020202020204" pitchFamily="34" charset="0"/>
              </a:rPr>
              <a:t> зборови на раскажувачот</a:t>
            </a:r>
          </a:p>
          <a:p>
            <a:endParaRPr lang="mk-MK" altLang="en-US" sz="2400">
              <a:latin typeface="Arial" panose="020B0604020202020204" pitchFamily="34" charset="0"/>
            </a:endParaRPr>
          </a:p>
          <a:p>
            <a:endParaRPr lang="mk-MK" altLang="en-US" sz="2400">
              <a:latin typeface="Arial" panose="020B0604020202020204" pitchFamily="34" charset="0"/>
            </a:endParaRPr>
          </a:p>
          <a:p>
            <a:r>
              <a:rPr lang="mk-MK" altLang="en-US" sz="2400" b="1">
                <a:latin typeface="Arial" panose="020B0604020202020204" pitchFamily="34" charset="0"/>
              </a:rPr>
              <a:t>Индиректен говор </a:t>
            </a:r>
            <a:r>
              <a:rPr lang="mk-MK" altLang="en-US" sz="2400">
                <a:latin typeface="Arial" panose="020B0604020202020204" pitchFamily="34" charset="0"/>
              </a:rPr>
              <a:t>е оној говор кога туѓите мисли ги пренесуваме со свои зборови.</a:t>
            </a:r>
          </a:p>
          <a:p>
            <a:r>
              <a:rPr lang="mk-MK" altLang="en-US" sz="2400">
                <a:latin typeface="Arial" panose="020B0604020202020204" pitchFamily="34" charset="0"/>
              </a:rPr>
              <a:t>(туѓите мисли се изменети во формата, но со иста содржина)</a:t>
            </a:r>
          </a:p>
          <a:p>
            <a:endParaRPr lang="mk-MK" altLang="en-US" sz="2400">
              <a:latin typeface="Arial" panose="020B0604020202020204" pitchFamily="34" charset="0"/>
            </a:endParaRPr>
          </a:p>
          <a:p>
            <a:r>
              <a:rPr lang="mk-MK" altLang="en-US" sz="2400">
                <a:latin typeface="Arial" panose="020B0604020202020204" pitchFamily="34" charset="0"/>
              </a:rPr>
              <a:t>Утрово мајка ми рече дека денес ќе одиме во парк.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8F9E9DAF-4B00-412C-B6C9-2052F0B45C06}"/>
              </a:ext>
            </a:extLst>
          </p:cNvPr>
          <p:cNvCxnSpPr/>
          <p:nvPr/>
        </p:nvCxnSpPr>
        <p:spPr>
          <a:xfrm flipH="1">
            <a:off x="1835696" y="1484784"/>
            <a:ext cx="360040" cy="28803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47663C7E-7B65-401D-9748-7056152D0BB6}"/>
              </a:ext>
            </a:extLst>
          </p:cNvPr>
          <p:cNvCxnSpPr/>
          <p:nvPr/>
        </p:nvCxnSpPr>
        <p:spPr>
          <a:xfrm>
            <a:off x="4788024" y="1484784"/>
            <a:ext cx="360040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0CC6375-58A5-4E34-885B-82728EE62B29}"/>
              </a:ext>
            </a:extLst>
          </p:cNvPr>
          <p:cNvCxnSpPr/>
          <p:nvPr/>
        </p:nvCxnSpPr>
        <p:spPr>
          <a:xfrm>
            <a:off x="323528" y="1462881"/>
            <a:ext cx="2952328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0D02CFA1-55DD-48D4-8FA2-6F725EC205F6}"/>
              </a:ext>
            </a:extLst>
          </p:cNvPr>
          <p:cNvCxnSpPr/>
          <p:nvPr/>
        </p:nvCxnSpPr>
        <p:spPr>
          <a:xfrm>
            <a:off x="3563888" y="1462881"/>
            <a:ext cx="38164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>
            <a:extLst>
              <a:ext uri="{FF2B5EF4-FFF2-40B4-BE49-F238E27FC236}">
                <a16:creationId xmlns:a16="http://schemas.microsoft.com/office/drawing/2014/main" xmlns="" id="{01017500-DF8E-423A-A6EC-FD6F6ACB7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88913"/>
            <a:ext cx="89281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mk-MK" altLang="en-US" sz="2800" b="1">
              <a:latin typeface="Arial" panose="020B0604020202020204" pitchFamily="34" charset="0"/>
            </a:endParaRPr>
          </a:p>
          <a:p>
            <a:endParaRPr lang="mk-MK" altLang="en-US" sz="2800" b="1">
              <a:latin typeface="Arial" panose="020B0604020202020204" pitchFamily="34" charset="0"/>
            </a:endParaRPr>
          </a:p>
          <a:p>
            <a:endParaRPr lang="mk-MK" altLang="en-US" sz="2800" b="1">
              <a:latin typeface="Arial" panose="020B0604020202020204" pitchFamily="34" charset="0"/>
            </a:endParaRPr>
          </a:p>
          <a:p>
            <a:r>
              <a:rPr lang="mk-MK" altLang="en-US" sz="2800" b="1">
                <a:latin typeface="Arial" panose="020B0604020202020204" pitchFamily="34" charset="0"/>
              </a:rPr>
              <a:t>Интерпункциски знаци кај директниот говор</a:t>
            </a:r>
          </a:p>
          <a:p>
            <a:endParaRPr lang="mk-MK" altLang="en-US" sz="2800" b="1">
              <a:latin typeface="Arial" panose="020B0604020202020204" pitchFamily="34" charset="0"/>
            </a:endParaRPr>
          </a:p>
          <a:p>
            <a:r>
              <a:rPr lang="mk-MK" altLang="en-US" sz="2800" b="1">
                <a:latin typeface="Arial" panose="020B0604020202020204" pitchFamily="34" charset="0"/>
              </a:rPr>
              <a:t> </a:t>
            </a:r>
            <a:r>
              <a:rPr lang="mk-MK" altLang="en-US" sz="2800">
                <a:latin typeface="Arial" panose="020B0604020202020204" pitchFamily="34" charset="0"/>
              </a:rPr>
              <a:t>Директниот говор во реченица може да се искаже на три начини:</a:t>
            </a:r>
          </a:p>
          <a:p>
            <a:endParaRPr lang="mk-MK" altLang="en-US" sz="2800">
              <a:latin typeface="Arial" panose="020B0604020202020204" pitchFamily="34" charset="0"/>
            </a:endParaRPr>
          </a:p>
          <a:p>
            <a:endParaRPr lang="mk-MK" altLang="en-US" sz="2800">
              <a:latin typeface="Arial" panose="020B0604020202020204" pitchFamily="34" charset="0"/>
            </a:endParaRPr>
          </a:p>
          <a:p>
            <a:endParaRPr lang="mk-MK" alt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FEE5269-A0DB-46E7-A66F-3164662A2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88913"/>
            <a:ext cx="8928100" cy="686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mk-MK" altLang="en-US" sz="2400">
                <a:latin typeface="Arial" panose="020B0604020202020204" pitchFamily="34" charset="0"/>
              </a:rPr>
              <a:t>Наставничката праша: „Кој е денес дежурен?“</a:t>
            </a:r>
          </a:p>
          <a:p>
            <a:r>
              <a:rPr lang="mk-MK" altLang="en-US" sz="2400">
                <a:latin typeface="Arial" panose="020B0604020202020204" pitchFamily="34" charset="0"/>
              </a:rPr>
              <a:t>       </a:t>
            </a:r>
          </a:p>
          <a:p>
            <a:r>
              <a:rPr lang="mk-MK" altLang="en-US" sz="2400">
                <a:latin typeface="Arial" panose="020B0604020202020204" pitchFamily="34" charset="0"/>
              </a:rPr>
              <a:t>          </a:t>
            </a:r>
            <a:r>
              <a:rPr lang="mk-MK" altLang="en-US" sz="2000">
                <a:latin typeface="Arial" panose="020B0604020202020204" pitchFamily="34" charset="0"/>
              </a:rPr>
              <a:t>зборови за појаснување   +   директен говор</a:t>
            </a:r>
          </a:p>
          <a:p>
            <a:r>
              <a:rPr lang="mk-MK" altLang="en-US" sz="2000">
                <a:latin typeface="Arial" panose="020B0604020202020204" pitchFamily="34" charset="0"/>
              </a:rPr>
              <a:t>Зборовите за појаснување се на почетокот на директниот говор. Задолжително се употребуваат две точки (:) и наводници („ “)</a:t>
            </a:r>
          </a:p>
          <a:p>
            <a:endParaRPr lang="mk-MK" altLang="en-US" sz="2000">
              <a:latin typeface="Arial" panose="020B0604020202020204" pitchFamily="34" charset="0"/>
            </a:endParaRPr>
          </a:p>
          <a:p>
            <a:endParaRPr lang="mk-MK" altLang="en-US" sz="2000">
              <a:latin typeface="Arial" panose="020B0604020202020204" pitchFamily="34" charset="0"/>
            </a:endParaRPr>
          </a:p>
          <a:p>
            <a:r>
              <a:rPr lang="mk-MK" altLang="en-US" sz="2400">
                <a:latin typeface="Arial" panose="020B0604020202020204" pitchFamily="34" charset="0"/>
              </a:rPr>
              <a:t>2. „Горан и Јован“, - рече ученик, - „тие се денес дежурни“.</a:t>
            </a:r>
          </a:p>
          <a:p>
            <a:r>
              <a:rPr lang="mk-MK" altLang="en-US" sz="2000">
                <a:latin typeface="Arial" panose="020B0604020202020204" pitchFamily="34" charset="0"/>
              </a:rPr>
              <a:t>                                 </a:t>
            </a:r>
          </a:p>
          <a:p>
            <a:r>
              <a:rPr lang="mk-MK" altLang="en-US" sz="2000">
                <a:latin typeface="Arial" panose="020B0604020202020204" pitchFamily="34" charset="0"/>
              </a:rPr>
              <a:t>			    зборови за појаснување</a:t>
            </a:r>
          </a:p>
          <a:p>
            <a:r>
              <a:rPr lang="mk-MK" altLang="en-US" sz="2000">
                <a:latin typeface="Arial" panose="020B0604020202020204" pitchFamily="34" charset="0"/>
              </a:rPr>
              <a:t>Зборовите за појаснување се во средината на директниот говор.</a:t>
            </a:r>
          </a:p>
          <a:p>
            <a:endParaRPr lang="mk-MK" altLang="en-US" sz="2000">
              <a:latin typeface="Arial" panose="020B0604020202020204" pitchFamily="34" charset="0"/>
            </a:endParaRPr>
          </a:p>
          <a:p>
            <a:endParaRPr lang="mk-MK" altLang="en-US" sz="2000">
              <a:latin typeface="Arial" panose="020B0604020202020204" pitchFamily="34" charset="0"/>
            </a:endParaRPr>
          </a:p>
          <a:p>
            <a:r>
              <a:rPr lang="mk-MK" altLang="en-US" sz="2400">
                <a:latin typeface="Arial" panose="020B0604020202020204" pitchFamily="34" charset="0"/>
              </a:rPr>
              <a:t>3. „ Ве молам, еден од вас да ја избрише таблата“ – рече наставничката.</a:t>
            </a:r>
          </a:p>
          <a:p>
            <a:r>
              <a:rPr lang="mk-MK" altLang="en-US" sz="2000">
                <a:latin typeface="Arial" panose="020B0604020202020204" pitchFamily="34" charset="0"/>
              </a:rPr>
              <a:t>                                                                                  зборови за појаснување</a:t>
            </a:r>
          </a:p>
          <a:p>
            <a:r>
              <a:rPr lang="mk-MK" altLang="en-US" sz="2000">
                <a:latin typeface="Arial" panose="020B0604020202020204" pitchFamily="34" charset="0"/>
              </a:rPr>
              <a:t>Зборовите за појаснување се на крајот на директниот говор.</a:t>
            </a:r>
          </a:p>
          <a:p>
            <a:endParaRPr lang="mk-MK" altLang="en-US" sz="2000">
              <a:latin typeface="Arial" panose="020B0604020202020204" pitchFamily="34" charset="0"/>
            </a:endParaRPr>
          </a:p>
          <a:p>
            <a:endParaRPr lang="mk-MK" altLang="en-US" sz="2000">
              <a:latin typeface="Arial" panose="020B0604020202020204" pitchFamily="34" charset="0"/>
            </a:endParaRPr>
          </a:p>
          <a:p>
            <a:endParaRPr lang="mk-MK" altLang="en-US" sz="2000">
              <a:latin typeface="Arial" panose="020B0604020202020204" pitchFamily="34" charset="0"/>
            </a:endParaRPr>
          </a:p>
          <a:p>
            <a:r>
              <a:rPr lang="mk-MK" altLang="en-US" sz="2000">
                <a:latin typeface="Arial" panose="020B0604020202020204" pitchFamily="34" charset="0"/>
              </a:rPr>
              <a:t>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BD997009-BACB-434F-B6EF-F3305CDCA41F}"/>
              </a:ext>
            </a:extLst>
          </p:cNvPr>
          <p:cNvCxnSpPr/>
          <p:nvPr/>
        </p:nvCxnSpPr>
        <p:spPr>
          <a:xfrm flipH="1">
            <a:off x="2267744" y="548680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FF0C8F4D-2A3B-489C-99AE-D9C51FBBB437}"/>
              </a:ext>
            </a:extLst>
          </p:cNvPr>
          <p:cNvCxnSpPr/>
          <p:nvPr/>
        </p:nvCxnSpPr>
        <p:spPr>
          <a:xfrm>
            <a:off x="5004048" y="620688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9F8D2190-C1F0-4FD7-B729-FFDF828B929E}"/>
              </a:ext>
            </a:extLst>
          </p:cNvPr>
          <p:cNvCxnSpPr/>
          <p:nvPr/>
        </p:nvCxnSpPr>
        <p:spPr>
          <a:xfrm>
            <a:off x="3703637" y="285293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94AD94F6-1A6C-40F9-8636-CB606E9871AD}"/>
              </a:ext>
            </a:extLst>
          </p:cNvPr>
          <p:cNvCxnSpPr/>
          <p:nvPr/>
        </p:nvCxnSpPr>
        <p:spPr>
          <a:xfrm flipH="1">
            <a:off x="7668344" y="4797152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xmlns="" id="{6A4A4638-A96B-434B-9EEB-7940361FC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08050"/>
            <a:ext cx="8569325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mk-MK" altLang="en-US" sz="3600">
                <a:latin typeface="Arial" panose="020B0604020202020204" pitchFamily="34" charset="0"/>
              </a:rPr>
              <a:t>ЗАПОМНИ!</a:t>
            </a:r>
          </a:p>
          <a:p>
            <a:endParaRPr lang="mk-MK" altLang="en-US" sz="2400">
              <a:latin typeface="Arial" panose="020B0604020202020204" pitchFamily="34" charset="0"/>
            </a:endParaRPr>
          </a:p>
          <a:p>
            <a:r>
              <a:rPr lang="mk-MK" altLang="en-US" sz="2800">
                <a:latin typeface="Arial" panose="020B0604020202020204" pitchFamily="34" charset="0"/>
              </a:rPr>
              <a:t>На крајот од реченицата во директниот говор прво се пишува прашалник, извичник или три точки, а потоа се затвораат наводниците. </a:t>
            </a:r>
          </a:p>
          <a:p>
            <a:r>
              <a:rPr lang="mk-MK" altLang="en-US" sz="2800">
                <a:latin typeface="Arial" panose="020B0604020202020204" pitchFamily="34" charset="0"/>
              </a:rPr>
              <a:t>Кога реченицата завршува со точка, се пишуваат прво наводниците, а потоа точката.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104</TotalTime>
  <Words>277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</dc:creator>
  <cp:lastModifiedBy>user</cp:lastModifiedBy>
  <cp:revision>16</cp:revision>
  <dcterms:created xsi:type="dcterms:W3CDTF">2016-02-25T08:44:11Z</dcterms:created>
  <dcterms:modified xsi:type="dcterms:W3CDTF">2020-03-16T20:27:58Z</dcterms:modified>
</cp:coreProperties>
</file>