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6" r:id="rId1"/>
  </p:sldMasterIdLst>
  <p:sldIdLst>
    <p:sldId id="257" r:id="rId2"/>
    <p:sldId id="258" r:id="rId3"/>
    <p:sldId id="261" r:id="rId4"/>
    <p:sldId id="262" r:id="rId5"/>
    <p:sldId id="263"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BA8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3/17/2020</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3/17/2020</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3/17/2020</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3/17/2020</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3/17/2020</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3/17/2020</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3/17/2020</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3/17/2020</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3/17/2020</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3/17/2020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3/17/2020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3/17/2020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k.wikipedia.org/w/index.php?title=%D0%92%D0%B8%D0%B7%D0%B0%D0%BD%D1%82%D0%B8%D1%81%D0%BA%D0%B8&amp;action=edit&amp;redlink=1" TargetMode="External"/><Relationship Id="rId2" Type="http://schemas.openxmlformats.org/officeDocument/2006/relationships/hyperlink" Target="https://mk.wikipedia.org/w/index.php?title=%D0%A0%D1%83%D1%81%D0%B0%D0%BB%D0%B8%D0%B8%D1%82%D0%B5&amp;action=edit&amp;redlink=1" TargetMode="External"/><Relationship Id="rId1" Type="http://schemas.openxmlformats.org/officeDocument/2006/relationships/slideLayout" Target="../slideLayouts/slideLayout1.xml"/><Relationship Id="rId5" Type="http://schemas.openxmlformats.org/officeDocument/2006/relationships/hyperlink" Target="https://mk.wikipedia.org/wiki/%D0%A1%D1%82%D0%B0%D1%80%D0%BE%D0%B3%D1%80%D0%B0%D0%B4%D1%81%D0%BA%D0%B8_%D0%BD%D0%B0%D1%80%D0%BE%D0%B4%D0%BD%D0%B8_%D0%BF%D0%B5%D1%81%D0%BD%D0%B8" TargetMode="External"/><Relationship Id="rId4" Type="http://schemas.openxmlformats.org/officeDocument/2006/relationships/hyperlink" Target="https://mk.wikipedia.org/w/index.php?title=%D0%9E%D1%80%D0%B8%D0%B5%D0%BD%D1%82%D0%B0%D0%BB%D0%BD%D0%B8&amp;action=edit&amp;redlink=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mk.wikipedia.org/w/index.php?title=%D0%A1%D0%B2%D0%B0%D0%B4%D0%B1%D0%B0%D1%80%D1%81%D0%BA%D0%B8%D1%82%D0%B5&amp;action=edit&amp;redlink=1" TargetMode="External"/><Relationship Id="rId3" Type="http://schemas.openxmlformats.org/officeDocument/2006/relationships/hyperlink" Target="https://mk.wikipedia.org/w/index.php?title=%D0%A1%D0%B2%D0%B5%D1%82%D0%BE%D0%B2%D0%BD%D0%B8&amp;action=edit&amp;redlink=1" TargetMode="External"/><Relationship Id="rId7" Type="http://schemas.openxmlformats.org/officeDocument/2006/relationships/hyperlink" Target="https://mk.wikipedia.org/w/index.php?title=%D0%91%D0%BE%D1%80%D0%B1%D0%B5%D0%BD%D0%B8%D1%82%D0%B5&amp;action=edit&amp;redlink=1" TargetMode="External"/><Relationship Id="rId2" Type="http://schemas.openxmlformats.org/officeDocument/2006/relationships/hyperlink" Target="https://mk.wikipedia.org/w/index.php?title=%D0%9E%D0%B1%D1%80%D0%B5%D0%B4%D0%BD%D0%B8&amp;action=edit&amp;redlink=1" TargetMode="External"/><Relationship Id="rId1" Type="http://schemas.openxmlformats.org/officeDocument/2006/relationships/slideLayout" Target="../slideLayouts/slideLayout1.xml"/><Relationship Id="rId6" Type="http://schemas.openxmlformats.org/officeDocument/2006/relationships/hyperlink" Target="https://mk.wikipedia.org/w/index.php?title=%D0%A0%D1%83%D1%81%D0%B0%D0%BB%D0%B8%D1%81%D0%BA%D0%B8%D1%82%D0%B5&amp;action=edit&amp;redlink=1" TargetMode="External"/><Relationship Id="rId11" Type="http://schemas.openxmlformats.org/officeDocument/2006/relationships/hyperlink" Target="https://mk.wikipedia.org/w/index.php?title=%D0%89%D1%83%D0%B1%D0%BE%D0%B2%D0%BD%D0%B8%D1%82%D0%B5&amp;action=edit&amp;redlink=1" TargetMode="External"/><Relationship Id="rId5" Type="http://schemas.openxmlformats.org/officeDocument/2006/relationships/hyperlink" Target="https://mk.wikipedia.org/w/index.php?title=%D0%9A%D0%BE%D0%BB%D0%B5%D0%B4%D0%B0%D1%80%D1%81%D0%BA%D0%B8%D1%82%D0%B5&amp;action=edit&amp;redlink=1" TargetMode="External"/><Relationship Id="rId10" Type="http://schemas.openxmlformats.org/officeDocument/2006/relationships/hyperlink" Target="https://mk.wikipedia.org/w/index.php?title=%D0%A5%D1%83%D0%BC%D0%BE%D1%80%D0%B8%D1%81%D1%82%D0%B8%D1%87%D0%BD%D0%B8%D1%82%D0%B5&amp;action=edit&amp;redlink=1" TargetMode="External"/><Relationship Id="rId4" Type="http://schemas.openxmlformats.org/officeDocument/2006/relationships/hyperlink" Target="https://mk.wikipedia.org/w/index.php?title=%D0%94%D0%BE%D0%B4%D0%BE%D0%BB%D1%81%D0%BA%D0%B8%D1%82%D0%B5&amp;action=edit&amp;redlink=1" TargetMode="External"/><Relationship Id="rId9" Type="http://schemas.openxmlformats.org/officeDocument/2006/relationships/hyperlink" Target="https://mk.wikipedia.org/w/index.php?title=%D0%96%D0%B5%D1%82%D0%B2%D0%B0%D1%80%D1%81%D0%BA%D0%B8%D1%82%D0%B5&amp;action=edit&amp;redlink=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pPr algn="ctr"/>
            <a:r>
              <a:rPr lang="en-US" dirty="0" err="1"/>
              <a:t>Народн</a:t>
            </a:r>
            <a:r>
              <a:rPr lang="mk-MK" dirty="0"/>
              <a:t>и</a:t>
            </a:r>
            <a:r>
              <a:rPr lang="en-US" dirty="0"/>
              <a:t> </a:t>
            </a:r>
            <a:r>
              <a:rPr lang="mk-MK" dirty="0"/>
              <a:t>песни</a:t>
            </a:r>
            <a:r>
              <a:rPr lang="en-US" dirty="0"/>
              <a:t> </a:t>
            </a:r>
            <a:endParaRPr lang="en-US" sz="8000" dirty="0"/>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3" y="4672739"/>
            <a:ext cx="6269347" cy="1021498"/>
          </a:xfrm>
        </p:spPr>
        <p:txBody>
          <a:bodyPr>
            <a:normAutofit lnSpcReduction="10000"/>
          </a:bodyPr>
          <a:lstStyle/>
          <a:p>
            <a:pPr algn="ctr"/>
            <a:r>
              <a:rPr lang="mk-MK" sz="2400" b="1" dirty="0">
                <a:solidFill>
                  <a:schemeClr val="tx1">
                    <a:lumMod val="85000"/>
                    <a:lumOff val="15000"/>
                  </a:schemeClr>
                </a:solidFill>
                <a:latin typeface="Times New Roman" panose="02020603050405020304" pitchFamily="18" charset="0"/>
                <a:cs typeface="Times New Roman" panose="02020603050405020304" pitchFamily="18" charset="0"/>
              </a:rPr>
              <a:t>Музичко образование</a:t>
            </a:r>
          </a:p>
          <a:p>
            <a:pPr algn="ctr"/>
            <a:r>
              <a:rPr lang="en-US" b="1" dirty="0">
                <a:solidFill>
                  <a:schemeClr val="tx1">
                    <a:lumMod val="85000"/>
                    <a:lumOff val="15000"/>
                  </a:schemeClr>
                </a:solidFill>
                <a:latin typeface="Times New Roman" panose="02020603050405020304" pitchFamily="18" charset="0"/>
                <a:cs typeface="Times New Roman" panose="02020603050405020304" pitchFamily="18" charset="0"/>
              </a:rPr>
              <a:t>VI </a:t>
            </a:r>
            <a:r>
              <a:rPr lang="mk-MK" b="1" dirty="0">
                <a:solidFill>
                  <a:schemeClr val="tx1">
                    <a:lumMod val="85000"/>
                    <a:lumOff val="15000"/>
                  </a:schemeClr>
                </a:solidFill>
                <a:latin typeface="Times New Roman" panose="02020603050405020304" pitchFamily="18" charset="0"/>
                <a:cs typeface="Times New Roman" panose="02020603050405020304" pitchFamily="18" charset="0"/>
              </a:rPr>
              <a:t>одд</a:t>
            </a:r>
            <a:endParaRPr lang="en-US" sz="2400" b="1"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pic>
        <p:nvPicPr>
          <p:cNvPr id="5" name="Picture 4" descr="A picture containing building, sitting, bench, side&#10;&#10;Description automatically generated">
            <a:extLst>
              <a:ext uri="{FF2B5EF4-FFF2-40B4-BE49-F238E27FC236}">
                <a16:creationId xmlns:a16="http://schemas.microsoft.com/office/drawing/2014/main" xmlns="" id="{282CF6DD-7FE8-4063-9551-1B7BBCE92ABE}"/>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a:stretch/>
        </p:blipFill>
        <p:spPr>
          <a:xfrm>
            <a:off x="-1" y="1"/>
            <a:ext cx="4635315" cy="6857999"/>
          </a:xfrm>
          <a:prstGeom prst="rect">
            <a:avLst/>
          </a:prstGeom>
        </p:spPr>
      </p:pic>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437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251791"/>
            <a:ext cx="10058400" cy="4399329"/>
          </a:xfrm>
        </p:spPr>
        <p:txBody>
          <a:bodyPr anchor="ctr">
            <a:normAutofit/>
          </a:bodyPr>
          <a:lstStyle/>
          <a:p>
            <a:pPr algn="ctr"/>
            <a:r>
              <a:rPr lang="en-US" sz="3600" dirty="0" err="1"/>
              <a:t>Народната</a:t>
            </a:r>
            <a:r>
              <a:rPr lang="en-US" sz="3600" dirty="0"/>
              <a:t> </a:t>
            </a:r>
            <a:r>
              <a:rPr lang="en-US" sz="3600" dirty="0" err="1"/>
              <a:t>музика</a:t>
            </a:r>
            <a:r>
              <a:rPr lang="en-US" sz="3600" dirty="0"/>
              <a:t> </a:t>
            </a:r>
            <a:r>
              <a:rPr lang="en-US" sz="3600" dirty="0" err="1"/>
              <a:t>се</a:t>
            </a:r>
            <a:r>
              <a:rPr lang="en-US" sz="3600" dirty="0"/>
              <a:t> </a:t>
            </a:r>
            <a:r>
              <a:rPr lang="en-US" sz="3600" dirty="0" err="1"/>
              <a:t>пренесува</a:t>
            </a:r>
            <a:r>
              <a:rPr lang="en-US" sz="3600" dirty="0"/>
              <a:t> </a:t>
            </a:r>
            <a:r>
              <a:rPr lang="en-US" sz="3600" dirty="0" err="1"/>
              <a:t>од</a:t>
            </a:r>
            <a:r>
              <a:rPr lang="en-US" sz="3600" dirty="0"/>
              <a:t> </a:t>
            </a:r>
            <a:r>
              <a:rPr lang="en-US" sz="3600" dirty="0" err="1"/>
              <a:t>колено</a:t>
            </a:r>
            <a:r>
              <a:rPr lang="en-US" sz="3600" dirty="0"/>
              <a:t> </a:t>
            </a:r>
            <a:r>
              <a:rPr lang="en-US" sz="3600" dirty="0" err="1"/>
              <a:t>на</a:t>
            </a:r>
            <a:r>
              <a:rPr lang="en-US" sz="3600" dirty="0"/>
              <a:t> </a:t>
            </a:r>
            <a:r>
              <a:rPr lang="en-US" sz="3600" dirty="0" err="1"/>
              <a:t>колено</a:t>
            </a:r>
            <a:r>
              <a:rPr lang="en-US" sz="3600" dirty="0"/>
              <a:t> </a:t>
            </a:r>
            <a:r>
              <a:rPr lang="en-US" sz="3600" dirty="0" err="1"/>
              <a:t>по</a:t>
            </a:r>
            <a:r>
              <a:rPr lang="en-US" sz="3600" dirty="0"/>
              <a:t> </a:t>
            </a:r>
            <a:r>
              <a:rPr lang="en-US" sz="3600" dirty="0" err="1"/>
              <a:t>пат</a:t>
            </a:r>
            <a:r>
              <a:rPr lang="en-US" sz="3600" dirty="0"/>
              <a:t> </a:t>
            </a:r>
            <a:r>
              <a:rPr lang="en-US" sz="3600" dirty="0" err="1"/>
              <a:t>на</a:t>
            </a:r>
            <a:r>
              <a:rPr lang="en-US" sz="3600" dirty="0"/>
              <a:t> </a:t>
            </a:r>
            <a:r>
              <a:rPr lang="en-US" sz="3600" dirty="0" err="1"/>
              <a:t>усно</a:t>
            </a:r>
            <a:r>
              <a:rPr lang="en-US" sz="3600" dirty="0"/>
              <a:t> </a:t>
            </a:r>
            <a:r>
              <a:rPr lang="en-US" sz="3600" dirty="0" err="1"/>
              <a:t>предание</a:t>
            </a:r>
            <a:r>
              <a:rPr lang="en-US" sz="3600" dirty="0"/>
              <a:t>. </a:t>
            </a:r>
            <a:r>
              <a:rPr lang="mk-MK" sz="3600" dirty="0"/>
              <a:t/>
            </a:r>
            <a:br>
              <a:rPr lang="mk-MK" sz="3600" dirty="0"/>
            </a:br>
            <a:r>
              <a:rPr lang="en-US" sz="3600" dirty="0" err="1"/>
              <a:t>Во</a:t>
            </a:r>
            <a:r>
              <a:rPr lang="en-US" sz="3600" dirty="0"/>
              <a:t> </a:t>
            </a:r>
            <a:r>
              <a:rPr lang="en-US" sz="3600" dirty="0" err="1"/>
              <a:t>Македонија</a:t>
            </a:r>
            <a:r>
              <a:rPr lang="en-US" sz="3600" dirty="0"/>
              <a:t> </a:t>
            </a:r>
            <a:r>
              <a:rPr lang="en-US" sz="3600" dirty="0" err="1"/>
              <a:t>постојат</a:t>
            </a:r>
            <a:r>
              <a:rPr lang="en-US" sz="3600" dirty="0"/>
              <a:t> </a:t>
            </a:r>
            <a:r>
              <a:rPr lang="en-US" sz="3600" dirty="0" err="1"/>
              <a:t>голем</a:t>
            </a:r>
            <a:r>
              <a:rPr lang="en-US" sz="3600" dirty="0"/>
              <a:t> </a:t>
            </a:r>
            <a:r>
              <a:rPr lang="en-US" sz="3600" dirty="0" err="1"/>
              <a:t>број</a:t>
            </a:r>
            <a:r>
              <a:rPr lang="en-US" sz="3600" dirty="0"/>
              <a:t> </a:t>
            </a:r>
            <a:r>
              <a:rPr lang="en-US" sz="3600" dirty="0" err="1"/>
              <a:t>народни</a:t>
            </a:r>
            <a:r>
              <a:rPr lang="en-US" sz="3600" dirty="0"/>
              <a:t> </a:t>
            </a:r>
            <a:r>
              <a:rPr lang="en-US" sz="3600" dirty="0" err="1"/>
              <a:t>песни</a:t>
            </a:r>
            <a:r>
              <a:rPr lang="en-US" sz="3600" dirty="0"/>
              <a:t> и </a:t>
            </a:r>
            <a:r>
              <a:rPr lang="en-US" sz="3600" dirty="0" err="1"/>
              <a:t>игри</a:t>
            </a:r>
            <a:r>
              <a:rPr lang="en-US" sz="3600" dirty="0"/>
              <a:t> </a:t>
            </a:r>
            <a:r>
              <a:rPr lang="en-US" sz="3600" dirty="0" err="1"/>
              <a:t>кои</a:t>
            </a:r>
            <a:r>
              <a:rPr lang="en-US" sz="3600" dirty="0"/>
              <a:t> </a:t>
            </a:r>
            <a:r>
              <a:rPr lang="en-US" sz="3600" dirty="0" err="1"/>
              <a:t>го</a:t>
            </a:r>
            <a:r>
              <a:rPr lang="en-US" sz="3600" dirty="0"/>
              <a:t> </a:t>
            </a:r>
            <a:r>
              <a:rPr lang="en-US" sz="3600" dirty="0" err="1"/>
              <a:t>одразуваат</a:t>
            </a:r>
            <a:r>
              <a:rPr lang="en-US" sz="3600" dirty="0"/>
              <a:t> </a:t>
            </a:r>
            <a:r>
              <a:rPr lang="en-US" sz="3600" dirty="0" err="1"/>
              <a:t>животот</a:t>
            </a:r>
            <a:r>
              <a:rPr lang="en-US" sz="3600" dirty="0"/>
              <a:t>, </a:t>
            </a:r>
            <a:r>
              <a:rPr lang="en-US" sz="3600" dirty="0" err="1"/>
              <a:t>работата</a:t>
            </a:r>
            <a:r>
              <a:rPr lang="en-US" sz="3600" dirty="0"/>
              <a:t> и </a:t>
            </a:r>
            <a:r>
              <a:rPr lang="en-US" sz="3600" dirty="0" err="1"/>
              <a:t>обичаите</a:t>
            </a:r>
            <a:r>
              <a:rPr lang="en-US" sz="3600" dirty="0"/>
              <a:t> </a:t>
            </a:r>
            <a:r>
              <a:rPr lang="en-US" sz="3600" dirty="0" err="1"/>
              <a:t>на</a:t>
            </a:r>
            <a:r>
              <a:rPr lang="en-US" sz="3600" dirty="0"/>
              <a:t> </a:t>
            </a:r>
            <a:r>
              <a:rPr lang="en-US" sz="3600" dirty="0" err="1"/>
              <a:t>луѓето</a:t>
            </a:r>
            <a:r>
              <a:rPr lang="en-US" sz="3600" dirty="0"/>
              <a:t> </a:t>
            </a:r>
            <a:r>
              <a:rPr lang="en-US" sz="3600" dirty="0" err="1"/>
              <a:t>кои</a:t>
            </a:r>
            <a:r>
              <a:rPr lang="en-US" sz="3600" dirty="0"/>
              <a:t> </a:t>
            </a:r>
            <a:r>
              <a:rPr lang="en-US" sz="3600" dirty="0" err="1"/>
              <a:t>живеат</a:t>
            </a:r>
            <a:r>
              <a:rPr lang="en-US" sz="3600" dirty="0"/>
              <a:t> </a:t>
            </a:r>
            <a:r>
              <a:rPr lang="en-US" sz="3600" dirty="0" err="1"/>
              <a:t>во</a:t>
            </a:r>
            <a:r>
              <a:rPr lang="en-US" sz="3600" dirty="0"/>
              <a:t> </a:t>
            </a:r>
            <a:r>
              <a:rPr lang="en-US" sz="3600" dirty="0" err="1"/>
              <a:t>неа</a:t>
            </a:r>
            <a:r>
              <a:rPr lang="en-US" sz="3600" dirty="0"/>
              <a:t>. </a:t>
            </a:r>
            <a:r>
              <a:rPr lang="mk-MK" sz="3600" dirty="0"/>
              <a:t/>
            </a:r>
            <a:br>
              <a:rPr lang="mk-MK" sz="3600" dirty="0"/>
            </a:br>
            <a:r>
              <a:rPr lang="en-US" sz="3600" dirty="0" err="1"/>
              <a:t>Голем</a:t>
            </a:r>
            <a:r>
              <a:rPr lang="en-US" sz="3600" dirty="0"/>
              <a:t> </a:t>
            </a:r>
            <a:r>
              <a:rPr lang="en-US" sz="3600" dirty="0" err="1"/>
              <a:t>дел</a:t>
            </a:r>
            <a:r>
              <a:rPr lang="en-US" sz="3600" dirty="0"/>
              <a:t> </a:t>
            </a:r>
            <a:r>
              <a:rPr lang="en-US" sz="3600" dirty="0" err="1"/>
              <a:t>од</a:t>
            </a:r>
            <a:r>
              <a:rPr lang="en-US" sz="3600" dirty="0"/>
              <a:t> </a:t>
            </a:r>
            <a:r>
              <a:rPr lang="en-US" sz="3600" dirty="0" err="1"/>
              <a:t>оваа</a:t>
            </a:r>
            <a:r>
              <a:rPr lang="en-US" sz="3600" dirty="0"/>
              <a:t> </a:t>
            </a:r>
            <a:r>
              <a:rPr lang="en-US" sz="3600" dirty="0" err="1"/>
              <a:t>музика</a:t>
            </a:r>
            <a:r>
              <a:rPr lang="en-US" sz="3600" dirty="0"/>
              <a:t> </a:t>
            </a:r>
            <a:r>
              <a:rPr lang="en-US" sz="3600" dirty="0" err="1"/>
              <a:t>има</a:t>
            </a:r>
            <a:r>
              <a:rPr lang="en-US" sz="3600" dirty="0"/>
              <a:t> </a:t>
            </a:r>
            <a:r>
              <a:rPr lang="en-US" sz="3600" dirty="0" err="1"/>
              <a:t>свои</a:t>
            </a:r>
            <a:r>
              <a:rPr lang="en-US" sz="3600" dirty="0"/>
              <a:t> </a:t>
            </a:r>
            <a:r>
              <a:rPr lang="en-US" sz="3600" dirty="0" err="1"/>
              <a:t>карактеристични</a:t>
            </a:r>
            <a:r>
              <a:rPr lang="en-US" sz="3600" dirty="0"/>
              <a:t> </a:t>
            </a:r>
            <a:r>
              <a:rPr lang="en-US" sz="3600" dirty="0" err="1"/>
              <a:t>национални</a:t>
            </a:r>
            <a:r>
              <a:rPr lang="en-US" sz="3600" dirty="0"/>
              <a:t> </a:t>
            </a:r>
            <a:r>
              <a:rPr lang="en-US" sz="3600" dirty="0" err="1"/>
              <a:t>белези</a:t>
            </a:r>
            <a:r>
              <a:rPr lang="en-US" sz="3600" dirty="0"/>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110532" y="251791"/>
            <a:ext cx="10058400" cy="4399329"/>
          </a:xfrm>
        </p:spPr>
        <p:txBody>
          <a:bodyPr anchor="ctr">
            <a:normAutofit/>
          </a:bodyPr>
          <a:lstStyle/>
          <a:p>
            <a:pPr algn="ctr"/>
            <a:r>
              <a:rPr lang="en-US" sz="2800" dirty="0" err="1">
                <a:latin typeface="Times New Roman" panose="02020603050405020304" pitchFamily="18" charset="0"/>
                <a:cs typeface="Times New Roman" panose="02020603050405020304" pitchFamily="18" charset="0"/>
              </a:rPr>
              <a:t>Македонската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народна</a:t>
            </a:r>
            <a:r>
              <a:rPr lang="en-US" sz="2800" dirty="0">
                <a:latin typeface="Times New Roman" panose="02020603050405020304" pitchFamily="18" charset="0"/>
                <a:cs typeface="Times New Roman" panose="02020603050405020304" pitchFamily="18" charset="0"/>
              </a:rPr>
              <a:t> </a:t>
            </a:r>
            <a:r>
              <a:rPr lang="mk-MK" sz="2800" dirty="0">
                <a:latin typeface="Times New Roman" panose="02020603050405020304" pitchFamily="18" charset="0"/>
                <a:cs typeface="Times New Roman" panose="02020603050405020304" pitchFamily="18" charset="0"/>
              </a:rPr>
              <a:t>песна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претставува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синтеза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на</a:t>
            </a:r>
            <a:r>
              <a:rPr lang="en-US" sz="2800" dirty="0">
                <a:latin typeface="Times New Roman" panose="02020603050405020304" pitchFamily="18" charset="0"/>
                <a:cs typeface="Times New Roman" panose="02020603050405020304" pitchFamily="18" charset="0"/>
              </a:rPr>
              <a:t> </a:t>
            </a:r>
            <a:r>
              <a:rPr lang="mk-MK" sz="2800" dirty="0">
                <a:latin typeface="Times New Roman" panose="02020603050405020304" pitchFamily="18" charset="0"/>
                <a:cs typeface="Times New Roman" panose="02020603050405020304" pitchFamily="18" charset="0"/>
              </a:rPr>
              <a:t>се </a:t>
            </a:r>
            <a:r>
              <a:rPr lang="en-US" sz="2800" dirty="0" err="1">
                <a:latin typeface="Times New Roman" panose="02020603050405020304" pitchFamily="18" charset="0"/>
                <a:cs typeface="Times New Roman" panose="02020603050405020304" pitchFamily="18" charset="0"/>
              </a:rPr>
              <a:t>она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што</a:t>
            </a:r>
            <a:r>
              <a:rPr lang="en-US" sz="2800" dirty="0">
                <a:latin typeface="Times New Roman" panose="02020603050405020304" pitchFamily="18" charset="0"/>
                <a:cs typeface="Times New Roman" panose="02020603050405020304" pitchFamily="18" charset="0"/>
              </a:rPr>
              <a:t> </a:t>
            </a:r>
            <a:r>
              <a:rPr lang="mk-MK" sz="2800" dirty="0">
                <a:latin typeface="Times New Roman" panose="02020603050405020304" pitchFamily="18" charset="0"/>
                <a:cs typeface="Times New Roman" panose="02020603050405020304" pitchFamily="18" charset="0"/>
              </a:rPr>
              <a:t>му се случувало </a:t>
            </a:r>
            <a:r>
              <a:rPr lang="en-US" sz="2800" dirty="0" err="1">
                <a:latin typeface="Times New Roman" panose="02020603050405020304" pitchFamily="18" charset="0"/>
                <a:cs typeface="Times New Roman" panose="02020603050405020304" pitchFamily="18" charset="0"/>
              </a:rPr>
              <a:t>македонскиот</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народ</a:t>
            </a:r>
            <a:r>
              <a:rPr lang="en-US" sz="2800" dirty="0">
                <a:latin typeface="Times New Roman" panose="02020603050405020304" pitchFamily="18" charset="0"/>
                <a:cs typeface="Times New Roman" panose="02020603050405020304" pitchFamily="18" charset="0"/>
              </a:rPr>
              <a:t> </a:t>
            </a:r>
            <a:r>
              <a:rPr lang="mk-MK" sz="2800" dirty="0">
                <a:latin typeface="Times New Roman" panose="02020603050405020304" pitchFamily="18" charset="0"/>
                <a:cs typeface="Times New Roman" panose="02020603050405020304" pitchFamily="18" charset="0"/>
              </a:rPr>
              <a:t>од дамнешни времиња па се до денес, како одраз на духот на народот</a:t>
            </a:r>
            <a:r>
              <a:rPr lang="en-US" sz="2800" dirty="0">
                <a:latin typeface="Times New Roman" panose="02020603050405020304" pitchFamily="18" charset="0"/>
                <a:cs typeface="Times New Roman" panose="02020603050405020304" pitchFamily="18" charset="0"/>
              </a:rPr>
              <a:t>. </a:t>
            </a:r>
            <a:r>
              <a:rPr lang="mk-MK" sz="2800" dirty="0">
                <a:latin typeface="Times New Roman" panose="02020603050405020304" pitchFamily="18" charset="0"/>
                <a:cs typeface="Times New Roman" panose="02020603050405020304" pitchFamily="18" charset="0"/>
              </a:rPr>
              <a:t/>
            </a:r>
            <a:br>
              <a:rPr lang="mk-MK" sz="2800" dirty="0">
                <a:latin typeface="Times New Roman" panose="02020603050405020304" pitchFamily="18" charset="0"/>
                <a:cs typeface="Times New Roman" panose="02020603050405020304" pitchFamily="18" charset="0"/>
              </a:rPr>
            </a:br>
            <a:r>
              <a:rPr lang="mk-MK" sz="2800" dirty="0">
                <a:latin typeface="Times New Roman" panose="02020603050405020304" pitchFamily="18" charset="0"/>
                <a:cs typeface="Times New Roman" panose="02020603050405020304" pitchFamily="18" charset="0"/>
              </a:rPr>
              <a:t/>
            </a:r>
            <a:br>
              <a:rPr lang="mk-MK" sz="2800" dirty="0">
                <a:latin typeface="Times New Roman" panose="02020603050405020304" pitchFamily="18" charset="0"/>
                <a:cs typeface="Times New Roman" panose="02020603050405020304" pitchFamily="18" charset="0"/>
              </a:rPr>
            </a:br>
            <a:r>
              <a:rPr lang="en-US" sz="2800" dirty="0" err="1">
                <a:latin typeface="Times New Roman" panose="02020603050405020304" pitchFamily="18" charset="0"/>
                <a:cs typeface="Times New Roman" panose="02020603050405020304" pitchFamily="18" charset="0"/>
              </a:rPr>
              <a:t>Затоа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во</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неа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се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среќаваат</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антички</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елементи</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како</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што</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се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на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пр</a:t>
            </a:r>
            <a:r>
              <a:rPr lang="en-US" sz="2800" dirty="0">
                <a:latin typeface="Times New Roman" panose="02020603050405020304" pitchFamily="18" charset="0"/>
                <a:cs typeface="Times New Roman" panose="02020603050405020304" pitchFamily="18" charset="0"/>
              </a:rPr>
              <a:t>. </a:t>
            </a:r>
            <a:r>
              <a:rPr lang="mk-MK" sz="2800" dirty="0">
                <a:latin typeface="Times New Roman" panose="02020603050405020304" pitchFamily="18" charset="0"/>
                <a:cs typeface="Times New Roman" panose="02020603050405020304" pitchFamily="18" charset="0"/>
              </a:rPr>
              <a:t/>
            </a:r>
            <a:br>
              <a:rPr lang="mk-MK" sz="2800" dirty="0">
                <a:latin typeface="Times New Roman" panose="02020603050405020304" pitchFamily="18" charset="0"/>
                <a:cs typeface="Times New Roman" panose="02020603050405020304" pitchFamily="18" charset="0"/>
              </a:rPr>
            </a:br>
            <a:r>
              <a:rPr lang="en-US" sz="2800" dirty="0" err="1">
                <a:solidFill>
                  <a:srgbClr val="002060"/>
                </a:solidFill>
                <a:latin typeface="Times New Roman" panose="02020603050405020304" pitchFamily="18" charset="0"/>
                <a:cs typeface="Times New Roman" panose="02020603050405020304" pitchFamily="18" charset="0"/>
                <a:hlinkClick r:id="rId2" tooltip="Русалиите (страницата не постои)">
                  <a:extLst>
                    <a:ext uri="{A12FA001-AC4F-418D-AE19-62706E023703}">
                      <ahyp:hlinkClr xmlns:ahyp="http://schemas.microsoft.com/office/drawing/2018/hyperlinkcolor" xmlns="" val="tx"/>
                    </a:ext>
                  </a:extLst>
                </a:hlinkClick>
              </a:rPr>
              <a:t>русалиите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во</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Гевгелиско</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потоа</a:t>
            </a:r>
            <a:r>
              <a:rPr lang="en-US" sz="2800" dirty="0">
                <a:latin typeface="Times New Roman" panose="02020603050405020304" pitchFamily="18" charset="0"/>
                <a:cs typeface="Times New Roman" panose="02020603050405020304" pitchFamily="18" charset="0"/>
              </a:rPr>
              <a:t> </a:t>
            </a:r>
            <a:r>
              <a:rPr lang="mk-MK" sz="2800" dirty="0">
                <a:latin typeface="Times New Roman" panose="02020603050405020304" pitchFamily="18" charset="0"/>
                <a:cs typeface="Times New Roman" panose="02020603050405020304" pitchFamily="18" charset="0"/>
              </a:rPr>
              <a:t/>
            </a:r>
            <a:br>
              <a:rPr lang="mk-MK" sz="2800" dirty="0">
                <a:latin typeface="Times New Roman" panose="02020603050405020304" pitchFamily="18" charset="0"/>
                <a:cs typeface="Times New Roman" panose="02020603050405020304" pitchFamily="18" charset="0"/>
              </a:rPr>
            </a:br>
            <a:r>
              <a:rPr lang="en-US" sz="2800" dirty="0" err="1">
                <a:solidFill>
                  <a:srgbClr val="002060"/>
                </a:solidFill>
                <a:latin typeface="Times New Roman" panose="02020603050405020304" pitchFamily="18" charset="0"/>
                <a:cs typeface="Times New Roman" panose="02020603050405020304" pitchFamily="18" charset="0"/>
                <a:hlinkClick r:id="rId3" tooltip="Византиски (страницата не постои)">
                  <a:extLst>
                    <a:ext uri="{A12FA001-AC4F-418D-AE19-62706E023703}">
                      <ahyp:hlinkClr xmlns:ahyp="http://schemas.microsoft.com/office/drawing/2018/hyperlinkcolor" xmlns="" val="tx"/>
                    </a:ext>
                  </a:extLst>
                </a:hlinkClick>
              </a:rPr>
              <a:t>византиски</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влијание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врз</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духовната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музика</a:t>
            </a:r>
            <a:r>
              <a:rPr lang="en-US" sz="2800" dirty="0">
                <a:latin typeface="Times New Roman" panose="02020603050405020304" pitchFamily="18" charset="0"/>
                <a:cs typeface="Times New Roman" panose="02020603050405020304" pitchFamily="18" charset="0"/>
              </a:rPr>
              <a:t>), </a:t>
            </a:r>
            <a:r>
              <a:rPr lang="mk-MK" sz="2800" dirty="0">
                <a:latin typeface="Times New Roman" panose="02020603050405020304" pitchFamily="18" charset="0"/>
                <a:cs typeface="Times New Roman" panose="02020603050405020304" pitchFamily="18" charset="0"/>
              </a:rPr>
              <a:t/>
            </a:r>
            <a:br>
              <a:rPr lang="mk-MK" sz="2800" dirty="0">
                <a:latin typeface="Times New Roman" panose="02020603050405020304" pitchFamily="18" charset="0"/>
                <a:cs typeface="Times New Roman" panose="02020603050405020304" pitchFamily="18" charset="0"/>
              </a:rPr>
            </a:br>
            <a:r>
              <a:rPr lang="en-US" sz="2800" dirty="0" err="1">
                <a:solidFill>
                  <a:srgbClr val="002060"/>
                </a:solidFill>
                <a:latin typeface="Times New Roman" panose="02020603050405020304" pitchFamily="18" charset="0"/>
                <a:cs typeface="Times New Roman" panose="02020603050405020304" pitchFamily="18" charset="0"/>
                <a:hlinkClick r:id="rId4" tooltip="Ориентални (страницата не постои)">
                  <a:extLst>
                    <a:ext uri="{A12FA001-AC4F-418D-AE19-62706E023703}">
                      <ahyp:hlinkClr xmlns:ahyp="http://schemas.microsoft.com/office/drawing/2018/hyperlinkcolor" xmlns="" val="tx"/>
                    </a:ext>
                  </a:extLst>
                </a:hlinkClick>
              </a:rPr>
              <a:t>ориентални</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состави</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на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чалгаџии</a:t>
            </a:r>
            <a:r>
              <a:rPr lang="en-US" sz="2800" dirty="0">
                <a:latin typeface="Times New Roman" panose="02020603050405020304" pitchFamily="18" charset="0"/>
                <a:cs typeface="Times New Roman" panose="02020603050405020304" pitchFamily="18" charset="0"/>
              </a:rPr>
              <a:t> и </a:t>
            </a:r>
            <a:r>
              <a:rPr lang="en-US" sz="2800" dirty="0" err="1">
                <a:latin typeface="Times New Roman" panose="02020603050405020304" pitchFamily="18" charset="0"/>
                <a:cs typeface="Times New Roman" panose="02020603050405020304" pitchFamily="18" charset="0"/>
              </a:rPr>
              <a:t>зурли</a:t>
            </a:r>
            <a:r>
              <a:rPr lang="en-US" sz="2800" dirty="0">
                <a:latin typeface="Times New Roman" panose="02020603050405020304" pitchFamily="18" charset="0"/>
                <a:cs typeface="Times New Roman" panose="02020603050405020304" pitchFamily="18" charset="0"/>
              </a:rPr>
              <a:t>) и </a:t>
            </a:r>
            <a:r>
              <a:rPr lang="en-US" sz="2800" dirty="0" err="1">
                <a:latin typeface="Times New Roman" panose="02020603050405020304" pitchFamily="18" charset="0"/>
                <a:cs typeface="Times New Roman" panose="02020603050405020304" pitchFamily="18" charset="0"/>
              </a:rPr>
              <a:t>западн</a:t>
            </a:r>
            <a:r>
              <a:rPr lang="mk-MK" sz="2800" dirty="0">
                <a:latin typeface="Times New Roman" panose="02020603050405020304" pitchFamily="18" charset="0"/>
                <a:cs typeface="Times New Roman" panose="02020603050405020304" pitchFamily="18" charset="0"/>
              </a:rPr>
              <a:t>а</a:t>
            </a:r>
            <a:r>
              <a:rPr lang="en-US" sz="2800" dirty="0" err="1">
                <a:latin typeface="Times New Roman" panose="02020603050405020304" pitchFamily="18" charset="0"/>
                <a:cs typeface="Times New Roman" panose="02020603050405020304" pitchFamily="18" charset="0"/>
              </a:rPr>
              <a:t>оевропски</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влијанија</a:t>
            </a:r>
            <a:r>
              <a:rPr lang="en-US" sz="2800" dirty="0">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hlinkClick r:id="rId5" tooltip="Староградски народни песни">
                  <a:extLst>
                    <a:ext uri="{A12FA001-AC4F-418D-AE19-62706E023703}">
                      <ahyp:hlinkClr xmlns:ahyp="http://schemas.microsoft.com/office/drawing/2018/hyperlinkcolor" xmlns="" val="tx"/>
                    </a:ext>
                  </a:extLst>
                </a:hlinkClick>
              </a:rPr>
              <a:t>староградски</a:t>
            </a:r>
            <a:r>
              <a:rPr lang="en-US" sz="2800" dirty="0">
                <a:solidFill>
                  <a:srgbClr val="002060"/>
                </a:solidFill>
                <a:latin typeface="Times New Roman" panose="02020603050405020304" pitchFamily="18" charset="0"/>
                <a:cs typeface="Times New Roman" panose="02020603050405020304" pitchFamily="18" charset="0"/>
                <a:hlinkClick r:id="rId5" tooltip="Староградски народни песни">
                  <a:extLst>
                    <a:ext uri="{A12FA001-AC4F-418D-AE19-62706E023703}">
                      <ahyp:hlinkClr xmlns:ahyp="http://schemas.microsoft.com/office/drawing/2018/hyperlinkcolor" xmlns="" val="tx"/>
                    </a:ext>
                  </a:extLst>
                </a:hlinkClick>
              </a:rPr>
              <a:t> </a:t>
            </a:r>
            <a:r>
              <a:rPr lang="en-US" sz="2800" dirty="0" err="1">
                <a:solidFill>
                  <a:srgbClr val="002060"/>
                </a:solidFill>
                <a:latin typeface="Times New Roman" panose="02020603050405020304" pitchFamily="18" charset="0"/>
                <a:cs typeface="Times New Roman" panose="02020603050405020304" pitchFamily="18" charset="0"/>
                <a:hlinkClick r:id="rId5" tooltip="Староградски народни песни">
                  <a:extLst>
                    <a:ext uri="{A12FA001-AC4F-418D-AE19-62706E023703}">
                      <ahyp:hlinkClr xmlns:ahyp="http://schemas.microsoft.com/office/drawing/2018/hyperlinkcolor" xmlns="" val="tx"/>
                    </a:ext>
                  </a:extLst>
                </a:hlinkClick>
              </a:rPr>
              <a:t>песни</a:t>
            </a:r>
            <a:r>
              <a:rPr lang="en-US" sz="2800" dirty="0">
                <a:latin typeface="Times New Roman" panose="02020603050405020304" pitchFamily="18" charset="0"/>
                <a:cs typeface="Times New Roman" panose="02020603050405020304" pitchFamily="18" charset="0"/>
              </a:rPr>
              <a:t>).</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672737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251791"/>
            <a:ext cx="10058400" cy="4701209"/>
          </a:xfrm>
        </p:spPr>
        <p:txBody>
          <a:bodyPr anchor="ctr">
            <a:normAutofit/>
          </a:bodyPr>
          <a:lstStyle/>
          <a:p>
            <a:pPr algn="ctr"/>
            <a:r>
              <a:rPr lang="en-US" sz="2800" dirty="0" err="1"/>
              <a:t>Според</a:t>
            </a:r>
            <a:r>
              <a:rPr lang="en-US" sz="2800" dirty="0"/>
              <a:t> </a:t>
            </a:r>
            <a:r>
              <a:rPr lang="en-US" sz="2800" dirty="0" err="1"/>
              <a:t>содржината</a:t>
            </a:r>
            <a:r>
              <a:rPr lang="en-US" sz="2800" dirty="0"/>
              <a:t> и </a:t>
            </a:r>
            <a:r>
              <a:rPr lang="en-US" sz="2800" dirty="0" err="1"/>
              <a:t>кореографијата</a:t>
            </a:r>
            <a:r>
              <a:rPr lang="en-US" sz="2800" dirty="0"/>
              <a:t> </a:t>
            </a:r>
            <a:r>
              <a:rPr lang="en-US" sz="2800" dirty="0" err="1"/>
              <a:t>нашите</a:t>
            </a:r>
            <a:r>
              <a:rPr lang="en-US" sz="2800" dirty="0"/>
              <a:t> </a:t>
            </a:r>
            <a:r>
              <a:rPr lang="en-US" sz="2800" dirty="0" err="1"/>
              <a:t>народни</a:t>
            </a:r>
            <a:r>
              <a:rPr lang="en-US" sz="2800" dirty="0"/>
              <a:t> </a:t>
            </a:r>
            <a:r>
              <a:rPr lang="en-US" sz="2800" dirty="0" err="1"/>
              <a:t>игри</a:t>
            </a:r>
            <a:r>
              <a:rPr lang="en-US" sz="2800" dirty="0"/>
              <a:t> и </a:t>
            </a:r>
            <a:r>
              <a:rPr lang="en-US" sz="2800" dirty="0" err="1"/>
              <a:t>песни</a:t>
            </a:r>
            <a:r>
              <a:rPr lang="en-US" sz="2800" dirty="0"/>
              <a:t> </a:t>
            </a:r>
            <a:r>
              <a:rPr lang="en-US" sz="2800" dirty="0" err="1"/>
              <a:t>можат</a:t>
            </a:r>
            <a:r>
              <a:rPr lang="en-US" sz="2800" dirty="0"/>
              <a:t> </a:t>
            </a:r>
            <a:r>
              <a:rPr lang="en-US" sz="2800" dirty="0" err="1"/>
              <a:t>да</a:t>
            </a:r>
            <a:r>
              <a:rPr lang="en-US" sz="2800" dirty="0"/>
              <a:t> </a:t>
            </a:r>
            <a:r>
              <a:rPr lang="en-US" sz="2800" dirty="0" err="1"/>
              <a:t>бидат</a:t>
            </a:r>
            <a:r>
              <a:rPr lang="en-US" sz="2800" dirty="0"/>
              <a:t> </a:t>
            </a:r>
            <a:r>
              <a:rPr lang="en-US" sz="2800" dirty="0" err="1">
                <a:solidFill>
                  <a:srgbClr val="002060"/>
                </a:solidFill>
                <a:hlinkClick r:id="rId2" tooltip="Обредни (страницата не постои)">
                  <a:extLst>
                    <a:ext uri="{A12FA001-AC4F-418D-AE19-62706E023703}">
                      <ahyp:hlinkClr xmlns:ahyp="http://schemas.microsoft.com/office/drawing/2018/hyperlinkcolor" xmlns="" val="tx"/>
                    </a:ext>
                  </a:extLst>
                </a:hlinkClick>
              </a:rPr>
              <a:t>обредни</a:t>
            </a:r>
            <a:r>
              <a:rPr lang="en-US" sz="2800" dirty="0"/>
              <a:t> и </a:t>
            </a:r>
            <a:r>
              <a:rPr lang="en-US" sz="2800" dirty="0" err="1">
                <a:solidFill>
                  <a:srgbClr val="002060"/>
                </a:solidFill>
                <a:hlinkClick r:id="rId3" tooltip="Световни (страницата не постои)">
                  <a:extLst>
                    <a:ext uri="{A12FA001-AC4F-418D-AE19-62706E023703}">
                      <ahyp:hlinkClr xmlns:ahyp="http://schemas.microsoft.com/office/drawing/2018/hyperlinkcolor" xmlns="" val="tx"/>
                    </a:ext>
                  </a:extLst>
                </a:hlinkClick>
              </a:rPr>
              <a:t>световни</a:t>
            </a:r>
            <a:r>
              <a:rPr lang="en-US" sz="2800" dirty="0"/>
              <a:t>. </a:t>
            </a:r>
            <a:r>
              <a:rPr lang="mk-MK" sz="2800" dirty="0"/>
              <a:t/>
            </a:r>
            <a:br>
              <a:rPr lang="mk-MK" sz="2800" dirty="0"/>
            </a:br>
            <a:r>
              <a:rPr lang="en-US" sz="2800" dirty="0" err="1"/>
              <a:t>Од</a:t>
            </a:r>
            <a:r>
              <a:rPr lang="en-US" sz="2800" dirty="0"/>
              <a:t> </a:t>
            </a:r>
            <a:r>
              <a:rPr lang="en-US" sz="2800" dirty="0" err="1"/>
              <a:t>обредните</a:t>
            </a:r>
            <a:r>
              <a:rPr lang="en-US" sz="2800" dirty="0"/>
              <a:t> </a:t>
            </a:r>
            <a:r>
              <a:rPr lang="en-US" sz="2800" dirty="0" err="1"/>
              <a:t>игри</a:t>
            </a:r>
            <a:r>
              <a:rPr lang="en-US" sz="2800" dirty="0"/>
              <a:t> </a:t>
            </a:r>
            <a:r>
              <a:rPr lang="en-US" sz="2800" dirty="0" err="1"/>
              <a:t>ќе</a:t>
            </a:r>
            <a:r>
              <a:rPr lang="en-US" sz="2800" dirty="0"/>
              <a:t> </a:t>
            </a:r>
            <a:r>
              <a:rPr lang="en-US" sz="2800" dirty="0" err="1"/>
              <a:t>ги</a:t>
            </a:r>
            <a:r>
              <a:rPr lang="en-US" sz="2800" dirty="0"/>
              <a:t> </a:t>
            </a:r>
            <a:r>
              <a:rPr lang="en-US" sz="2800" dirty="0" err="1"/>
              <a:t>наброиме</a:t>
            </a:r>
            <a:r>
              <a:rPr lang="en-US" sz="2800" dirty="0"/>
              <a:t>: </a:t>
            </a:r>
            <a:r>
              <a:rPr lang="en-US" sz="2800" dirty="0" err="1">
                <a:solidFill>
                  <a:srgbClr val="002060"/>
                </a:solidFill>
                <a:hlinkClick r:id="rId4" tooltip="Додолските (страницата не постои)">
                  <a:extLst>
                    <a:ext uri="{A12FA001-AC4F-418D-AE19-62706E023703}">
                      <ahyp:hlinkClr xmlns:ahyp="http://schemas.microsoft.com/office/drawing/2018/hyperlinkcolor" xmlns="" val="tx"/>
                    </a:ext>
                  </a:extLst>
                </a:hlinkClick>
              </a:rPr>
              <a:t>додолските</a:t>
            </a:r>
            <a:r>
              <a:rPr lang="en-US" sz="2800" dirty="0"/>
              <a:t>, </a:t>
            </a:r>
            <a:r>
              <a:rPr lang="en-US" sz="2800" dirty="0" err="1">
                <a:solidFill>
                  <a:srgbClr val="002060"/>
                </a:solidFill>
                <a:hlinkClick r:id="rId5" tooltip="Коледарските (страницата не постои)">
                  <a:extLst>
                    <a:ext uri="{A12FA001-AC4F-418D-AE19-62706E023703}">
                      <ahyp:hlinkClr xmlns:ahyp="http://schemas.microsoft.com/office/drawing/2018/hyperlinkcolor" xmlns="" val="tx"/>
                    </a:ext>
                  </a:extLst>
                </a:hlinkClick>
              </a:rPr>
              <a:t>коледарските</a:t>
            </a:r>
            <a:r>
              <a:rPr lang="en-US" sz="2800" dirty="0"/>
              <a:t>, </a:t>
            </a:r>
            <a:r>
              <a:rPr lang="en-US" sz="2800" dirty="0" err="1">
                <a:solidFill>
                  <a:srgbClr val="002060"/>
                </a:solidFill>
                <a:hlinkClick r:id="rId6" tooltip="Русалиските (страницата не постои)">
                  <a:extLst>
                    <a:ext uri="{A12FA001-AC4F-418D-AE19-62706E023703}">
                      <ahyp:hlinkClr xmlns:ahyp="http://schemas.microsoft.com/office/drawing/2018/hyperlinkcolor" xmlns="" val="tx"/>
                    </a:ext>
                  </a:extLst>
                </a:hlinkClick>
              </a:rPr>
              <a:t>русалиските</a:t>
            </a:r>
            <a:r>
              <a:rPr lang="en-US" sz="2800" dirty="0"/>
              <a:t> и </a:t>
            </a:r>
            <a:r>
              <a:rPr lang="en-US" sz="2800" dirty="0" err="1"/>
              <a:t>др</a:t>
            </a:r>
            <a:r>
              <a:rPr lang="en-US" sz="2800" dirty="0"/>
              <a:t>. </a:t>
            </a:r>
            <a:r>
              <a:rPr lang="mk-MK" sz="2800" dirty="0"/>
              <a:t/>
            </a:r>
            <a:br>
              <a:rPr lang="mk-MK" sz="2800" dirty="0"/>
            </a:br>
            <a:r>
              <a:rPr lang="en-US" sz="2800" dirty="0" err="1"/>
              <a:t>Во</a:t>
            </a:r>
            <a:r>
              <a:rPr lang="en-US" sz="2800" dirty="0"/>
              <a:t> </a:t>
            </a:r>
            <a:r>
              <a:rPr lang="en-US" sz="2800" dirty="0" err="1"/>
              <a:t>световните</a:t>
            </a:r>
            <a:r>
              <a:rPr lang="en-US" sz="2800" dirty="0"/>
              <a:t> </a:t>
            </a:r>
            <a:r>
              <a:rPr lang="en-US" sz="2800" dirty="0" err="1"/>
              <a:t>игри</a:t>
            </a:r>
            <a:r>
              <a:rPr lang="en-US" sz="2800" dirty="0"/>
              <a:t> </a:t>
            </a:r>
            <a:r>
              <a:rPr lang="en-US" sz="2800" dirty="0" err="1"/>
              <a:t>спаѓаат</a:t>
            </a:r>
            <a:r>
              <a:rPr lang="en-US" sz="2800" dirty="0"/>
              <a:t> </a:t>
            </a:r>
            <a:r>
              <a:rPr lang="en-US" sz="2800" dirty="0" err="1"/>
              <a:t>тие</a:t>
            </a:r>
            <a:r>
              <a:rPr lang="en-US" sz="2800" dirty="0"/>
              <a:t> </a:t>
            </a:r>
            <a:r>
              <a:rPr lang="en-US" sz="2800" dirty="0" err="1"/>
              <a:t>што</a:t>
            </a:r>
            <a:r>
              <a:rPr lang="en-US" sz="2800" dirty="0"/>
              <a:t> </a:t>
            </a:r>
            <a:r>
              <a:rPr lang="en-US" sz="2800" dirty="0" err="1"/>
              <a:t>се</a:t>
            </a:r>
            <a:r>
              <a:rPr lang="en-US" sz="2800" dirty="0"/>
              <a:t> </a:t>
            </a:r>
            <a:r>
              <a:rPr lang="en-US" sz="2800" dirty="0" err="1"/>
              <a:t>поврзани</a:t>
            </a:r>
            <a:r>
              <a:rPr lang="en-US" sz="2800" dirty="0"/>
              <a:t> </a:t>
            </a:r>
            <a:r>
              <a:rPr lang="en-US" sz="2800" dirty="0" err="1"/>
              <a:t>со</a:t>
            </a:r>
            <a:r>
              <a:rPr lang="en-US" sz="2800" dirty="0"/>
              <a:t> </a:t>
            </a:r>
            <a:r>
              <a:rPr lang="en-US" sz="2800" dirty="0" err="1"/>
              <a:t>животот</a:t>
            </a:r>
            <a:r>
              <a:rPr lang="en-US" sz="2800" dirty="0"/>
              <a:t> и </a:t>
            </a:r>
            <a:r>
              <a:rPr lang="en-US" sz="2800" dirty="0" err="1"/>
              <a:t>работата</a:t>
            </a:r>
            <a:r>
              <a:rPr lang="en-US" sz="2800" dirty="0"/>
              <a:t> </a:t>
            </a:r>
            <a:r>
              <a:rPr lang="en-US" sz="2800" dirty="0" err="1"/>
              <a:t>на</a:t>
            </a:r>
            <a:r>
              <a:rPr lang="en-US" sz="2800" dirty="0"/>
              <a:t> </a:t>
            </a:r>
            <a:r>
              <a:rPr lang="en-US" sz="2800" dirty="0" err="1"/>
              <a:t>нашиот</a:t>
            </a:r>
            <a:r>
              <a:rPr lang="en-US" sz="2800" dirty="0"/>
              <a:t> </a:t>
            </a:r>
            <a:r>
              <a:rPr lang="en-US" sz="2800" dirty="0" err="1"/>
              <a:t>народ</a:t>
            </a:r>
            <a:r>
              <a:rPr lang="en-US" sz="2800" dirty="0"/>
              <a:t> </a:t>
            </a:r>
            <a:r>
              <a:rPr lang="en-US" sz="2800" dirty="0" err="1"/>
              <a:t>како</a:t>
            </a:r>
            <a:r>
              <a:rPr lang="en-US" sz="2800" dirty="0"/>
              <a:t> </a:t>
            </a:r>
            <a:r>
              <a:rPr lang="en-US" sz="2800" dirty="0" err="1"/>
              <a:t>што</a:t>
            </a:r>
            <a:r>
              <a:rPr lang="en-US" sz="2800" dirty="0"/>
              <a:t> </a:t>
            </a:r>
            <a:r>
              <a:rPr lang="en-US" sz="2800" dirty="0" err="1"/>
              <a:t>се</a:t>
            </a:r>
            <a:r>
              <a:rPr lang="en-US" sz="2800" dirty="0"/>
              <a:t>: </a:t>
            </a:r>
            <a:r>
              <a:rPr lang="en-US" sz="2800" dirty="0" err="1">
                <a:solidFill>
                  <a:srgbClr val="002060"/>
                </a:solidFill>
                <a:hlinkClick r:id="rId7" tooltip="Борбените (страницата не постои)">
                  <a:extLst>
                    <a:ext uri="{A12FA001-AC4F-418D-AE19-62706E023703}">
                      <ahyp:hlinkClr xmlns:ahyp="http://schemas.microsoft.com/office/drawing/2018/hyperlinkcolor" xmlns="" val="tx"/>
                    </a:ext>
                  </a:extLst>
                </a:hlinkClick>
              </a:rPr>
              <a:t>борбените</a:t>
            </a:r>
            <a:r>
              <a:rPr lang="en-US" sz="2800" dirty="0"/>
              <a:t>, </a:t>
            </a:r>
            <a:r>
              <a:rPr lang="en-US" sz="2800" dirty="0" err="1">
                <a:solidFill>
                  <a:srgbClr val="002060"/>
                </a:solidFill>
                <a:hlinkClick r:id="rId8" tooltip="Свадбарските (страницата не постои)">
                  <a:extLst>
                    <a:ext uri="{A12FA001-AC4F-418D-AE19-62706E023703}">
                      <ahyp:hlinkClr xmlns:ahyp="http://schemas.microsoft.com/office/drawing/2018/hyperlinkcolor" xmlns="" val="tx"/>
                    </a:ext>
                  </a:extLst>
                </a:hlinkClick>
              </a:rPr>
              <a:t>свадбарските</a:t>
            </a:r>
            <a:r>
              <a:rPr lang="en-US" sz="2800" dirty="0"/>
              <a:t>, </a:t>
            </a:r>
            <a:r>
              <a:rPr lang="en-US" sz="2800" dirty="0" err="1">
                <a:solidFill>
                  <a:srgbClr val="002060"/>
                </a:solidFill>
                <a:hlinkClick r:id="rId9" tooltip="Жетварските (страницата не постои)">
                  <a:extLst>
                    <a:ext uri="{A12FA001-AC4F-418D-AE19-62706E023703}">
                      <ahyp:hlinkClr xmlns:ahyp="http://schemas.microsoft.com/office/drawing/2018/hyperlinkcolor" xmlns="" val="tx"/>
                    </a:ext>
                  </a:extLst>
                </a:hlinkClick>
              </a:rPr>
              <a:t>жетварските</a:t>
            </a:r>
            <a:r>
              <a:rPr lang="en-US" sz="2800" dirty="0"/>
              <a:t>, </a:t>
            </a:r>
            <a:r>
              <a:rPr lang="en-US" sz="2800" dirty="0" err="1">
                <a:solidFill>
                  <a:srgbClr val="002060"/>
                </a:solidFill>
                <a:hlinkClick r:id="rId10" tooltip="Хумористичните (страницата не постои)">
                  <a:extLst>
                    <a:ext uri="{A12FA001-AC4F-418D-AE19-62706E023703}">
                      <ahyp:hlinkClr xmlns:ahyp="http://schemas.microsoft.com/office/drawing/2018/hyperlinkcolor" xmlns="" val="tx"/>
                    </a:ext>
                  </a:extLst>
                </a:hlinkClick>
              </a:rPr>
              <a:t>хумористичните</a:t>
            </a:r>
            <a:r>
              <a:rPr lang="en-US" sz="2800" dirty="0"/>
              <a:t>, </a:t>
            </a:r>
            <a:r>
              <a:rPr lang="en-US" sz="2800" dirty="0" err="1">
                <a:solidFill>
                  <a:srgbClr val="002060"/>
                </a:solidFill>
                <a:hlinkClick r:id="rId11" tooltip="Љубовните (страницата не постои)">
                  <a:extLst>
                    <a:ext uri="{A12FA001-AC4F-418D-AE19-62706E023703}">
                      <ahyp:hlinkClr xmlns:ahyp="http://schemas.microsoft.com/office/drawing/2018/hyperlinkcolor" xmlns="" val="tx"/>
                    </a:ext>
                  </a:extLst>
                </a:hlinkClick>
              </a:rPr>
              <a:t>љубовните</a:t>
            </a:r>
            <a:r>
              <a:rPr lang="en-US" sz="2800" dirty="0"/>
              <a:t> и </a:t>
            </a:r>
            <a:r>
              <a:rPr lang="en-US" sz="2800" dirty="0" err="1"/>
              <a:t>др</a:t>
            </a:r>
            <a:r>
              <a:rPr lang="en-US" sz="2800" dirty="0"/>
              <a:t>. </a:t>
            </a:r>
            <a:r>
              <a:rPr lang="mk-MK" sz="2800" dirty="0"/>
              <a:t/>
            </a:r>
            <a:br>
              <a:rPr lang="mk-MK" sz="2800" dirty="0"/>
            </a:br>
            <a:r>
              <a:rPr lang="en-US" sz="2800" dirty="0" err="1"/>
              <a:t>Во</a:t>
            </a:r>
            <a:r>
              <a:rPr lang="en-US" sz="2800" dirty="0"/>
              <a:t> </a:t>
            </a:r>
            <a:r>
              <a:rPr lang="en-US" sz="2800" dirty="0" err="1"/>
              <a:t>разни</a:t>
            </a:r>
            <a:r>
              <a:rPr lang="en-US" sz="2800" dirty="0"/>
              <a:t> </a:t>
            </a:r>
            <a:r>
              <a:rPr lang="en-US" sz="2800" dirty="0" err="1"/>
              <a:t>краеви</a:t>
            </a:r>
            <a:r>
              <a:rPr lang="en-US" sz="2800" dirty="0"/>
              <a:t> </a:t>
            </a:r>
            <a:r>
              <a:rPr lang="en-US" sz="2800" dirty="0" err="1"/>
              <a:t>тие</a:t>
            </a:r>
            <a:r>
              <a:rPr lang="en-US" sz="2800" dirty="0"/>
              <a:t> </a:t>
            </a:r>
            <a:r>
              <a:rPr lang="en-US" sz="2800" dirty="0" err="1"/>
              <a:t>имаат</a:t>
            </a:r>
            <a:r>
              <a:rPr lang="en-US" sz="2800" dirty="0"/>
              <a:t> </a:t>
            </a:r>
            <a:r>
              <a:rPr lang="en-US" sz="2800" dirty="0" err="1"/>
              <a:t>различни</a:t>
            </a:r>
            <a:r>
              <a:rPr lang="en-US" sz="2800" dirty="0"/>
              <a:t> </a:t>
            </a:r>
            <a:r>
              <a:rPr lang="en-US" sz="2800" dirty="0" err="1"/>
              <a:t>имиња</a:t>
            </a:r>
            <a:r>
              <a:rPr lang="en-US" sz="2800" dirty="0"/>
              <a:t>, </a:t>
            </a:r>
            <a:r>
              <a:rPr lang="en-US" sz="2800" dirty="0" err="1"/>
              <a:t>во</a:t>
            </a:r>
            <a:r>
              <a:rPr lang="en-US" sz="2800" dirty="0"/>
              <a:t> </a:t>
            </a:r>
            <a:r>
              <a:rPr lang="en-US" sz="2800" dirty="0" err="1"/>
              <a:t>зависност</a:t>
            </a:r>
            <a:r>
              <a:rPr lang="en-US" sz="2800" dirty="0"/>
              <a:t> </a:t>
            </a:r>
            <a:r>
              <a:rPr lang="en-US" sz="2800" dirty="0" err="1"/>
              <a:t>од</a:t>
            </a:r>
            <a:r>
              <a:rPr lang="en-US" sz="2800" dirty="0"/>
              <a:t> </a:t>
            </a:r>
            <a:r>
              <a:rPr lang="en-US" sz="2800" dirty="0" err="1"/>
              <a:t>местото</a:t>
            </a:r>
            <a:r>
              <a:rPr lang="en-US" sz="2800" dirty="0"/>
              <a:t> и </a:t>
            </a:r>
            <a:r>
              <a:rPr lang="en-US" sz="2800" dirty="0" err="1"/>
              <a:t>начинот</a:t>
            </a:r>
            <a:r>
              <a:rPr lang="en-US" sz="2800" dirty="0"/>
              <a:t> </a:t>
            </a:r>
            <a:r>
              <a:rPr lang="en-US" sz="2800" dirty="0" err="1"/>
              <a:t>на</a:t>
            </a:r>
            <a:r>
              <a:rPr lang="en-US" sz="2800" dirty="0"/>
              <a:t> </a:t>
            </a:r>
            <a:r>
              <a:rPr lang="en-US" sz="2800" dirty="0" err="1"/>
              <a:t>играњето</a:t>
            </a:r>
            <a:r>
              <a:rPr lang="en-US" sz="2800" dirty="0"/>
              <a:t>.</a:t>
            </a:r>
            <a:br>
              <a:rPr lang="en-US" sz="2800" dirty="0"/>
            </a:br>
            <a:endParaRPr lang="en-US" sz="2800" dirty="0"/>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176774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251791"/>
            <a:ext cx="10058400" cy="4701209"/>
          </a:xfrm>
        </p:spPr>
        <p:txBody>
          <a:bodyPr anchor="ctr">
            <a:normAutofit fontScale="90000"/>
          </a:bodyPr>
          <a:lstStyle/>
          <a:p>
            <a:pPr algn="ctr"/>
            <a:r>
              <a:rPr lang="en-US" sz="3600" dirty="0" err="1"/>
              <a:t>Специфична</a:t>
            </a:r>
            <a:r>
              <a:rPr lang="en-US" sz="3600" dirty="0"/>
              <a:t> </a:t>
            </a:r>
            <a:r>
              <a:rPr lang="en-US" sz="3600" dirty="0" err="1"/>
              <a:t>карактеристика</a:t>
            </a:r>
            <a:r>
              <a:rPr lang="en-US" sz="3600" dirty="0"/>
              <a:t> </a:t>
            </a:r>
            <a:r>
              <a:rPr lang="en-US" sz="3600" dirty="0" err="1"/>
              <a:t>на</a:t>
            </a:r>
            <a:r>
              <a:rPr lang="en-US" sz="3600" dirty="0"/>
              <a:t> </a:t>
            </a:r>
            <a:r>
              <a:rPr lang="en-US" sz="3600" dirty="0" err="1"/>
              <a:t>македонската</a:t>
            </a:r>
            <a:r>
              <a:rPr lang="en-US" sz="3600" dirty="0"/>
              <a:t> </a:t>
            </a:r>
            <a:r>
              <a:rPr lang="en-US" sz="3600" dirty="0" err="1"/>
              <a:t>народна</a:t>
            </a:r>
            <a:r>
              <a:rPr lang="en-US" sz="3600" dirty="0"/>
              <a:t> </a:t>
            </a:r>
            <a:r>
              <a:rPr lang="mk-MK" sz="3600" dirty="0"/>
              <a:t>песна</a:t>
            </a:r>
            <a:r>
              <a:rPr lang="en-US" sz="3600" dirty="0"/>
              <a:t> </a:t>
            </a:r>
            <a:r>
              <a:rPr lang="en-US" sz="3600" dirty="0" err="1"/>
              <a:t>се</a:t>
            </a:r>
            <a:r>
              <a:rPr lang="en-US" sz="3600" dirty="0"/>
              <a:t> </a:t>
            </a:r>
            <a:r>
              <a:rPr lang="en-US" sz="3600" dirty="0" err="1"/>
              <a:t>нерамноделните</a:t>
            </a:r>
            <a:r>
              <a:rPr lang="en-US" sz="3600" dirty="0"/>
              <a:t> </a:t>
            </a:r>
            <a:r>
              <a:rPr lang="en-US" sz="3600" dirty="0" err="1"/>
              <a:t>тактови</a:t>
            </a:r>
            <a:r>
              <a:rPr lang="en-US" sz="3600" dirty="0"/>
              <a:t> </a:t>
            </a:r>
            <a:r>
              <a:rPr lang="mk-MK" sz="3600" dirty="0"/>
              <a:t/>
            </a:r>
            <a:br>
              <a:rPr lang="mk-MK" sz="3600" dirty="0"/>
            </a:br>
            <a:r>
              <a:rPr lang="en-US" sz="3600" dirty="0" err="1"/>
              <a:t>пет</a:t>
            </a:r>
            <a:r>
              <a:rPr lang="en-US" sz="3600" dirty="0"/>
              <a:t> </a:t>
            </a:r>
            <a:r>
              <a:rPr lang="en-US" sz="3600" dirty="0" err="1"/>
              <a:t>осмински</a:t>
            </a:r>
            <a:r>
              <a:rPr lang="mk-MK" sz="3600" dirty="0"/>
              <a:t> </a:t>
            </a:r>
            <a:br>
              <a:rPr lang="mk-MK" sz="3600" dirty="0"/>
            </a:br>
            <a:r>
              <a:rPr lang="en-US" sz="2400" dirty="0">
                <a:solidFill>
                  <a:srgbClr val="002060"/>
                </a:solidFill>
              </a:rPr>
              <a:t>https://www.youtube.com/watch?v=zPdtOZZ2_6M</a:t>
            </a:r>
            <a:r>
              <a:rPr lang="en-US" sz="3600" dirty="0"/>
              <a:t>, </a:t>
            </a:r>
            <a:r>
              <a:rPr lang="mk-MK" sz="3600" dirty="0"/>
              <a:t/>
            </a:r>
            <a:br>
              <a:rPr lang="mk-MK" sz="3600" dirty="0"/>
            </a:br>
            <a:r>
              <a:rPr lang="en-US" sz="3600" dirty="0" err="1"/>
              <a:t>седум</a:t>
            </a:r>
            <a:r>
              <a:rPr lang="en-US" sz="3600" dirty="0"/>
              <a:t> </a:t>
            </a:r>
            <a:r>
              <a:rPr lang="en-US" sz="3600" dirty="0" err="1"/>
              <a:t>осмински</a:t>
            </a:r>
            <a:r>
              <a:rPr lang="mk-MK" sz="3600" dirty="0"/>
              <a:t/>
            </a:r>
            <a:br>
              <a:rPr lang="mk-MK" sz="3600" dirty="0"/>
            </a:br>
            <a:r>
              <a:rPr lang="en-US" sz="2400" dirty="0">
                <a:solidFill>
                  <a:srgbClr val="002060"/>
                </a:solidFill>
              </a:rPr>
              <a:t>https://www.youtube.com/watch?v=2MOc6yR4DR8 </a:t>
            </a:r>
            <a:r>
              <a:rPr lang="mk-MK" sz="3600" dirty="0"/>
              <a:t/>
            </a:r>
            <a:br>
              <a:rPr lang="mk-MK" sz="3600" dirty="0"/>
            </a:br>
            <a:r>
              <a:rPr lang="en-US" sz="3600" dirty="0" err="1"/>
              <a:t>девет</a:t>
            </a:r>
            <a:r>
              <a:rPr lang="en-US" sz="3600" dirty="0"/>
              <a:t> </a:t>
            </a:r>
            <a:r>
              <a:rPr lang="en-US" sz="3600" dirty="0" err="1"/>
              <a:t>осмински</a:t>
            </a:r>
            <a:r>
              <a:rPr lang="mk-MK" sz="3600" dirty="0"/>
              <a:t/>
            </a:r>
            <a:br>
              <a:rPr lang="mk-MK" sz="3600" dirty="0"/>
            </a:br>
            <a:r>
              <a:rPr lang="en-US" sz="2700" dirty="0">
                <a:solidFill>
                  <a:srgbClr val="002060"/>
                </a:solidFill>
              </a:rPr>
              <a:t>https://www.youtube.com/watch?v=pBVvxWz9wTU</a:t>
            </a:r>
            <a:r>
              <a:rPr lang="mk-MK" sz="2700" dirty="0"/>
              <a:t/>
            </a:r>
            <a:br>
              <a:rPr lang="mk-MK" sz="2700" dirty="0"/>
            </a:br>
            <a:r>
              <a:rPr lang="en-US" sz="3600" dirty="0" err="1"/>
              <a:t>единаесет</a:t>
            </a:r>
            <a:r>
              <a:rPr lang="en-US" sz="3600" dirty="0"/>
              <a:t> </a:t>
            </a:r>
            <a:r>
              <a:rPr lang="en-US" sz="3600" dirty="0" err="1"/>
              <a:t>осмински</a:t>
            </a:r>
            <a:r>
              <a:rPr lang="en-US" sz="3600" dirty="0"/>
              <a:t> </a:t>
            </a:r>
            <a:r>
              <a:rPr lang="en-US" sz="3600" dirty="0" err="1"/>
              <a:t>такт</a:t>
            </a:r>
            <a:r>
              <a:rPr lang="mk-MK" sz="3600" dirty="0"/>
              <a:t/>
            </a:r>
            <a:br>
              <a:rPr lang="mk-MK" sz="3600" dirty="0"/>
            </a:br>
            <a:r>
              <a:rPr lang="en-US" sz="2700" dirty="0">
                <a:solidFill>
                  <a:srgbClr val="002060"/>
                </a:solidFill>
              </a:rPr>
              <a:t>https://www.youtube.com/watch?v=peN9l0cGeJ8</a:t>
            </a: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Box 2">
            <a:extLst>
              <a:ext uri="{FF2B5EF4-FFF2-40B4-BE49-F238E27FC236}">
                <a16:creationId xmlns:a16="http://schemas.microsoft.com/office/drawing/2014/main" xmlns="" id="{A1B26DA9-2F27-4EBA-B943-8B3923F193D3}"/>
              </a:ext>
            </a:extLst>
          </p:cNvPr>
          <p:cNvSpPr txBox="1"/>
          <p:nvPr/>
        </p:nvSpPr>
        <p:spPr>
          <a:xfrm>
            <a:off x="1470991" y="5204791"/>
            <a:ext cx="8984974" cy="954107"/>
          </a:xfrm>
          <a:prstGeom prst="rect">
            <a:avLst/>
          </a:prstGeom>
          <a:noFill/>
        </p:spPr>
        <p:txBody>
          <a:bodyPr wrap="square" rtlCol="0">
            <a:spAutoFit/>
          </a:bodyPr>
          <a:lstStyle/>
          <a:p>
            <a:pPr algn="ctr"/>
            <a:r>
              <a:rPr lang="mk-MK" sz="2800" b="1" dirty="0">
                <a:solidFill>
                  <a:schemeClr val="bg1"/>
                </a:solidFill>
                <a:latin typeface="Times New Roman" panose="02020603050405020304" pitchFamily="18" charset="0"/>
                <a:cs typeface="Times New Roman" panose="02020603050405020304" pitchFamily="18" charset="0"/>
              </a:rPr>
              <a:t>Отворете ги линковите за да ги проследите примерите за различните тактови</a:t>
            </a:r>
            <a:endParaRPr lang="en-US"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93893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4B8CE3-F005-4386-9566-EB312139DD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4E5CA16-AB39-49A7-B80E-7D768BCBAF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xmlns="" val="417535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CD9A12-6C73-4086-B49B-4D642374AA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14CA8CA-947F-4909-97AA-8F9805C8E93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xmlns="" val="248158141"/>
      </p:ext>
    </p:extLst>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emplate>{BBD45D5C-35DF-409E-82C5-26F61D35035C}tf56160789</Template>
  <TotalTime>0</TotalTime>
  <Words>82</Words>
  <Application>Microsoft Office PowerPoint</Application>
  <PresentationFormat>Custom</PresentationFormat>
  <Paragraphs>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1_RetrospectVTI</vt:lpstr>
      <vt:lpstr>Народни песни </vt:lpstr>
      <vt:lpstr>Народната музика се пренесува од колено на колено по пат на усно предание.  Во Македонија постојат голем број народни песни и игри кои го одразуваат животот, работата и обичаите на луѓето кои живеат во неа.  Голем дел од оваа музика има свои карактеристични национални белези.</vt:lpstr>
      <vt:lpstr>Македонската народна песна претставува синтеза на се она што му се случувало македонскиот народ од дамнешни времиња па се до денес, како одраз на духот на народот.   Затоа во неа се среќаваат антички елементи, како што се на пр.  русалиите во Гевгелиско, потоа  византиски (влијание врз духовната музика),  ориентални (состави на чалгаџии и зурли) и западнаоевропски влијанија (староградски песни).</vt:lpstr>
      <vt:lpstr>Според содржината и кореографијата нашите народни игри и песни можат да бидат обредни и световни.  Од обредните игри ќе ги наброиме: додолските, коледарските, русалиските и др.  Во световните игри спаѓаат тие што се поврзани со животот и работата на нашиот народ како што се: борбените, свадбарските, жетварските, хумористичните, љубовните и др.  Во разни краеви тие имаат различни имиња, во зависност од местото и начинот на играњето. </vt:lpstr>
      <vt:lpstr>Специфична карактеристика на македонската народна песна се нерамноделните тактови  пет осмински  https://www.youtube.com/watch?v=zPdtOZZ2_6M,  седум осмински https://www.youtube.com/watch?v=2MOc6yR4DR8  девет осмински https://www.youtube.com/watch?v=pBVvxWz9wTU единаесет осмински такт https://www.youtube.com/watch?v=peN9l0cGeJ8</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Народни песни</dc:title>
  <dc:creator/>
  <cp:lastModifiedBy/>
  <cp:revision>2</cp:revision>
  <dcterms:created xsi:type="dcterms:W3CDTF">2020-03-17T11:07:12Z</dcterms:created>
  <dcterms:modified xsi:type="dcterms:W3CDTF">2020-03-17T19:19:47Z</dcterms:modified>
</cp:coreProperties>
</file>