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6.png" ContentType="image/png"/>
  <Override PartName="/ppt/media/image5.png" ContentType="image/png"/>
  <Override PartName="/ppt/media/image4.png" ContentType="image/png"/>
  <Override PartName="/ppt/media/image8.png" ContentType="image/png"/>
  <Override PartName="/ppt/media/image1.png" ContentType="image/png"/>
  <Override PartName="/ppt/media/image9.png" ContentType="image/png"/>
  <Override PartName="/ppt/media/image2.png" ContentType="image/png"/>
  <Override PartName="/ppt/media/image7.png" ContentType="image/png"/>
  <Override PartName="/ppt/media/image3.png" ContentType="image/png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09480" y="41875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38620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2755800" y="21607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902120" y="21607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609480" y="41875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body"/>
          </p:nvPr>
        </p:nvSpPr>
        <p:spPr>
          <a:xfrm>
            <a:off x="2755800" y="41875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body"/>
          </p:nvPr>
        </p:nvSpPr>
        <p:spPr>
          <a:xfrm>
            <a:off x="4902120" y="41875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09480" y="609480"/>
            <a:ext cx="6347520" cy="612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38620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09480" y="41875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38620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2755800" y="21607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902120" y="21607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09480" y="41875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2755800" y="41875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4902120" y="41875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609480" y="609480"/>
            <a:ext cx="6347520" cy="612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38620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1" name="CustomShape 2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1" name="Group 12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12" name="Line 1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3" name="Line 1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-8640" y="-8640"/>
              <a:ext cx="863280" cy="5697720"/>
            </a:xfrm>
            <a:custGeom>
              <a:avLst/>
              <a:gdLst/>
              <a:ah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23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r>
              <a:rPr b="0" lang="en-US" sz="5400" spc="-1" strike="noStrike">
                <a:solidFill>
                  <a:srgbClr val="90c226"/>
                </a:solidFill>
                <a:latin typeface="Trebuchet MS"/>
              </a:rPr>
              <a:t>Click to edit Master title style</a:t>
            </a:r>
            <a:endParaRPr b="0" lang="en-US" sz="5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4"/>
          <p:cNvSpPr>
            <a:spLocks noGrp="1"/>
          </p:cNvSpPr>
          <p:nvPr>
            <p:ph type="dt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AE9C796-8AC8-48AD-AAAC-292AFA72173B}" type="datetime">
              <a:rPr b="0" lang="en-US" sz="900" spc="-1" strike="noStrike">
                <a:solidFill>
                  <a:srgbClr val="8b8b8b"/>
                </a:solidFill>
                <a:latin typeface="Trebuchet MS"/>
              </a:rPr>
              <a:t>3/21/20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24" name="PlaceHolder 25"/>
          <p:cNvSpPr>
            <a:spLocks noGrp="1"/>
          </p:cNvSpPr>
          <p:nvPr>
            <p:ph type="ftr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5" name="PlaceHolder 26"/>
          <p:cNvSpPr>
            <a:spLocks noGrp="1"/>
          </p:cNvSpPr>
          <p:nvPr>
            <p:ph type="sldNum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72CC61E-BECC-4F22-9A51-1AE752551E95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Second Outline Level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Third Outline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Fourth Outline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Fifth Outline Level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Sixth Outline Level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Seventh Outline Level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64" name="CustomShape 2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5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6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7" name="CustomShape 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CustomShape 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CustomShape 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CustomShape 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1" name="CustomShape 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2" name="CustomShape 10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3" name="CustomShape 11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4" name="PlaceHolder 12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Click to edit Master title style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5" name="PlaceHolder 13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Edit Master text styles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Second level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Third level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Fourth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Fifth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6" name="PlaceHolder 14"/>
          <p:cNvSpPr>
            <a:spLocks noGrp="1"/>
          </p:cNvSpPr>
          <p:nvPr>
            <p:ph type="dt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2C3AC98-5D41-480F-9D8F-F7647BB5F8F0}" type="datetime">
              <a:rPr b="0" lang="en-US" sz="900" spc="-1" strike="noStrike">
                <a:solidFill>
                  <a:srgbClr val="8b8b8b"/>
                </a:solidFill>
                <a:latin typeface="Trebuchet MS"/>
              </a:rPr>
              <a:t>3/21/20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77" name="PlaceHolder 15"/>
          <p:cNvSpPr>
            <a:spLocks noGrp="1"/>
          </p:cNvSpPr>
          <p:nvPr>
            <p:ph type="ftr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78" name="PlaceHolder 16"/>
          <p:cNvSpPr>
            <a:spLocks noGrp="1"/>
          </p:cNvSpPr>
          <p:nvPr>
            <p:ph type="sldNum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FC531E3-166E-43A4-AF81-93DADBB28A7E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380880" y="1589040"/>
            <a:ext cx="8229240" cy="6206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90c226"/>
                </a:solidFill>
                <a:latin typeface="Trebuchet MS"/>
              </a:rPr>
              <a:t>Примена и значење во хортикултурата</a:t>
            </a:r>
            <a:endParaRPr b="0" lang="en-US" sz="32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380880" y="358920"/>
            <a:ext cx="8229240" cy="146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91440"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СОЗУ Кузман Шапкарев – Битола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Ботаника со систематика за II година средно стручно образование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професор Зоран Каранфиловски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Trebuchet MS"/>
              </a:rPr>
              <a:t>Учебник по Ботаника со систематика за II година средно стручмо образование стр.130 и 131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200" spc="-1" strike="noStrike">
              <a:latin typeface="Arial"/>
            </a:endParaRPr>
          </a:p>
        </p:txBody>
      </p:sp>
      <p:pic>
        <p:nvPicPr>
          <p:cNvPr id="117" name="Picture 3" descr=""/>
          <p:cNvPicPr/>
          <p:nvPr/>
        </p:nvPicPr>
        <p:blipFill>
          <a:blip r:embed="rId1"/>
          <a:stretch/>
        </p:blipFill>
        <p:spPr>
          <a:xfrm>
            <a:off x="2057400" y="2743200"/>
            <a:ext cx="4876560" cy="3247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685800" y="457200"/>
            <a:ext cx="7772040" cy="883800"/>
          </a:xfrm>
          <a:prstGeom prst="rect">
            <a:avLst/>
          </a:prstGeom>
          <a:solidFill>
            <a:srgbClr val="d5eda2"/>
          </a:solidFill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90c226"/>
                </a:solidFill>
                <a:latin typeface="Trebuchet MS"/>
              </a:rPr>
              <a:t>Цикас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685800" y="1341360"/>
            <a:ext cx="7772040" cy="5115600"/>
          </a:xfrm>
          <a:prstGeom prst="rect">
            <a:avLst/>
          </a:prstGeom>
          <a:gradFill rotWithShape="0">
            <a:gsLst>
              <a:gs pos="0">
                <a:srgbClr val="e8c160"/>
              </a:gs>
              <a:gs pos="100000">
                <a:srgbClr val="f5e4c4"/>
              </a:gs>
            </a:gsLst>
            <a:lin ang="16200000"/>
          </a:gradFill>
          <a:ln cap="rnd" w="12600">
            <a:solidFill>
              <a:srgbClr val="e6b91e"/>
            </a:solidFill>
            <a:round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Цикасот е многу популарен во хортикултурата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Го има во речиси секоја ботаничка градина со потопла клима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Цикасот е популарен за подготвување на бонсаи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Недостиг му е што е отровен е за животни и луѓе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Една гребнатинка од цикас, завршува со посета во болница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20" name="Picture 3" descr=""/>
          <p:cNvPicPr/>
          <p:nvPr/>
        </p:nvPicPr>
        <p:blipFill>
          <a:blip r:embed="rId1"/>
          <a:stretch/>
        </p:blipFill>
        <p:spPr>
          <a:xfrm>
            <a:off x="3162240" y="3429000"/>
            <a:ext cx="2819160" cy="2819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685800" y="457200"/>
            <a:ext cx="7772040" cy="883800"/>
          </a:xfrm>
          <a:prstGeom prst="rect">
            <a:avLst/>
          </a:prstGeom>
          <a:solidFill>
            <a:srgbClr val="d5eda2"/>
          </a:solidFill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90c226"/>
                </a:solidFill>
                <a:latin typeface="Trebuchet MS"/>
              </a:rPr>
              <a:t>Гинко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685800" y="1328760"/>
            <a:ext cx="7772040" cy="5115600"/>
          </a:xfrm>
          <a:prstGeom prst="rect">
            <a:avLst/>
          </a:prstGeom>
          <a:gradFill rotWithShape="0">
            <a:gsLst>
              <a:gs pos="0">
                <a:srgbClr val="e8c160"/>
              </a:gs>
              <a:gs pos="100000">
                <a:srgbClr val="f5e4c4"/>
              </a:gs>
            </a:gsLst>
            <a:lin ang="16200000"/>
          </a:gradFill>
          <a:ln cap="rnd" w="12600">
            <a:solidFill>
              <a:srgbClr val="e6b91e"/>
            </a:solidFill>
            <a:round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Гинкото расте по сите ботанички градини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Лесно се размножува со семе и резници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Отпорен е на индустриско загадување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Отпорен е на вирусни, габични заболувања, и инсекти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Живописен е привлечен од рана пролет до касна есен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23" name="Picture 6" descr=""/>
          <p:cNvPicPr/>
          <p:nvPr/>
        </p:nvPicPr>
        <p:blipFill>
          <a:blip r:embed="rId1"/>
          <a:stretch/>
        </p:blipFill>
        <p:spPr>
          <a:xfrm>
            <a:off x="1152000" y="3511440"/>
            <a:ext cx="2505240" cy="2666520"/>
          </a:xfrm>
          <a:prstGeom prst="rect">
            <a:avLst/>
          </a:prstGeom>
          <a:ln>
            <a:noFill/>
          </a:ln>
        </p:spPr>
      </p:pic>
      <p:pic>
        <p:nvPicPr>
          <p:cNvPr id="124" name="Picture 7" descr=""/>
          <p:cNvPicPr/>
          <p:nvPr/>
        </p:nvPicPr>
        <p:blipFill>
          <a:blip r:embed="rId2"/>
          <a:stretch/>
        </p:blipFill>
        <p:spPr>
          <a:xfrm>
            <a:off x="4063320" y="3511440"/>
            <a:ext cx="4013640" cy="2660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685800" y="457200"/>
            <a:ext cx="7772040" cy="883800"/>
          </a:xfrm>
          <a:prstGeom prst="rect">
            <a:avLst/>
          </a:prstGeom>
          <a:solidFill>
            <a:srgbClr val="d5eda2"/>
          </a:solidFill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90c226"/>
                </a:solidFill>
                <a:latin typeface="Trebuchet MS"/>
              </a:rPr>
              <a:t>Бор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685800" y="1328760"/>
            <a:ext cx="7772040" cy="5115600"/>
          </a:xfrm>
          <a:prstGeom prst="rect">
            <a:avLst/>
          </a:prstGeom>
          <a:gradFill rotWithShape="0">
            <a:gsLst>
              <a:gs pos="0">
                <a:srgbClr val="e8c160"/>
              </a:gs>
              <a:gs pos="100000">
                <a:srgbClr val="f5e4c4"/>
              </a:gs>
            </a:gsLst>
            <a:lin ang="16200000"/>
          </a:gradFill>
          <a:ln cap="rnd" w="12600">
            <a:solidFill>
              <a:srgbClr val="e6b91e"/>
            </a:solidFill>
            <a:round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Боровите се атрактивни растенија во парковите и градините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Шишарките се интересни за декорација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Отсечените гранки се користат за декорација во зимскиот период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Декорациите не се оштетуваат од инсекти и можат долго да траат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27" name="Picture 4" descr=""/>
          <p:cNvPicPr/>
          <p:nvPr/>
        </p:nvPicPr>
        <p:blipFill>
          <a:blip r:embed="rId1"/>
          <a:stretch/>
        </p:blipFill>
        <p:spPr>
          <a:xfrm>
            <a:off x="2800440" y="3286080"/>
            <a:ext cx="3543120" cy="2657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685800" y="457200"/>
            <a:ext cx="7772040" cy="883800"/>
          </a:xfrm>
          <a:prstGeom prst="rect">
            <a:avLst/>
          </a:prstGeom>
          <a:solidFill>
            <a:srgbClr val="d5eda2"/>
          </a:solidFill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90c226"/>
                </a:solidFill>
                <a:latin typeface="Trebuchet MS"/>
              </a:rPr>
              <a:t>Ела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685800" y="1341360"/>
            <a:ext cx="7772040" cy="5115600"/>
          </a:xfrm>
          <a:prstGeom prst="rect">
            <a:avLst/>
          </a:prstGeom>
          <a:gradFill rotWithShape="0">
            <a:gsLst>
              <a:gs pos="0">
                <a:srgbClr val="e8c160"/>
              </a:gs>
              <a:gs pos="100000">
                <a:srgbClr val="f5e4c4"/>
              </a:gs>
            </a:gsLst>
            <a:lin ang="16200000"/>
          </a:gradFill>
          <a:ln cap="rnd" w="12600">
            <a:solidFill>
              <a:srgbClr val="e6b91e"/>
            </a:solidFill>
            <a:round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Елата се употребува како новогодишно дрво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Се одгледува комерцијално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Се употребува како украсно растение во градините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Шишарките и гранките се користат за декорација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30" name="Picture 3" descr=""/>
          <p:cNvPicPr/>
          <p:nvPr/>
        </p:nvPicPr>
        <p:blipFill>
          <a:blip r:embed="rId1"/>
          <a:stretch/>
        </p:blipFill>
        <p:spPr>
          <a:xfrm>
            <a:off x="1600200" y="3200400"/>
            <a:ext cx="2314080" cy="2866680"/>
          </a:xfrm>
          <a:prstGeom prst="rect">
            <a:avLst/>
          </a:prstGeom>
          <a:ln>
            <a:noFill/>
          </a:ln>
        </p:spPr>
      </p:pic>
      <p:pic>
        <p:nvPicPr>
          <p:cNvPr id="131" name="Picture 6" descr=""/>
          <p:cNvPicPr/>
          <p:nvPr/>
        </p:nvPicPr>
        <p:blipFill>
          <a:blip r:embed="rId2"/>
          <a:stretch/>
        </p:blipFill>
        <p:spPr>
          <a:xfrm>
            <a:off x="4754520" y="3303000"/>
            <a:ext cx="2941200" cy="2661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685800" y="457200"/>
            <a:ext cx="7772040" cy="883800"/>
          </a:xfrm>
          <a:prstGeom prst="rect">
            <a:avLst/>
          </a:prstGeom>
          <a:solidFill>
            <a:srgbClr val="d5eda2"/>
          </a:solidFill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90c226"/>
                </a:solidFill>
                <a:latin typeface="Trebuchet MS"/>
              </a:rPr>
              <a:t>Ариш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685800" y="1341360"/>
            <a:ext cx="7772040" cy="5115600"/>
          </a:xfrm>
          <a:prstGeom prst="rect">
            <a:avLst/>
          </a:prstGeom>
          <a:gradFill rotWithShape="0">
            <a:gsLst>
              <a:gs pos="0">
                <a:srgbClr val="e8c160"/>
              </a:gs>
              <a:gs pos="100000">
                <a:srgbClr val="f5e4c4"/>
              </a:gs>
            </a:gsLst>
            <a:lin ang="16200000"/>
          </a:gradFill>
          <a:ln cap="rnd" w="12600">
            <a:solidFill>
              <a:srgbClr val="e6b91e"/>
            </a:solidFill>
            <a:round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Аришот е многу декоративно растение во парковите и градините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Често се употребува во бонсаи техниката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За декорација се користат гранките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34" name="Picture 4" descr=""/>
          <p:cNvPicPr/>
          <p:nvPr/>
        </p:nvPicPr>
        <p:blipFill>
          <a:blip r:embed="rId1"/>
          <a:stretch/>
        </p:blipFill>
        <p:spPr>
          <a:xfrm>
            <a:off x="2590920" y="3048120"/>
            <a:ext cx="3962160" cy="2649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685800" y="457200"/>
            <a:ext cx="7772040" cy="883800"/>
          </a:xfrm>
          <a:prstGeom prst="rect">
            <a:avLst/>
          </a:prstGeom>
          <a:solidFill>
            <a:srgbClr val="d5eda2"/>
          </a:solidFill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90c226"/>
                </a:solidFill>
                <a:latin typeface="Trebuchet MS"/>
              </a:rPr>
              <a:t>Смрека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685800" y="1341360"/>
            <a:ext cx="7772040" cy="5115600"/>
          </a:xfrm>
          <a:prstGeom prst="rect">
            <a:avLst/>
          </a:prstGeom>
          <a:gradFill rotWithShape="0">
            <a:gsLst>
              <a:gs pos="0">
                <a:srgbClr val="e8c160"/>
              </a:gs>
              <a:gs pos="100000">
                <a:srgbClr val="f5e4c4"/>
              </a:gs>
            </a:gsLst>
            <a:lin ang="16200000"/>
          </a:gradFill>
          <a:ln cap="rnd" w="12600">
            <a:solidFill>
              <a:srgbClr val="e6b91e"/>
            </a:solidFill>
            <a:round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Смреката се употребува  за уредување на огради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Шишарките се користат за новогодишни аранжмани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Се употребува како пејсажно растение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Симбол е на долговечност, сила и плодност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37" name="Picture 3" descr=""/>
          <p:cNvPicPr/>
          <p:nvPr/>
        </p:nvPicPr>
        <p:blipFill>
          <a:blip r:embed="rId1"/>
          <a:stretch/>
        </p:blipFill>
        <p:spPr>
          <a:xfrm>
            <a:off x="3105000" y="3124080"/>
            <a:ext cx="2933280" cy="2933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213</TotalTime>
  <Application>LibreOffice/6.3.4.2$Linux_X86_64 LibreOffice_project/60da17e045e08f1793c57c00ba83cdfce946d0aa</Application>
  <Words>225</Words>
  <Paragraphs>36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Tomislav Bosevski</dc:creator>
  <dc:description/>
  <dc:language>en-US</dc:language>
  <cp:lastModifiedBy>HP</cp:lastModifiedBy>
  <dcterms:modified xsi:type="dcterms:W3CDTF">2020-03-20T19:01:09Z</dcterms:modified>
  <cp:revision>82</cp:revision>
  <dc:subject/>
  <dc:title>ЦАРСТВО ПРОТИСТА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