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>
        <p:scale>
          <a:sx n="84" d="100"/>
          <a:sy n="84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BF5409B-1185-47B4-A074-9E3E6B2C317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40FCD9C-D884-48E5-83C1-20E6657F6F9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301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409B-1185-47B4-A074-9E3E6B2C317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CD9C-D884-48E5-83C1-20E6657F6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44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409B-1185-47B4-A074-9E3E6B2C317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CD9C-D884-48E5-83C1-20E6657F6F9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45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409B-1185-47B4-A074-9E3E6B2C317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CD9C-D884-48E5-83C1-20E6657F6F9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756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409B-1185-47B4-A074-9E3E6B2C317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CD9C-D884-48E5-83C1-20E6657F6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1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409B-1185-47B4-A074-9E3E6B2C317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CD9C-D884-48E5-83C1-20E6657F6F9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644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409B-1185-47B4-A074-9E3E6B2C317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CD9C-D884-48E5-83C1-20E6657F6F9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693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409B-1185-47B4-A074-9E3E6B2C317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CD9C-D884-48E5-83C1-20E6657F6F9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738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409B-1185-47B4-A074-9E3E6B2C317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CD9C-D884-48E5-83C1-20E6657F6F9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04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409B-1185-47B4-A074-9E3E6B2C317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CD9C-D884-48E5-83C1-20E6657F6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87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409B-1185-47B4-A074-9E3E6B2C317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CD9C-D884-48E5-83C1-20E6657F6F9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523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409B-1185-47B4-A074-9E3E6B2C317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CD9C-D884-48E5-83C1-20E6657F6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41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409B-1185-47B4-A074-9E3E6B2C317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CD9C-D884-48E5-83C1-20E6657F6F9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601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409B-1185-47B4-A074-9E3E6B2C317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CD9C-D884-48E5-83C1-20E6657F6F9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865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409B-1185-47B4-A074-9E3E6B2C317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CD9C-D884-48E5-83C1-20E6657F6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00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409B-1185-47B4-A074-9E3E6B2C317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CD9C-D884-48E5-83C1-20E6657F6F9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451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409B-1185-47B4-A074-9E3E6B2C317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CD9C-D884-48E5-83C1-20E6657F6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16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BF5409B-1185-47B4-A074-9E3E6B2C317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40FCD9C-D884-48E5-83C1-20E6657F6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6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o4u.com/en/cram-up/grammar/future-1-going-to" TargetMode="External"/><Relationship Id="rId2" Type="http://schemas.openxmlformats.org/officeDocument/2006/relationships/hyperlink" Target="https://www.ego4u.com/en/cram-up/grammar/future-1-wil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gendaweb.org/verbs/future-be-going-to-exercises.html" TargetMode="External"/><Relationship Id="rId4" Type="http://schemas.openxmlformats.org/officeDocument/2006/relationships/hyperlink" Target="https://www.ego4u.com/en/cram-up/grammar/future-1-progressiv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mk-MK" dirty="0" smtClean="0"/>
              <a:t>                                Габриела Мамакис – Петковска</a:t>
            </a:r>
            <a:endParaRPr lang="mk-MK" dirty="0"/>
          </a:p>
          <a:p>
            <a:r>
              <a:rPr lang="mk-MK" dirty="0" smtClean="0"/>
              <a:t>                              Наставник по англиски јазик</a:t>
            </a:r>
          </a:p>
          <a:p>
            <a:r>
              <a:rPr lang="mk-MK" dirty="0" smtClean="0"/>
              <a:t>                             ОУ Стив Наумов - Битола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11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FUTURE</a:t>
            </a:r>
            <a:endParaRPr lang="en-US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048500" y="2019300"/>
            <a:ext cx="2286000" cy="1536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425700" y="1943100"/>
            <a:ext cx="3175000" cy="1943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559300" y="2120900"/>
            <a:ext cx="1384300" cy="2438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515100" y="2019300"/>
            <a:ext cx="965200" cy="2336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143003" y="3886200"/>
            <a:ext cx="2501897" cy="1206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Present Continuous Tense</a:t>
            </a:r>
            <a:endParaRPr lang="en-US" sz="2400" b="1" dirty="0"/>
          </a:p>
        </p:txBody>
      </p:sp>
      <p:sp>
        <p:nvSpPr>
          <p:cNvPr id="16" name="Oval 15"/>
          <p:cNvSpPr/>
          <p:nvPr/>
        </p:nvSpPr>
        <p:spPr>
          <a:xfrm>
            <a:off x="3568700" y="4559300"/>
            <a:ext cx="2527300" cy="13165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Present Simple </a:t>
            </a:r>
            <a:r>
              <a:rPr lang="en-US" sz="2400" b="1" dirty="0"/>
              <a:t>T</a:t>
            </a:r>
            <a:r>
              <a:rPr lang="en-US" sz="2400" b="1" dirty="0" smtClean="0"/>
              <a:t>ense</a:t>
            </a:r>
            <a:endParaRPr lang="en-US" sz="2400" b="1" dirty="0"/>
          </a:p>
        </p:txBody>
      </p:sp>
      <p:sp>
        <p:nvSpPr>
          <p:cNvPr id="17" name="Oval 16"/>
          <p:cNvSpPr/>
          <p:nvPr/>
        </p:nvSpPr>
        <p:spPr>
          <a:xfrm>
            <a:off x="6413500" y="4489450"/>
            <a:ext cx="2336800" cy="13864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Going to</a:t>
            </a:r>
            <a:endParaRPr lang="en-US" sz="2400" b="1" dirty="0"/>
          </a:p>
        </p:txBody>
      </p:sp>
      <p:sp>
        <p:nvSpPr>
          <p:cNvPr id="20" name="Oval 19"/>
          <p:cNvSpPr/>
          <p:nvPr/>
        </p:nvSpPr>
        <p:spPr>
          <a:xfrm>
            <a:off x="8750300" y="3632200"/>
            <a:ext cx="2641600" cy="146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Will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4909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Continuous Tense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Form</a:t>
            </a:r>
          </a:p>
          <a:p>
            <a:pPr marL="0" indent="0">
              <a:buNone/>
            </a:pPr>
            <a:r>
              <a:rPr lang="en-US" dirty="0" smtClean="0"/>
              <a:t>To be </a:t>
            </a:r>
          </a:p>
          <a:p>
            <a:endParaRPr lang="en-US" dirty="0" smtClean="0"/>
          </a:p>
          <a:p>
            <a:r>
              <a:rPr lang="en-US" dirty="0" smtClean="0"/>
              <a:t>It is used for:</a:t>
            </a:r>
          </a:p>
          <a:p>
            <a:pPr>
              <a:buFontTx/>
              <a:buChar char="-"/>
            </a:pPr>
            <a:r>
              <a:rPr lang="en-US" dirty="0" smtClean="0"/>
              <a:t>Definite arrangements </a:t>
            </a:r>
          </a:p>
          <a:p>
            <a:pPr marL="0" indent="0">
              <a:buNone/>
            </a:pPr>
            <a:r>
              <a:rPr lang="en-US" dirty="0" smtClean="0"/>
              <a:t>Example :</a:t>
            </a:r>
          </a:p>
          <a:p>
            <a:pPr marL="0" indent="0">
              <a:buNone/>
            </a:pPr>
            <a:r>
              <a:rPr lang="en-US" dirty="0" smtClean="0"/>
              <a:t> We are meeting outside the cinema tonight.</a:t>
            </a:r>
          </a:p>
          <a:p>
            <a:pPr>
              <a:buFontTx/>
              <a:buChar char="-"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120900" y="3022600"/>
            <a:ext cx="698500" cy="279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159000" y="3340100"/>
            <a:ext cx="723900" cy="12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171700" y="3340100"/>
            <a:ext cx="698500" cy="355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57500" y="2889250"/>
            <a:ext cx="207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</a:t>
            </a:r>
          </a:p>
          <a:p>
            <a:r>
              <a:rPr lang="en-US" dirty="0" smtClean="0"/>
              <a:t>Is        + verb +-</a:t>
            </a:r>
            <a:r>
              <a:rPr lang="en-US" dirty="0" err="1" smtClean="0"/>
              <a:t>ing</a:t>
            </a:r>
            <a:endParaRPr lang="en-US" dirty="0" smtClean="0"/>
          </a:p>
          <a:p>
            <a:r>
              <a:rPr lang="en-US" dirty="0" smtClean="0"/>
              <a:t>Are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88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Simple Tense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</a:t>
            </a:r>
          </a:p>
          <a:p>
            <a:pPr marL="0" indent="0">
              <a:buNone/>
            </a:pPr>
            <a:r>
              <a:rPr lang="en-US" dirty="0" smtClean="0"/>
              <a:t>Infinitive of the verb ; 3</a:t>
            </a:r>
            <a:r>
              <a:rPr lang="en-US" baseline="30000" dirty="0" smtClean="0"/>
              <a:t>rd</a:t>
            </a:r>
            <a:r>
              <a:rPr lang="en-US" dirty="0" smtClean="0"/>
              <a:t> person singular V+s/</a:t>
            </a:r>
            <a:r>
              <a:rPr lang="en-US" dirty="0" err="1" smtClean="0"/>
              <a:t>es</a:t>
            </a:r>
            <a:r>
              <a:rPr lang="en-US" dirty="0"/>
              <a:t> </a:t>
            </a:r>
            <a:r>
              <a:rPr lang="en-US" dirty="0" smtClean="0"/>
              <a:t>; </a:t>
            </a:r>
          </a:p>
          <a:p>
            <a:r>
              <a:rPr lang="en-US" dirty="0" smtClean="0"/>
              <a:t> </a:t>
            </a:r>
            <a:r>
              <a:rPr lang="en-US" dirty="0"/>
              <a:t>It is used for:</a:t>
            </a:r>
          </a:p>
          <a:p>
            <a:pPr>
              <a:buFontTx/>
              <a:buChar char="-"/>
            </a:pPr>
            <a:r>
              <a:rPr lang="en-US" dirty="0" smtClean="0"/>
              <a:t>Timetabled events</a:t>
            </a:r>
          </a:p>
          <a:p>
            <a:pPr marL="0" indent="0">
              <a:buNone/>
            </a:pPr>
            <a:r>
              <a:rPr lang="en-US" dirty="0"/>
              <a:t>Example :</a:t>
            </a:r>
          </a:p>
          <a:p>
            <a:pPr marL="0" indent="0">
              <a:buNone/>
            </a:pPr>
            <a:r>
              <a:rPr lang="en-US" dirty="0" smtClean="0"/>
              <a:t>The museum opens at 10 o’clock.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67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0043" y="2556931"/>
            <a:ext cx="9826554" cy="3697953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Form</a:t>
            </a:r>
          </a:p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o be </a:t>
            </a:r>
          </a:p>
          <a:p>
            <a:endParaRPr lang="en-US" dirty="0" smtClean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3400" dirty="0" smtClean="0"/>
              <a:t>It </a:t>
            </a:r>
            <a:r>
              <a:rPr lang="en-US" sz="3400" dirty="0"/>
              <a:t>is used for:</a:t>
            </a:r>
          </a:p>
          <a:p>
            <a:pPr>
              <a:buFontTx/>
              <a:buChar char="-"/>
            </a:pPr>
            <a:r>
              <a:rPr lang="en-US" sz="3400" b="1" dirty="0" smtClean="0"/>
              <a:t>Plans and intentions</a:t>
            </a:r>
          </a:p>
          <a:p>
            <a:pPr marL="0" indent="0">
              <a:buNone/>
            </a:pPr>
            <a:r>
              <a:rPr lang="en-US" sz="3400" dirty="0"/>
              <a:t>Example :</a:t>
            </a:r>
          </a:p>
          <a:p>
            <a:pPr marL="0" indent="0">
              <a:buNone/>
            </a:pPr>
            <a:r>
              <a:rPr lang="en-US" sz="3400" dirty="0" smtClean="0"/>
              <a:t>They are going to travel to England next summer.</a:t>
            </a:r>
          </a:p>
          <a:p>
            <a:pPr>
              <a:buFontTx/>
              <a:buChar char="-"/>
            </a:pPr>
            <a:r>
              <a:rPr lang="en-US" sz="3400" b="1" dirty="0" smtClean="0"/>
              <a:t>Prediction with evidence</a:t>
            </a:r>
          </a:p>
          <a:p>
            <a:pPr marL="0" indent="0">
              <a:buNone/>
            </a:pPr>
            <a:r>
              <a:rPr lang="en-US" sz="3400" dirty="0"/>
              <a:t>Example :</a:t>
            </a:r>
          </a:p>
          <a:p>
            <a:pPr marL="0" indent="0">
              <a:buNone/>
            </a:pPr>
            <a:r>
              <a:rPr lang="en-US" sz="3400" dirty="0" smtClean="0"/>
              <a:t>Look at the clouds! It’s going to rain</a:t>
            </a:r>
            <a:r>
              <a:rPr lang="mk-MK" sz="3400" dirty="0" smtClean="0"/>
              <a:t>.</a:t>
            </a:r>
            <a:endParaRPr lang="en-US" sz="3400" dirty="0" smtClean="0"/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140085" y="3083668"/>
            <a:ext cx="428017" cy="184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159540" y="3307404"/>
            <a:ext cx="466928" cy="48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140085" y="3268494"/>
            <a:ext cx="428017" cy="340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82111" y="2977063"/>
            <a:ext cx="2694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</a:t>
            </a:r>
          </a:p>
          <a:p>
            <a:r>
              <a:rPr lang="en-US" dirty="0" smtClean="0"/>
              <a:t>Is        + going to + verb </a:t>
            </a:r>
          </a:p>
          <a:p>
            <a:r>
              <a:rPr lang="en-US" dirty="0" smtClean="0"/>
              <a:t>Are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97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Simple – will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600" dirty="0" smtClean="0"/>
              <a:t>Form</a:t>
            </a:r>
          </a:p>
          <a:p>
            <a:pPr marL="0" indent="0">
              <a:buNone/>
            </a:pPr>
            <a:r>
              <a:rPr lang="en-US" sz="1600" dirty="0" smtClean="0"/>
              <a:t>Will + verb</a:t>
            </a:r>
          </a:p>
          <a:p>
            <a:r>
              <a:rPr lang="en-US" sz="1600" dirty="0"/>
              <a:t>It is used for:</a:t>
            </a:r>
          </a:p>
          <a:p>
            <a:pPr>
              <a:buFontTx/>
              <a:buChar char="-"/>
            </a:pPr>
            <a:r>
              <a:rPr lang="en-US" sz="1600" dirty="0" smtClean="0"/>
              <a:t>Decisions made on</a:t>
            </a:r>
            <a:r>
              <a:rPr lang="mk-MK" sz="1600" dirty="0" smtClean="0"/>
              <a:t> </a:t>
            </a:r>
            <a:r>
              <a:rPr lang="en-US" sz="1600" dirty="0" smtClean="0"/>
              <a:t>the</a:t>
            </a:r>
            <a:r>
              <a:rPr lang="mk-MK" sz="1600" dirty="0" smtClean="0"/>
              <a:t> </a:t>
            </a:r>
            <a:r>
              <a:rPr lang="en-US" sz="1600" dirty="0" smtClean="0"/>
              <a:t>spot</a:t>
            </a:r>
          </a:p>
          <a:p>
            <a:pPr marL="0" indent="0">
              <a:buNone/>
            </a:pPr>
            <a:r>
              <a:rPr lang="en-US" sz="1600" dirty="0"/>
              <a:t>Example :</a:t>
            </a:r>
          </a:p>
          <a:p>
            <a:pPr marL="0" indent="0">
              <a:buNone/>
            </a:pPr>
            <a:r>
              <a:rPr lang="en-US" sz="1600" dirty="0" smtClean="0"/>
              <a:t>Someone’s at the door. I will open it.</a:t>
            </a:r>
          </a:p>
          <a:p>
            <a:pPr>
              <a:buFontTx/>
              <a:buChar char="-"/>
            </a:pPr>
            <a:r>
              <a:rPr lang="en-US" sz="1600" dirty="0" smtClean="0"/>
              <a:t>General predictions</a:t>
            </a:r>
          </a:p>
          <a:p>
            <a:pPr marL="0" indent="0">
              <a:buNone/>
            </a:pPr>
            <a:r>
              <a:rPr lang="en-US" sz="1600" dirty="0"/>
              <a:t>Example :</a:t>
            </a:r>
          </a:p>
          <a:p>
            <a:pPr marL="0" indent="0">
              <a:buNone/>
            </a:pPr>
            <a:r>
              <a:rPr lang="en-US" sz="1600" dirty="0" smtClean="0"/>
              <a:t>I think the cars will fly in 2050</a:t>
            </a:r>
          </a:p>
          <a:p>
            <a:pPr>
              <a:buFontTx/>
              <a:buChar char="-"/>
            </a:pPr>
            <a:r>
              <a:rPr lang="en-US" sz="1600" dirty="0" smtClean="0"/>
              <a:t>promises, warnings, threats, offers and requests</a:t>
            </a:r>
          </a:p>
          <a:p>
            <a:pPr marL="0" indent="0">
              <a:buNone/>
            </a:pPr>
            <a:r>
              <a:rPr lang="en-US" sz="1600" dirty="0"/>
              <a:t>Example :</a:t>
            </a:r>
          </a:p>
          <a:p>
            <a:pPr marL="0" indent="0">
              <a:buNone/>
            </a:pPr>
            <a:r>
              <a:rPr lang="en-US" sz="1600" dirty="0" smtClean="0"/>
              <a:t>We will help you with the shopping.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0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" y="636269"/>
            <a:ext cx="4140926" cy="56276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639" y="636270"/>
            <a:ext cx="4854721" cy="562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Useful links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www.ego4u.com/en/cram-up/grammar/future-1-will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www.ego4u.com/en/cram-up/grammar/future-1-going-to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www.ego4u.com/en/cram-up/grammar/future-1-progressive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5"/>
              </a:rPr>
              <a:t>https://agendaweb.org/verbs/future-be-going-to-exercises.html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0051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64</TotalTime>
  <Words>213</Words>
  <Application>Microsoft Office PowerPoint</Application>
  <PresentationFormat>Widescreen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FUTURE</vt:lpstr>
      <vt:lpstr>FUTURE</vt:lpstr>
      <vt:lpstr>Present Continuous Tense</vt:lpstr>
      <vt:lpstr>Present Simple Tense</vt:lpstr>
      <vt:lpstr>Going to</vt:lpstr>
      <vt:lpstr>Future Simple – will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</dc:title>
  <dc:creator>User</dc:creator>
  <cp:lastModifiedBy>User</cp:lastModifiedBy>
  <cp:revision>7</cp:revision>
  <dcterms:created xsi:type="dcterms:W3CDTF">2020-03-17T18:50:09Z</dcterms:created>
  <dcterms:modified xsi:type="dcterms:W3CDTF">2020-03-17T19:54:26Z</dcterms:modified>
</cp:coreProperties>
</file>