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59" r:id="rId5"/>
    <p:sldId id="260" r:id="rId6"/>
    <p:sldId id="261" r:id="rId7"/>
    <p:sldId id="262" r:id="rId8"/>
    <p:sldId id="263" r:id="rId9"/>
    <p:sldId id="266"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21C8088-00B8-4C66-A570-047407367929}" type="datetimeFigureOut">
              <a:rPr lang="en-US" smtClean="0"/>
              <a:t>3/19/2020</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960553B-1F9D-4CBA-9695-030CA1B9E1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C8088-00B8-4C66-A570-04740736792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0553B-1F9D-4CBA-9695-030CA1B9E1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1C8088-00B8-4C66-A570-04740736792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0553B-1F9D-4CBA-9695-030CA1B9E19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1C8088-00B8-4C66-A570-04740736792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0553B-1F9D-4CBA-9695-030CA1B9E19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1C8088-00B8-4C66-A570-047407367929}"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0553B-1F9D-4CBA-9695-030CA1B9E19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1C8088-00B8-4C66-A570-04740736792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0553B-1F9D-4CBA-9695-030CA1B9E19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1C8088-00B8-4C66-A570-047407367929}"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0553B-1F9D-4CBA-9695-030CA1B9E1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C8088-00B8-4C66-A570-047407367929}"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0553B-1F9D-4CBA-9695-030CA1B9E19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1C8088-00B8-4C66-A570-04740736792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0553B-1F9D-4CBA-9695-030CA1B9E1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C8088-00B8-4C66-A570-04740736792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0553B-1F9D-4CBA-9695-030CA1B9E19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C8088-00B8-4C66-A570-047407367929}"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0553B-1F9D-4CBA-9695-030CA1B9E1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21C8088-00B8-4C66-A570-047407367929}" type="datetimeFigureOut">
              <a:rPr lang="en-US" smtClean="0"/>
              <a:t>3/19/2020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960553B-1F9D-4CBA-9695-030CA1B9E1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180803860" TargetMode="External"/><Relationship Id="rId2" Type="http://schemas.openxmlformats.org/officeDocument/2006/relationships/hyperlink" Target="https://www.youtube.com/watch?v=uSpESwUiVyE" TargetMode="External"/><Relationship Id="rId1" Type="http://schemas.openxmlformats.org/officeDocument/2006/relationships/slideLayout" Target="../slideLayouts/slideLayout7.xml"/><Relationship Id="rId6" Type="http://schemas.openxmlformats.org/officeDocument/2006/relationships/hyperlink" Target="https://www.youtube.com/watch?v=xCArL9NR3rs" TargetMode="External"/><Relationship Id="rId5" Type="http://schemas.openxmlformats.org/officeDocument/2006/relationships/hyperlink" Target="https://www.youtube.com/watch?v=AgMRoWJO0vI" TargetMode="External"/><Relationship Id="rId4" Type="http://schemas.openxmlformats.org/officeDocument/2006/relationships/hyperlink" Target="https://www.youtube.com/watch?v=Jp_cELoP3H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581400"/>
            <a:ext cx="6400800" cy="1295400"/>
          </a:xfrm>
        </p:spPr>
        <p:txBody>
          <a:bodyPr>
            <a:normAutofit fontScale="90000"/>
          </a:bodyPr>
          <a:lstStyle/>
          <a:p>
            <a:pPr lvl="0">
              <a:spcAft>
                <a:spcPct val="0"/>
              </a:spcAft>
              <a:defRPr/>
            </a:pPr>
            <a:r>
              <a:rPr lang="mk-MK" sz="3200" b="1" cap="none" spc="0" dirty="0">
                <a:solidFill>
                  <a:schemeClr val="tx2"/>
                </a:solidFill>
                <a:latin typeface="Cambria" pitchFamily="18" charset="0"/>
                <a:cs typeface="Arial"/>
              </a:rPr>
              <a:t>Наставна единица:</a:t>
            </a:r>
            <a:r>
              <a:rPr lang="en-US" sz="3200" b="1" cap="none" spc="0" dirty="0">
                <a:solidFill>
                  <a:schemeClr val="tx2"/>
                </a:solidFill>
                <a:latin typeface="Cambria" pitchFamily="18" charset="0"/>
                <a:cs typeface="Arial"/>
              </a:rPr>
              <a:t/>
            </a:r>
            <a:br>
              <a:rPr lang="en-US" sz="3200" b="1" cap="none" spc="0" dirty="0">
                <a:solidFill>
                  <a:schemeClr val="tx2"/>
                </a:solidFill>
                <a:latin typeface="Cambria" pitchFamily="18" charset="0"/>
                <a:cs typeface="Arial"/>
              </a:rPr>
            </a:br>
            <a:r>
              <a:rPr lang="mk-MK" sz="4000" b="1" cap="none" spc="0" dirty="0">
                <a:solidFill>
                  <a:schemeClr val="tx2"/>
                </a:solidFill>
                <a:latin typeface="Cambria" pitchFamily="18" charset="0"/>
                <a:cs typeface="Arial"/>
              </a:rPr>
              <a:t>„Камера обскура“</a:t>
            </a:r>
            <a:r>
              <a:rPr lang="mk-MK" sz="4000" cap="none" spc="0" dirty="0">
                <a:solidFill>
                  <a:schemeClr val="tx2"/>
                </a:solidFill>
                <a:latin typeface="Cambria" pitchFamily="18" charset="0"/>
                <a:cs typeface="Arial"/>
              </a:rPr>
              <a:t/>
            </a:r>
            <a:br>
              <a:rPr lang="mk-MK" sz="4000" cap="none" spc="0" dirty="0">
                <a:solidFill>
                  <a:schemeClr val="tx2"/>
                </a:solidFill>
                <a:latin typeface="Cambria" pitchFamily="18" charset="0"/>
                <a:cs typeface="Arial"/>
              </a:rPr>
            </a:br>
            <a:endParaRPr lang="en-US" dirty="0">
              <a:solidFill>
                <a:schemeClr val="tx2"/>
              </a:solidFill>
            </a:endParaRPr>
          </a:p>
        </p:txBody>
      </p:sp>
      <p:sp>
        <p:nvSpPr>
          <p:cNvPr id="3" name="Subtitle 2"/>
          <p:cNvSpPr>
            <a:spLocks noGrp="1"/>
          </p:cNvSpPr>
          <p:nvPr>
            <p:ph type="subTitle" idx="1"/>
          </p:nvPr>
        </p:nvSpPr>
        <p:spPr>
          <a:xfrm>
            <a:off x="1219200" y="990600"/>
            <a:ext cx="6400800" cy="762000"/>
          </a:xfrm>
        </p:spPr>
        <p:txBody>
          <a:bodyPr>
            <a:noAutofit/>
          </a:bodyPr>
          <a:lstStyle/>
          <a:p>
            <a:r>
              <a:rPr lang="mk-MK" sz="4400" b="1" i="0" cap="small" dirty="0" smtClean="0">
                <a:solidFill>
                  <a:srgbClr val="FFC000"/>
                </a:solidFill>
                <a:latin typeface="Cambria" pitchFamily="18" charset="0"/>
                <a:cs typeface="Arial"/>
              </a:rPr>
              <a:t>ФИЗИКА</a:t>
            </a:r>
          </a:p>
          <a:p>
            <a:r>
              <a:rPr lang="mk-MK" sz="4400" b="1" i="0" cap="small" dirty="0" smtClean="0">
                <a:solidFill>
                  <a:srgbClr val="FFC000"/>
                </a:solidFill>
                <a:latin typeface="Cambria" pitchFamily="18" charset="0"/>
                <a:cs typeface="Arial"/>
              </a:rPr>
              <a:t>Тема:Светлина</a:t>
            </a:r>
            <a:endParaRPr lang="en-US" sz="4400" dirty="0">
              <a:solidFill>
                <a:srgbClr val="FFC000"/>
              </a:solidFill>
            </a:endParaRPr>
          </a:p>
        </p:txBody>
      </p:sp>
      <p:sp>
        <p:nvSpPr>
          <p:cNvPr id="5" name="TextBox 4"/>
          <p:cNvSpPr txBox="1"/>
          <p:nvPr/>
        </p:nvSpPr>
        <p:spPr>
          <a:xfrm>
            <a:off x="1371600" y="4876800"/>
            <a:ext cx="4343400" cy="646331"/>
          </a:xfrm>
          <a:prstGeom prst="rect">
            <a:avLst/>
          </a:prstGeom>
          <a:noFill/>
        </p:spPr>
        <p:txBody>
          <a:bodyPr wrap="square" rtlCol="0">
            <a:spAutoFit/>
          </a:bodyPr>
          <a:lstStyle/>
          <a:p>
            <a:r>
              <a:rPr lang="mk-MK" dirty="0" smtClean="0"/>
              <a:t>Ана Илијовска</a:t>
            </a:r>
          </a:p>
          <a:p>
            <a:r>
              <a:rPr lang="mk-MK" dirty="0" smtClean="0"/>
              <a:t>ООУ„Елпида Караманди“- Битола</a:t>
            </a:r>
            <a:endParaRPr lang="en-US" dirty="0"/>
          </a:p>
        </p:txBody>
      </p:sp>
    </p:spTree>
    <p:extLst>
      <p:ext uri="{BB962C8B-B14F-4D97-AF65-F5344CB8AC3E}">
        <p14:creationId xmlns:p14="http://schemas.microsoft.com/office/powerpoint/2010/main" val="329080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800600"/>
            <a:ext cx="6629400" cy="646331"/>
          </a:xfrm>
          <a:prstGeom prst="rect">
            <a:avLst/>
          </a:prstGeom>
          <a:noFill/>
        </p:spPr>
        <p:txBody>
          <a:bodyPr wrap="square" rtlCol="0">
            <a:spAutoFit/>
          </a:bodyPr>
          <a:lstStyle/>
          <a:p>
            <a:r>
              <a:rPr lang="en-US" b="0" i="0" u="sng" dirty="0" smtClean="0">
                <a:solidFill>
                  <a:srgbClr val="385898"/>
                </a:solidFill>
                <a:effectLst/>
                <a:latin typeface="Helvetica"/>
                <a:hlinkClick r:id="rId2"/>
              </a:rPr>
              <a:t>https://www.youtube.com/watch?v=uSpESwUiVyE</a:t>
            </a:r>
            <a:endParaRPr lang="mk-MK" b="0" i="0" u="sng" dirty="0" smtClean="0">
              <a:solidFill>
                <a:srgbClr val="385898"/>
              </a:solidFill>
              <a:effectLst/>
              <a:latin typeface="Helvetica"/>
            </a:endParaRPr>
          </a:p>
          <a:p>
            <a:endParaRPr lang="en-US" dirty="0"/>
          </a:p>
        </p:txBody>
      </p:sp>
      <p:sp>
        <p:nvSpPr>
          <p:cNvPr id="3" name="TextBox 2"/>
          <p:cNvSpPr txBox="1"/>
          <p:nvPr/>
        </p:nvSpPr>
        <p:spPr>
          <a:xfrm>
            <a:off x="1295400" y="1600200"/>
            <a:ext cx="6629400" cy="2031325"/>
          </a:xfrm>
          <a:prstGeom prst="rect">
            <a:avLst/>
          </a:prstGeom>
          <a:noFill/>
        </p:spPr>
        <p:txBody>
          <a:bodyPr wrap="square" rtlCol="0">
            <a:spAutoFit/>
          </a:bodyPr>
          <a:lstStyle/>
          <a:p>
            <a:r>
              <a:rPr lang="mk-MK" dirty="0" smtClean="0"/>
              <a:t>Предизвик: Направи своја „камера обскура“.  </a:t>
            </a:r>
            <a:endParaRPr lang="en-US" dirty="0" smtClean="0"/>
          </a:p>
          <a:p>
            <a:r>
              <a:rPr lang="mk-MK" dirty="0" smtClean="0"/>
              <a:t>Еве неколку линкови за помош </a:t>
            </a:r>
          </a:p>
          <a:p>
            <a:r>
              <a:rPr lang="en-US" dirty="0" smtClean="0">
                <a:hlinkClick r:id="rId3"/>
              </a:rPr>
              <a:t>https://vimeo.com/180803860</a:t>
            </a:r>
            <a:endParaRPr lang="en-US" dirty="0" smtClean="0"/>
          </a:p>
          <a:p>
            <a:r>
              <a:rPr lang="en-US" dirty="0" smtClean="0">
                <a:hlinkClick r:id="rId4"/>
              </a:rPr>
              <a:t>https://www.youtube.com/watch?v=Jp_cELoP3HU</a:t>
            </a:r>
            <a:endParaRPr lang="en-US" dirty="0" smtClean="0"/>
          </a:p>
          <a:p>
            <a:r>
              <a:rPr lang="en-US" dirty="0" smtClean="0">
                <a:hlinkClick r:id="rId5"/>
              </a:rPr>
              <a:t>https://www.youtube.com/watch?v=AgMRoWJO0vI</a:t>
            </a:r>
            <a:endParaRPr lang="en-US" dirty="0" smtClean="0"/>
          </a:p>
          <a:p>
            <a:r>
              <a:rPr lang="en-US" dirty="0" smtClean="0">
                <a:hlinkClick r:id="rId6"/>
              </a:rPr>
              <a:t>https://www.youtube.com/watch?v=xCArL9NR3rs</a:t>
            </a:r>
            <a:endParaRPr lang="en-US" dirty="0" smtClean="0"/>
          </a:p>
          <a:p>
            <a:endParaRPr lang="en-US" dirty="0"/>
          </a:p>
        </p:txBody>
      </p:sp>
      <p:sp>
        <p:nvSpPr>
          <p:cNvPr id="4" name="TextBox 3"/>
          <p:cNvSpPr txBox="1"/>
          <p:nvPr/>
        </p:nvSpPr>
        <p:spPr>
          <a:xfrm>
            <a:off x="1295400" y="4419600"/>
            <a:ext cx="6477000" cy="369332"/>
          </a:xfrm>
          <a:prstGeom prst="rect">
            <a:avLst/>
          </a:prstGeom>
          <a:noFill/>
        </p:spPr>
        <p:txBody>
          <a:bodyPr wrap="square" rtlCol="0">
            <a:spAutoFit/>
          </a:bodyPr>
          <a:lstStyle/>
          <a:p>
            <a:r>
              <a:rPr lang="mk-MK" dirty="0" smtClean="0"/>
              <a:t>Погледни го овој линк за полесно да ја разбереш лекцијата</a:t>
            </a:r>
            <a:endParaRPr lang="en-US" dirty="0"/>
          </a:p>
        </p:txBody>
      </p:sp>
    </p:spTree>
    <p:extLst>
      <p:ext uri="{BB962C8B-B14F-4D97-AF65-F5344CB8AC3E}">
        <p14:creationId xmlns:p14="http://schemas.microsoft.com/office/powerpoint/2010/main" val="226077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7400"/>
            <a:ext cx="6172200" cy="1200329"/>
          </a:xfrm>
          <a:prstGeom prst="rect">
            <a:avLst/>
          </a:prstGeom>
          <a:noFill/>
        </p:spPr>
        <p:txBody>
          <a:bodyPr wrap="square" rtlCol="0">
            <a:spAutoFit/>
          </a:bodyPr>
          <a:lstStyle/>
          <a:p>
            <a:r>
              <a:rPr lang="mk-MK" sz="3600" dirty="0" smtClean="0"/>
              <a:t>Што е „Камера обскура“?</a:t>
            </a:r>
          </a:p>
          <a:p>
            <a:endParaRPr lang="mk-MK" dirty="0"/>
          </a:p>
          <a:p>
            <a:endParaRPr lang="en-US" dirty="0"/>
          </a:p>
        </p:txBody>
      </p:sp>
      <p:sp>
        <p:nvSpPr>
          <p:cNvPr id="3" name="TextBox 2"/>
          <p:cNvSpPr txBox="1"/>
          <p:nvPr/>
        </p:nvSpPr>
        <p:spPr>
          <a:xfrm>
            <a:off x="762000" y="3962400"/>
            <a:ext cx="7620000" cy="1384995"/>
          </a:xfrm>
          <a:prstGeom prst="rect">
            <a:avLst/>
          </a:prstGeom>
          <a:noFill/>
        </p:spPr>
        <p:txBody>
          <a:bodyPr wrap="square" rtlCol="0">
            <a:spAutoFit/>
          </a:bodyPr>
          <a:lstStyle/>
          <a:p>
            <a:pPr algn="just"/>
            <a:r>
              <a:rPr lang="mk-MK" sz="2800" dirty="0" smtClean="0"/>
              <a:t>Поимот Камера обскура доаѓа од латинскиот јазик но истиот го користиме и ние и во превод значи „темна соба“</a:t>
            </a:r>
            <a:endParaRPr lang="en-US" sz="2800" dirty="0"/>
          </a:p>
        </p:txBody>
      </p:sp>
    </p:spTree>
    <p:extLst>
      <p:ext uri="{BB962C8B-B14F-4D97-AF65-F5344CB8AC3E}">
        <p14:creationId xmlns:p14="http://schemas.microsoft.com/office/powerpoint/2010/main" val="239582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kamera obsk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46" y="1905000"/>
            <a:ext cx="2990514" cy="1608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886199"/>
            <a:ext cx="8001000" cy="2031325"/>
          </a:xfrm>
          <a:prstGeom prst="rect">
            <a:avLst/>
          </a:prstGeom>
          <a:noFill/>
        </p:spPr>
        <p:txBody>
          <a:bodyPr wrap="square" rtlCol="0">
            <a:spAutoFit/>
          </a:bodyPr>
          <a:lstStyle/>
          <a:p>
            <a:r>
              <a:rPr lang="ru-RU" dirty="0">
                <a:solidFill>
                  <a:srgbClr val="222222"/>
                </a:solidFill>
                <a:latin typeface="Arial"/>
              </a:rPr>
              <a:t>Таквиот принцип на светлосна проекција бил познат и на други мислители во стариот век. Подоцна, Аристотел воочил и во својата Физика опишал еден сличен феномен: „Тој го набљудувал полумесечниот облик на делумно помраченото сонце, кое се проектирало на земјата низ дупчињата на ситото или низ проредите на листовите во сенката на дрвото. Исто така приметил дека сликата станува поостра, колку што отворот е помал.“</a:t>
            </a:r>
            <a:endParaRPr lang="en-US" dirty="0">
              <a:solidFill>
                <a:prstClr val="black"/>
              </a:solidFill>
            </a:endParaRPr>
          </a:p>
        </p:txBody>
      </p:sp>
      <p:sp>
        <p:nvSpPr>
          <p:cNvPr id="3" name="TextBox 2"/>
          <p:cNvSpPr txBox="1"/>
          <p:nvPr/>
        </p:nvSpPr>
        <p:spPr>
          <a:xfrm>
            <a:off x="4191000" y="1023878"/>
            <a:ext cx="4495800" cy="2862322"/>
          </a:xfrm>
          <a:prstGeom prst="rect">
            <a:avLst/>
          </a:prstGeom>
          <a:noFill/>
        </p:spPr>
        <p:txBody>
          <a:bodyPr wrap="square" rtlCol="0">
            <a:spAutoFit/>
          </a:bodyPr>
          <a:lstStyle/>
          <a:p>
            <a:r>
              <a:rPr lang="ru-RU" dirty="0">
                <a:solidFill>
                  <a:srgbClr val="222222"/>
                </a:solidFill>
                <a:latin typeface="Arial"/>
              </a:rPr>
              <a:t>Постоеле феномени кои не можеле да се пратат без посредник, на пример помрачувањето на сонцето. Еден таков посредник била темната соба (лат. camera obscura). 350 години пред нашата ера во Платоновата држава, опишана е пештера на чии ѕидови, благодарејќи на еден отвор кој пропушта светлина, се појавуваат интересни игри на сенките.</a:t>
            </a:r>
            <a:endParaRPr lang="en-US" dirty="0">
              <a:solidFill>
                <a:prstClr val="black"/>
              </a:solidFill>
            </a:endParaRPr>
          </a:p>
        </p:txBody>
      </p:sp>
    </p:spTree>
    <p:extLst>
      <p:ext uri="{BB962C8B-B14F-4D97-AF65-F5344CB8AC3E}">
        <p14:creationId xmlns:p14="http://schemas.microsoft.com/office/powerpoint/2010/main" val="426610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752600"/>
            <a:ext cx="7467600" cy="2308324"/>
          </a:xfrm>
          <a:prstGeom prst="rect">
            <a:avLst/>
          </a:prstGeom>
          <a:noFill/>
        </p:spPr>
        <p:txBody>
          <a:bodyPr wrap="square" rtlCol="0">
            <a:spAutoFit/>
          </a:bodyPr>
          <a:lstStyle/>
          <a:p>
            <a:pPr algn="just"/>
            <a:r>
              <a:rPr lang="mk-MK" sz="2400" dirty="0" smtClean="0"/>
              <a:t>Камера обскура е наједноставниот отички уред кој ни овозможува репродукција на слика од некој даден објект. Во суштина тоа е прототип на модерната камера. Всушност „камера обскура“ може да се опиши како кутија или соба која е затемната и има мал отвор на едната страна. </a:t>
            </a:r>
            <a:endParaRPr lang="en-US" sz="2400" dirty="0"/>
          </a:p>
        </p:txBody>
      </p:sp>
      <p:pic>
        <p:nvPicPr>
          <p:cNvPr id="1026" name="Picture 2" descr="Image result for kamera obsk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60924"/>
            <a:ext cx="2819400" cy="1771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amera obsku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927405"/>
            <a:ext cx="274908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0"/>
            <a:ext cx="7315200" cy="1938992"/>
          </a:xfrm>
          <a:prstGeom prst="rect">
            <a:avLst/>
          </a:prstGeom>
          <a:noFill/>
        </p:spPr>
        <p:txBody>
          <a:bodyPr wrap="square" rtlCol="0">
            <a:spAutoFit/>
          </a:bodyPr>
          <a:lstStyle/>
          <a:p>
            <a:r>
              <a:rPr lang="ru-RU" sz="4000" b="1" dirty="0">
                <a:solidFill>
                  <a:srgbClr val="FFC000"/>
                </a:solidFill>
              </a:rPr>
              <a:t>Што се случува кога светлината влегува во темен простор низ мал отвор?</a:t>
            </a:r>
            <a:endParaRPr lang="en-US" sz="4000" dirty="0">
              <a:solidFill>
                <a:srgbClr val="FFC000"/>
              </a:solidFill>
            </a:endParaRPr>
          </a:p>
        </p:txBody>
      </p:sp>
      <p:pic>
        <p:nvPicPr>
          <p:cNvPr id="2050" name="Picture 2" descr="Image result for kamera obsk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20574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4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7086600" cy="4801314"/>
          </a:xfrm>
          <a:prstGeom prst="rect">
            <a:avLst/>
          </a:prstGeom>
          <a:noFill/>
        </p:spPr>
        <p:txBody>
          <a:bodyPr wrap="square" rtlCol="0">
            <a:spAutoFit/>
          </a:bodyPr>
          <a:lstStyle/>
          <a:p>
            <a:pPr algn="just"/>
            <a:r>
              <a:rPr lang="ru-RU" b="1" i="0" dirty="0" smtClean="0">
                <a:solidFill>
                  <a:srgbClr val="2A2A2A"/>
                </a:solidFill>
                <a:effectLst/>
                <a:latin typeface="Arial"/>
              </a:rPr>
              <a:t>Аристотел го опишал овој феномен уште во четвртиот век пред новата ера. Леонардно да Винчи го нацртал овој процес во Ренесансна Италија. </a:t>
            </a:r>
          </a:p>
          <a:p>
            <a:pPr algn="just"/>
            <a:r>
              <a:rPr lang="ru-RU" b="1" i="0" dirty="0" smtClean="0">
                <a:solidFill>
                  <a:srgbClr val="2A2A2A"/>
                </a:solidFill>
                <a:effectLst/>
                <a:latin typeface="Arial"/>
              </a:rPr>
              <a:t> </a:t>
            </a:r>
          </a:p>
          <a:p>
            <a:pPr algn="just"/>
            <a:r>
              <a:rPr lang="ru-RU" b="1" i="0" dirty="0" smtClean="0">
                <a:solidFill>
                  <a:srgbClr val="2A2A2A"/>
                </a:solidFill>
                <a:effectLst/>
                <a:latin typeface="Arial"/>
              </a:rPr>
              <a:t>Еден професор по уметност направил многу интересен експеримент.  Ги покрил прозорците на својата училница со црна пластика, целосно затемнувајќи ја просторијата и исекол многу мало дупче на материјалот. </a:t>
            </a:r>
          </a:p>
          <a:p>
            <a:pPr algn="just"/>
            <a:endParaRPr lang="ru-RU" b="1" i="0" dirty="0" smtClean="0">
              <a:solidFill>
                <a:srgbClr val="2A2A2A"/>
              </a:solidFill>
              <a:effectLst/>
              <a:latin typeface="Arial"/>
            </a:endParaRPr>
          </a:p>
          <a:p>
            <a:pPr algn="just"/>
            <a:r>
              <a:rPr lang="ru-RU" b="1" i="0" dirty="0" smtClean="0">
                <a:solidFill>
                  <a:srgbClr val="FFC000"/>
                </a:solidFill>
                <a:effectLst/>
                <a:latin typeface="Arial"/>
              </a:rPr>
              <a:t>Речиси инстантно спротивниот ѕид станал како филмско платно, неговата површина била покриена со инересна слика од луѓе и автомобили кои се движеле покрај зградата</a:t>
            </a:r>
            <a:r>
              <a:rPr lang="ru-RU" b="1" i="0" dirty="0" smtClean="0">
                <a:solidFill>
                  <a:srgbClr val="2A2A2A"/>
                </a:solidFill>
                <a:effectLst/>
                <a:latin typeface="Arial"/>
              </a:rPr>
              <a:t>. </a:t>
            </a:r>
          </a:p>
          <a:p>
            <a:pPr algn="just"/>
            <a:endParaRPr lang="ru-RU" b="1" i="0" dirty="0" smtClean="0">
              <a:solidFill>
                <a:srgbClr val="FF0000"/>
              </a:solidFill>
              <a:effectLst/>
              <a:latin typeface="Arial"/>
            </a:endParaRPr>
          </a:p>
          <a:p>
            <a:pPr algn="just"/>
            <a:r>
              <a:rPr lang="ru-RU" b="1" i="0" dirty="0" smtClean="0">
                <a:solidFill>
                  <a:srgbClr val="FF0000"/>
                </a:solidFill>
                <a:effectLst/>
                <a:latin typeface="Arial"/>
              </a:rPr>
              <a:t>И уште нешто, сликата била наопаку, небото на подот, земјата на таванот – законите на гравитацијата биле сосема занемарени.</a:t>
            </a:r>
            <a:endParaRPr lang="en-US" dirty="0">
              <a:solidFill>
                <a:srgbClr val="FF0000"/>
              </a:solidFill>
            </a:endParaRPr>
          </a:p>
        </p:txBody>
      </p:sp>
    </p:spTree>
    <p:extLst>
      <p:ext uri="{BB962C8B-B14F-4D97-AF65-F5344CB8AC3E}">
        <p14:creationId xmlns:p14="http://schemas.microsoft.com/office/powerpoint/2010/main" val="130369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kamera obsk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15273"/>
            <a:ext cx="6858000" cy="27367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752035"/>
            <a:ext cx="7772400" cy="1815882"/>
          </a:xfrm>
          <a:prstGeom prst="rect">
            <a:avLst/>
          </a:prstGeom>
          <a:noFill/>
        </p:spPr>
        <p:txBody>
          <a:bodyPr wrap="square" rtlCol="0">
            <a:spAutoFit/>
          </a:bodyPr>
          <a:lstStyle/>
          <a:p>
            <a:pPr algn="just"/>
            <a:r>
              <a:rPr lang="ru-RU" sz="1400" b="1" i="0" dirty="0" smtClean="0">
                <a:solidFill>
                  <a:srgbClr val="2A2A2A"/>
                </a:solidFill>
                <a:effectLst/>
                <a:latin typeface="Arial"/>
              </a:rPr>
              <a:t>Објаснувањето на оптичкиот принцип на кој функционира направата е можеби најкомплицираното нешто. Камера обскура прима светлина исто како и човечкото око – преку мал отвор и свтрена наопаку. Светлината однадвор влегува низ отворот под одреден агол, зраците се рефлектираат од површините на предметите, од повисоките се одбива надолу, а од пониските се одбива нагоре. Зраците се вкрстуваат во темниот простор создавајќи превртена слика. Изгледа како чудо или трик, но тоа е основна физика. Мозокот автоматски ја поправа сликата која ја гледа окото, а додека кај камера обскура сликата останува превртена.</a:t>
            </a:r>
            <a:endParaRPr lang="en-US" sz="1400" dirty="0"/>
          </a:p>
        </p:txBody>
      </p:sp>
    </p:spTree>
    <p:extLst>
      <p:ext uri="{BB962C8B-B14F-4D97-AF65-F5344CB8AC3E}">
        <p14:creationId xmlns:p14="http://schemas.microsoft.com/office/powerpoint/2010/main" val="387328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143000"/>
            <a:ext cx="7391400" cy="2862322"/>
          </a:xfrm>
          <a:prstGeom prst="rect">
            <a:avLst/>
          </a:prstGeom>
          <a:noFill/>
        </p:spPr>
        <p:txBody>
          <a:bodyPr wrap="square" rtlCol="0">
            <a:spAutoFit/>
          </a:bodyPr>
          <a:lstStyle/>
          <a:p>
            <a:r>
              <a:rPr lang="ru-RU" dirty="0" smtClean="0"/>
              <a:t>Преносна верзија од камера обскура: комората била кутија, дупчето било покриено со леќа. Ова станало попларно во 17 век, а била користена од многу уметници како помош при сликањето; Научниците ја употребувале да ги набљудуваат соларните затемнувања. За да се фати проектираната слика, иноваторите во 1800 – те години почнале да ставаат хемиски третирани хартии или метални плочи на задниот ѕид на камерата обскура и така се роди уметноста на фотографијата.</a:t>
            </a:r>
          </a:p>
          <a:p>
            <a:r>
              <a:rPr lang="ru-RU" dirty="0" smtClean="0"/>
              <a:t>Денес со помош на техниката на камера обскура се создаваат многу интересни фотографии.</a:t>
            </a:r>
            <a:endParaRPr lang="en-US" dirty="0"/>
          </a:p>
        </p:txBody>
      </p:sp>
      <p:pic>
        <p:nvPicPr>
          <p:cNvPr id="4099" name="Picture 3" descr="Image result for kamera obsk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73171"/>
            <a:ext cx="4229100" cy="288482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Image result for kamera obsk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005323"/>
            <a:ext cx="4280343" cy="285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5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ačelo rada fotoaparata pin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6675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84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80</TotalTime>
  <Words>489</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Наставна единица: „Камера обскура“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Наставна единица: „Камера обскура“</dc:title>
  <dc:creator>ana</dc:creator>
  <cp:lastModifiedBy>ana</cp:lastModifiedBy>
  <cp:revision>8</cp:revision>
  <dcterms:created xsi:type="dcterms:W3CDTF">2020-03-19T22:21:18Z</dcterms:created>
  <dcterms:modified xsi:type="dcterms:W3CDTF">2020-03-19T23:41:44Z</dcterms:modified>
</cp:coreProperties>
</file>