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F837007F-ADB3-49C7-A08A-447FDFC68999}" type="datetimeFigureOut">
              <a:rPr lang="en-US" smtClean="0"/>
              <a:t>3/24/2020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214235F3-10A5-4FA9-91FE-F5270FA3E0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37007F-ADB3-49C7-A08A-447FDFC68999}" type="datetimeFigureOut">
              <a:rPr lang="en-US" smtClean="0"/>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4235F3-10A5-4FA9-91FE-F5270FA3E0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37007F-ADB3-49C7-A08A-447FDFC68999}" type="datetimeFigureOut">
              <a:rPr lang="en-US" smtClean="0"/>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4235F3-10A5-4FA9-91FE-F5270FA3E0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37007F-ADB3-49C7-A08A-447FDFC68999}" type="datetimeFigureOut">
              <a:rPr lang="en-US" smtClean="0"/>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4235F3-10A5-4FA9-91FE-F5270FA3E0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837007F-ADB3-49C7-A08A-447FDFC68999}" type="datetimeFigureOut">
              <a:rPr lang="en-US" smtClean="0"/>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4235F3-10A5-4FA9-91FE-F5270FA3E0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37007F-ADB3-49C7-A08A-447FDFC68999}" type="datetimeFigureOut">
              <a:rPr lang="en-US" smtClean="0"/>
              <a:t>3/24/2020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4235F3-10A5-4FA9-91FE-F5270FA3E0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837007F-ADB3-49C7-A08A-447FDFC68999}" type="datetimeFigureOut">
              <a:rPr lang="en-US" smtClean="0"/>
              <a:t>3/24/2020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14235F3-10A5-4FA9-91FE-F5270FA3E0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837007F-ADB3-49C7-A08A-447FDFC68999}" type="datetimeFigureOut">
              <a:rPr lang="en-US" smtClean="0"/>
              <a:t>3/24/2020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14235F3-10A5-4FA9-91FE-F5270FA3E0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837007F-ADB3-49C7-A08A-447FDFC68999}" type="datetimeFigureOut">
              <a:rPr lang="en-US" smtClean="0"/>
              <a:t>3/24/2020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14235F3-10A5-4FA9-91FE-F5270FA3E0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37007F-ADB3-49C7-A08A-447FDFC68999}" type="datetimeFigureOut">
              <a:rPr lang="en-US" smtClean="0"/>
              <a:t>3/24/2020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4235F3-10A5-4FA9-91FE-F5270FA3E0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37007F-ADB3-49C7-A08A-447FDFC68999}" type="datetimeFigureOut">
              <a:rPr lang="en-US" smtClean="0"/>
              <a:t>3/24/2020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4235F3-10A5-4FA9-91FE-F5270FA3E05F}"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837007F-ADB3-49C7-A08A-447FDFC68999}" type="datetimeFigureOut">
              <a:rPr lang="en-US" smtClean="0"/>
              <a:t>3/24/2020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14235F3-10A5-4FA9-91FE-F5270FA3E0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1219200"/>
            <a:ext cx="7772400" cy="1828800"/>
          </a:xfrm>
        </p:spPr>
        <p:txBody>
          <a:bodyPr>
            <a:normAutofit fontScale="90000"/>
          </a:bodyPr>
          <a:lstStyle/>
          <a:p>
            <a:r>
              <a:rPr lang="ru-RU" dirty="0" smtClean="0"/>
              <a:t>ОПШТЕСТВЕНАТА УЛОГА НА ЈАВНАТА АДМИНИСТРАЦИЈА</a:t>
            </a:r>
            <a:endParaRPr lang="en-US" dirty="0"/>
          </a:p>
        </p:txBody>
      </p:sp>
      <p:sp>
        <p:nvSpPr>
          <p:cNvPr id="3" name="Subtitle 2"/>
          <p:cNvSpPr>
            <a:spLocks noGrp="1"/>
          </p:cNvSpPr>
          <p:nvPr>
            <p:ph type="subTitle" idx="1"/>
          </p:nvPr>
        </p:nvSpPr>
        <p:spPr/>
        <p:txBody>
          <a:bodyPr/>
          <a:lstStyle/>
          <a:p>
            <a:r>
              <a:rPr lang="ru-RU" dirty="0" smtClean="0"/>
              <a:t>ЗА ШТО ЗБОРУВАМЕ КОГА ВЕЛИМЕ ЈАВНА АДМИНИСТРАЦИЈА?</a:t>
            </a:r>
            <a:endParaRPr lang="en-US" dirty="0"/>
          </a:p>
        </p:txBody>
      </p:sp>
    </p:spTree>
    <p:extLst>
      <p:ext uri="{BB962C8B-B14F-4D97-AF65-F5344CB8AC3E}">
        <p14:creationId xmlns:p14="http://schemas.microsoft.com/office/powerpoint/2010/main" val="1600404411"/>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76800"/>
            <a:ext cx="9144000" cy="1051560"/>
          </a:xfrm>
        </p:spPr>
        <p:txBody>
          <a:bodyPr>
            <a:normAutofit fontScale="90000"/>
          </a:bodyPr>
          <a:lstStyle/>
          <a:p>
            <a:pPr algn="ctr"/>
            <a:r>
              <a:rPr lang="ru-RU" dirty="0"/>
              <a:t>КОЈ РАБОТИ ВО ЈАВНАТА АДМИНИСТРАЦИЈА?</a:t>
            </a:r>
            <a:endParaRPr lang="en-US" dirty="0"/>
          </a:p>
        </p:txBody>
      </p:sp>
      <p:sp>
        <p:nvSpPr>
          <p:cNvPr id="3" name="Content Placeholder 2"/>
          <p:cNvSpPr>
            <a:spLocks noGrp="1"/>
          </p:cNvSpPr>
          <p:nvPr>
            <p:ph idx="1"/>
          </p:nvPr>
        </p:nvSpPr>
        <p:spPr>
          <a:xfrm>
            <a:off x="419100" y="609600"/>
            <a:ext cx="8305800" cy="4114800"/>
          </a:xfrm>
        </p:spPr>
        <p:txBody>
          <a:bodyPr>
            <a:noAutofit/>
          </a:bodyPr>
          <a:lstStyle/>
          <a:p>
            <a:pPr marL="0" indent="0">
              <a:buNone/>
            </a:pPr>
            <a:r>
              <a:rPr lang="ru-RU" sz="2000" dirty="0"/>
              <a:t>Јавната администрација, во современа смисла на зборот, е составена од професионалци, лица кои се вработуваат заради кариера и својата работа ја вршат како професионален и кариерен позив, а за надомест добиваат плата. По правило, вработените во јавната администрација кои се непосредно задолжени со извршувањето на јавните функции односно непосредното пружање услуги кон граѓаните и бизнис-заедницата имаат посебен статус кој ги разликува од вработените во приватниот сектор. Овој статус е уреден со закон. Од држава до држава се бележат разлики во правниот статус на оваа категорија вработени, но најчесто се нарекуваат јавни службеници, државни службеници, административни службеници и сл. </a:t>
            </a:r>
            <a:endParaRPr lang="en-US" sz="2000" dirty="0"/>
          </a:p>
        </p:txBody>
      </p:sp>
    </p:spTree>
    <p:extLst>
      <p:ext uri="{BB962C8B-B14F-4D97-AF65-F5344CB8AC3E}">
        <p14:creationId xmlns:p14="http://schemas.microsoft.com/office/powerpoint/2010/main" val="277403969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76800"/>
            <a:ext cx="9144000" cy="1051560"/>
          </a:xfrm>
        </p:spPr>
        <p:txBody>
          <a:bodyPr>
            <a:normAutofit fontScale="90000"/>
          </a:bodyPr>
          <a:lstStyle/>
          <a:p>
            <a:pPr algn="ctr"/>
            <a:r>
              <a:rPr lang="ru-RU" dirty="0"/>
              <a:t>КОЈ РАБОТИ ВО ЈАВНАТА АДМИНИСТРАЦИЈА?</a:t>
            </a:r>
            <a:endParaRPr lang="en-US" dirty="0"/>
          </a:p>
        </p:txBody>
      </p:sp>
      <p:sp>
        <p:nvSpPr>
          <p:cNvPr id="3" name="Content Placeholder 2"/>
          <p:cNvSpPr>
            <a:spLocks noGrp="1"/>
          </p:cNvSpPr>
          <p:nvPr>
            <p:ph idx="1"/>
          </p:nvPr>
        </p:nvSpPr>
        <p:spPr>
          <a:xfrm>
            <a:off x="419100" y="609600"/>
            <a:ext cx="8305800" cy="4114800"/>
          </a:xfrm>
        </p:spPr>
        <p:txBody>
          <a:bodyPr>
            <a:noAutofit/>
          </a:bodyPr>
          <a:lstStyle/>
          <a:p>
            <a:pPr marL="0" indent="0">
              <a:buNone/>
            </a:pPr>
            <a:r>
              <a:rPr lang="ru-RU" sz="2000" dirty="0"/>
              <a:t>Административните службеници се вработените во државната и јавната (класична) администрација кои вршат административни работи: стручно-административни, нормативно-правни, извршни, статистички, административно-надзорни, плански, информатички, кадровски, материјални, финансиски, сметководствени, информативни и други работи од административна природа. Со други зборови, овие вработени решаваат предмети по барања на граѓаните и правните лица кога остваруваат свои права или исполнуваат законски обврски кон државата, спроведуваат надзор (инспекциски, стручен и сл.), вршат стручни анализи, подготвуваат прописи за потребите на органите на државната власт итн.</a:t>
            </a:r>
            <a:endParaRPr lang="en-US" sz="2000" dirty="0"/>
          </a:p>
        </p:txBody>
      </p:sp>
    </p:spTree>
    <p:extLst>
      <p:ext uri="{BB962C8B-B14F-4D97-AF65-F5344CB8AC3E}">
        <p14:creationId xmlns:p14="http://schemas.microsoft.com/office/powerpoint/2010/main" val="124657761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76800"/>
            <a:ext cx="9144000" cy="1051560"/>
          </a:xfrm>
        </p:spPr>
        <p:txBody>
          <a:bodyPr>
            <a:normAutofit fontScale="90000"/>
          </a:bodyPr>
          <a:lstStyle/>
          <a:p>
            <a:pPr algn="ctr"/>
            <a:r>
              <a:rPr lang="ru-RU" dirty="0"/>
              <a:t>КОЛКАВ Е ОБЕМОТ НА ЈАВНИОТ СЕКТОР?</a:t>
            </a:r>
            <a:endParaRPr lang="en-US" dirty="0"/>
          </a:p>
        </p:txBody>
      </p:sp>
      <p:sp>
        <p:nvSpPr>
          <p:cNvPr id="3" name="Content Placeholder 2"/>
          <p:cNvSpPr>
            <a:spLocks noGrp="1"/>
          </p:cNvSpPr>
          <p:nvPr>
            <p:ph idx="1"/>
          </p:nvPr>
        </p:nvSpPr>
        <p:spPr>
          <a:xfrm>
            <a:off x="419100" y="762000"/>
            <a:ext cx="8305800" cy="4114800"/>
          </a:xfrm>
        </p:spPr>
        <p:txBody>
          <a:bodyPr>
            <a:noAutofit/>
          </a:bodyPr>
          <a:lstStyle/>
          <a:p>
            <a:pPr marL="0" indent="0">
              <a:buNone/>
            </a:pPr>
            <a:r>
              <a:rPr lang="ru-RU" sz="2000" dirty="0" smtClean="0"/>
              <a:t>Јавниот </a:t>
            </a:r>
            <a:r>
              <a:rPr lang="ru-RU" sz="2000" dirty="0"/>
              <a:t>сектор ја претставува јавната администрација сфатена во својата поширока смисла, односно ги опфаќа сите јавни институции кои вршат јавни функции и дејности, а се основани од државата или општините, и се финансираат, по правило, од јавни средства односно буџетот на државата или буџетот на општините. Тоа значи дека под јавен сектор се сметаат само јавните институции вклучително и стручните служби на владата, собранието и правосудните органи, а не се сметаат приватните установи (приватните болници, приватните училишта, приватните градинки и сл.) и приватните компании кои пружаат јавни услуги.</a:t>
            </a:r>
            <a:endParaRPr lang="en-US" sz="2000" dirty="0"/>
          </a:p>
        </p:txBody>
      </p:sp>
    </p:spTree>
    <p:extLst>
      <p:ext uri="{BB962C8B-B14F-4D97-AF65-F5344CB8AC3E}">
        <p14:creationId xmlns:p14="http://schemas.microsoft.com/office/powerpoint/2010/main" val="37573662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Ви благодарам за вниманието!</a:t>
            </a:r>
            <a:endParaRPr lang="en-US" dirty="0"/>
          </a:p>
        </p:txBody>
      </p:sp>
      <p:sp>
        <p:nvSpPr>
          <p:cNvPr id="3" name="Text Placeholder 2"/>
          <p:cNvSpPr>
            <a:spLocks noGrp="1"/>
          </p:cNvSpPr>
          <p:nvPr>
            <p:ph type="body" idx="1"/>
          </p:nvPr>
        </p:nvSpPr>
        <p:spPr/>
        <p:txBody>
          <a:bodyPr/>
          <a:lstStyle/>
          <a:p>
            <a:r>
              <a:rPr lang="mk-MK" dirty="0" smtClean="0"/>
              <a:t>Александра Моштановска</a:t>
            </a:r>
            <a:endParaRPr lang="en-US" dirty="0"/>
          </a:p>
        </p:txBody>
      </p:sp>
    </p:spTree>
    <p:extLst>
      <p:ext uri="{BB962C8B-B14F-4D97-AF65-F5344CB8AC3E}">
        <p14:creationId xmlns:p14="http://schemas.microsoft.com/office/powerpoint/2010/main" val="123712385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146048"/>
            <a:ext cx="8183880" cy="4187952"/>
          </a:xfrm>
        </p:spPr>
        <p:txBody>
          <a:bodyPr>
            <a:normAutofit fontScale="92500"/>
          </a:bodyPr>
          <a:lstStyle/>
          <a:p>
            <a:pPr marL="0" indent="0">
              <a:buNone/>
            </a:pPr>
            <a:r>
              <a:rPr lang="ru-RU" dirty="0"/>
              <a:t>Иако не постои единствена концизна дефиниција за </a:t>
            </a:r>
            <a:r>
              <a:rPr lang="ru-RU" b="1" dirty="0"/>
              <a:t>јавната администрација</a:t>
            </a:r>
            <a:r>
              <a:rPr lang="ru-RU" dirty="0"/>
              <a:t>, постои широка согласност помеѓу научната заедница под овој поим да се подразбираат сите јавни институции кои се непосредно вклучени во примената на законите на една држава. Во развиените демократски држави овие институции служат како сервис на граѓаните во остварувањето на сите права кои им се гарантираат со закон. </a:t>
            </a:r>
            <a:endParaRPr lang="en-US" dirty="0"/>
          </a:p>
        </p:txBody>
      </p:sp>
    </p:spTree>
    <p:extLst>
      <p:ext uri="{BB962C8B-B14F-4D97-AF65-F5344CB8AC3E}">
        <p14:creationId xmlns:p14="http://schemas.microsoft.com/office/powerpoint/2010/main" val="47442152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429000"/>
            <a:ext cx="8183880" cy="1051560"/>
          </a:xfrm>
        </p:spPr>
        <p:txBody>
          <a:bodyPr>
            <a:normAutofit fontScale="90000"/>
          </a:bodyPr>
          <a:lstStyle/>
          <a:p>
            <a:r>
              <a:rPr lang="ru-RU" dirty="0"/>
              <a:t>Л. Д. </a:t>
            </a:r>
            <a:r>
              <a:rPr lang="ru-RU" dirty="0" smtClean="0"/>
              <a:t>Вајт: </a:t>
            </a:r>
            <a:r>
              <a:rPr lang="ru-RU" dirty="0"/>
              <a:t>„Јавната администрација ја сочинуваат сите операции кои имаат цел остварување и извршување на јавните политики.“</a:t>
            </a:r>
            <a:endParaRPr lang="en-US" dirty="0"/>
          </a:p>
        </p:txBody>
      </p:sp>
    </p:spTree>
    <p:extLst>
      <p:ext uri="{BB962C8B-B14F-4D97-AF65-F5344CB8AC3E}">
        <p14:creationId xmlns:p14="http://schemas.microsoft.com/office/powerpoint/2010/main" val="20309748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343400"/>
            <a:ext cx="8183880" cy="1051560"/>
          </a:xfrm>
        </p:spPr>
        <p:txBody>
          <a:bodyPr>
            <a:normAutofit fontScale="90000"/>
          </a:bodyPr>
          <a:lstStyle/>
          <a:p>
            <a:r>
              <a:rPr lang="ru-RU" dirty="0"/>
              <a:t>Вудроу </a:t>
            </a:r>
            <a:r>
              <a:rPr lang="ru-RU" dirty="0" smtClean="0"/>
              <a:t>Вилсон: </a:t>
            </a:r>
            <a:r>
              <a:rPr lang="ru-RU" dirty="0"/>
              <a:t>„Јавната администрација претставува систематско и детално извршување на законите“; „секогаш кога општ пропис, како закон, се применува во една конкретна ситуација, станува збор за акт (дело) на администрацијата.“</a:t>
            </a:r>
            <a:endParaRPr lang="en-US" dirty="0"/>
          </a:p>
        </p:txBody>
      </p:sp>
    </p:spTree>
    <p:extLst>
      <p:ext uri="{BB962C8B-B14F-4D97-AF65-F5344CB8AC3E}">
        <p14:creationId xmlns:p14="http://schemas.microsoft.com/office/powerpoint/2010/main" val="32508026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206240"/>
            <a:ext cx="8183880" cy="1051560"/>
          </a:xfrm>
        </p:spPr>
        <p:txBody>
          <a:bodyPr>
            <a:normAutofit fontScale="90000"/>
          </a:bodyPr>
          <a:lstStyle/>
          <a:p>
            <a:r>
              <a:rPr lang="ru-RU" dirty="0"/>
              <a:t>Лутер </a:t>
            </a:r>
            <a:r>
              <a:rPr lang="ru-RU" dirty="0" smtClean="0"/>
              <a:t>Гулик: </a:t>
            </a:r>
            <a:r>
              <a:rPr lang="ru-RU" dirty="0"/>
              <a:t>„Јавната администрација е дел од науката за администрација која се занимава со работите на владата (извршната власт) и, пред сè, се занимава со имплементацијата на политиките на извршната власт.“</a:t>
            </a:r>
            <a:endParaRPr lang="en-US" dirty="0"/>
          </a:p>
        </p:txBody>
      </p:sp>
    </p:spTree>
    <p:extLst>
      <p:ext uri="{BB962C8B-B14F-4D97-AF65-F5344CB8AC3E}">
        <p14:creationId xmlns:p14="http://schemas.microsoft.com/office/powerpoint/2010/main" val="40253065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200400"/>
            <a:ext cx="8183880" cy="1051560"/>
          </a:xfrm>
        </p:spPr>
        <p:txBody>
          <a:bodyPr>
            <a:normAutofit fontScale="90000"/>
          </a:bodyPr>
          <a:lstStyle/>
          <a:p>
            <a:r>
              <a:rPr lang="ru-RU" dirty="0"/>
              <a:t>Двајт </a:t>
            </a:r>
            <a:r>
              <a:rPr lang="ru-RU" dirty="0" smtClean="0"/>
              <a:t>Валдо: </a:t>
            </a:r>
            <a:r>
              <a:rPr lang="ru-RU" dirty="0"/>
              <a:t>„Јавната администрација е умешност и наука за управувањето со државните работи.“</a:t>
            </a:r>
            <a:endParaRPr lang="en-US" dirty="0"/>
          </a:p>
        </p:txBody>
      </p:sp>
    </p:spTree>
    <p:extLst>
      <p:ext uri="{BB962C8B-B14F-4D97-AF65-F5344CB8AC3E}">
        <p14:creationId xmlns:p14="http://schemas.microsoft.com/office/powerpoint/2010/main" val="6657497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876800"/>
            <a:ext cx="8183880" cy="1051560"/>
          </a:xfrm>
        </p:spPr>
        <p:txBody>
          <a:bodyPr>
            <a:normAutofit fontScale="90000"/>
          </a:bodyPr>
          <a:lstStyle/>
          <a:p>
            <a:pPr algn="ctr"/>
            <a:r>
              <a:rPr lang="mk-MK" dirty="0"/>
              <a:t>УЛОГАТА НА ЈАВНАТА АДМИНИСТРАЦИЈА</a:t>
            </a:r>
            <a:endParaRPr lang="en-US" dirty="0"/>
          </a:p>
        </p:txBody>
      </p:sp>
      <p:sp>
        <p:nvSpPr>
          <p:cNvPr id="3" name="Content Placeholder 2"/>
          <p:cNvSpPr>
            <a:spLocks noGrp="1"/>
          </p:cNvSpPr>
          <p:nvPr>
            <p:ph idx="1"/>
          </p:nvPr>
        </p:nvSpPr>
        <p:spPr>
          <a:xfrm>
            <a:off x="502920" y="688848"/>
            <a:ext cx="8183880" cy="4187952"/>
          </a:xfrm>
        </p:spPr>
        <p:txBody>
          <a:bodyPr>
            <a:normAutofit fontScale="77500" lnSpcReduction="20000"/>
          </a:bodyPr>
          <a:lstStyle/>
          <a:p>
            <a:pPr marL="0" indent="0">
              <a:buNone/>
            </a:pPr>
            <a:r>
              <a:rPr lang="ru-RU" dirty="0"/>
              <a:t>Поради непосредната улога во примената на законите, честопати помислувајќи на администрацијата, таа се меша со државната власт и со локалната власт. </a:t>
            </a:r>
            <a:r>
              <a:rPr lang="ru-RU" dirty="0" smtClean="0"/>
              <a:t>Собранието</a:t>
            </a:r>
            <a:r>
              <a:rPr lang="ru-RU" dirty="0"/>
              <a:t>, Владата и Судовите, како и општините, се носители на власт. Пратениците, членовите на владата, градоначалниците и советниците во општините, по дефиниција, се политичари. Јавната администрација не донесува закони. Таа учествува во нивната подготовка, врши стручни анализи на разните состојби во општеството, ги следи состојбите и дава иницијативи за усвојување на јавните политики и нови законски решенија и тука се јавува само како стручен сервис на државните и локалните власти. </a:t>
            </a:r>
            <a:endParaRPr lang="en-US" dirty="0"/>
          </a:p>
        </p:txBody>
      </p:sp>
    </p:spTree>
    <p:extLst>
      <p:ext uri="{BB962C8B-B14F-4D97-AF65-F5344CB8AC3E}">
        <p14:creationId xmlns:p14="http://schemas.microsoft.com/office/powerpoint/2010/main" val="2427059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76800"/>
            <a:ext cx="9144000" cy="1051560"/>
          </a:xfrm>
        </p:spPr>
        <p:txBody>
          <a:bodyPr>
            <a:normAutofit fontScale="90000"/>
          </a:bodyPr>
          <a:lstStyle/>
          <a:p>
            <a:pPr algn="ctr"/>
            <a:r>
              <a:rPr lang="mk-MK" dirty="0"/>
              <a:t>ОПСЕГ НА ЈАВНАТА АДМИНИСТРАЦИЈА</a:t>
            </a:r>
            <a:endParaRPr lang="en-US" dirty="0"/>
          </a:p>
        </p:txBody>
      </p:sp>
      <p:sp>
        <p:nvSpPr>
          <p:cNvPr id="3" name="Content Placeholder 2"/>
          <p:cNvSpPr>
            <a:spLocks noGrp="1"/>
          </p:cNvSpPr>
          <p:nvPr>
            <p:ph idx="1"/>
          </p:nvPr>
        </p:nvSpPr>
        <p:spPr>
          <a:xfrm>
            <a:off x="419100" y="609600"/>
            <a:ext cx="8305800" cy="4187952"/>
          </a:xfrm>
        </p:spPr>
        <p:txBody>
          <a:bodyPr>
            <a:noAutofit/>
          </a:bodyPr>
          <a:lstStyle/>
          <a:p>
            <a:pPr marL="0" indent="0">
              <a:buNone/>
            </a:pPr>
            <a:r>
              <a:rPr lang="ru-RU" sz="1800" dirty="0"/>
              <a:t>Опсегот на јавната администрација непосредно произлегува од видот на политичкиот систем и улогата на државата во општеството. Колку повеќе се очекува од државата толку поголем опсег ќе има и јавната администрација. </a:t>
            </a:r>
            <a:r>
              <a:rPr lang="ru-RU" sz="1800" dirty="0" smtClean="0"/>
              <a:t>По </a:t>
            </a:r>
            <a:r>
              <a:rPr lang="ru-RU" sz="1800" dirty="0"/>
              <a:t>индустриската револуција и со развојот на меѓународната трговија, појавата на либерализмот како доминантна идеологија во современиот свет, од државата се очекува да обезбеди услови за удобен живот, економски просперитет и бројни други права за своите граѓани како што се: образование, здравство, пристап до енергенти, вода за пиење, модерни патишта, здрава животна средина, телекомуникации итн. Со зголемувањето на улогата на модерната држава во секојдневниот живот на граѓаните се зголемувал и опсегот на јавната администрација, како збир институции кои ги извршуваат јавните политики на владата и преку кои граѓаните ги остваруваат своите права.</a:t>
            </a:r>
            <a:endParaRPr lang="en-US" sz="1800" dirty="0"/>
          </a:p>
        </p:txBody>
      </p:sp>
    </p:spTree>
    <p:extLst>
      <p:ext uri="{BB962C8B-B14F-4D97-AF65-F5344CB8AC3E}">
        <p14:creationId xmlns:p14="http://schemas.microsoft.com/office/powerpoint/2010/main" val="374142050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76800"/>
            <a:ext cx="9144000" cy="1051560"/>
          </a:xfrm>
        </p:spPr>
        <p:txBody>
          <a:bodyPr>
            <a:normAutofit fontScale="90000"/>
          </a:bodyPr>
          <a:lstStyle/>
          <a:p>
            <a:pPr algn="ctr"/>
            <a:r>
              <a:rPr lang="mk-MK" dirty="0"/>
              <a:t>ОПСЕГ НА ЈАВНАТА АДМИНИСТРАЦИЈА</a:t>
            </a:r>
            <a:endParaRPr lang="en-US" dirty="0"/>
          </a:p>
        </p:txBody>
      </p:sp>
      <p:sp>
        <p:nvSpPr>
          <p:cNvPr id="3" name="Content Placeholder 2"/>
          <p:cNvSpPr>
            <a:spLocks noGrp="1"/>
          </p:cNvSpPr>
          <p:nvPr>
            <p:ph idx="1"/>
          </p:nvPr>
        </p:nvSpPr>
        <p:spPr>
          <a:xfrm>
            <a:off x="419100" y="609600"/>
            <a:ext cx="8305800" cy="4187952"/>
          </a:xfrm>
        </p:spPr>
        <p:txBody>
          <a:bodyPr>
            <a:noAutofit/>
          </a:bodyPr>
          <a:lstStyle/>
          <a:p>
            <a:pPr marL="0" indent="0">
              <a:buNone/>
            </a:pPr>
            <a:r>
              <a:rPr lang="ru-RU" sz="1800" dirty="0"/>
              <a:t>Во најширока смисла, под јавна администрација во теоријата се сметаат државната администрација (министерствата, органите во состав на министерствата</a:t>
            </a:r>
            <a:r>
              <a:rPr lang="ru-RU" sz="1800" dirty="0" smtClean="0"/>
              <a:t>, како </a:t>
            </a:r>
            <a:r>
              <a:rPr lang="ru-RU" sz="1800" dirty="0"/>
              <a:t>што се инспекторатите, управите и бироата, и самостојните органи на државата, како што се бројни агенции и дирекции), стручните служби на владата, собранието и судовите, управните организации (како што се државниот завод за статистика, државниот архив), локалната самоуправа, установите и јавните претпријатија. Во поново време, под јавна администрација се сметаат и организациите од приватниот сектор кои со дозвола од државата пружаат јавни услуги: трговските друштва со јавни овластувања, како што се „Македонски </a:t>
            </a:r>
            <a:r>
              <a:rPr lang="ru-RU" sz="1800" dirty="0" smtClean="0"/>
              <a:t>Телеком,“ </a:t>
            </a:r>
            <a:r>
              <a:rPr lang="ru-RU" sz="1800" dirty="0"/>
              <a:t>„</a:t>
            </a:r>
            <a:r>
              <a:rPr lang="ru-RU" sz="1800" dirty="0" smtClean="0"/>
              <a:t>оне.вип,“ </a:t>
            </a:r>
            <a:r>
              <a:rPr lang="ru-RU" sz="1800" dirty="0"/>
              <a:t>„</a:t>
            </a:r>
            <a:r>
              <a:rPr lang="ru-RU" sz="1800" dirty="0" smtClean="0"/>
              <a:t>ЕВН,“ </a:t>
            </a:r>
            <a:r>
              <a:rPr lang="ru-RU" sz="1800" dirty="0"/>
              <a:t>приватните здравствени клиники, приватните универзитети итн., како и здруженијата како Сојузот на возачи, Авто-мото сојузот на Македонија и сл. Овие организации, по правило, не се сметаат за јавен сектор.</a:t>
            </a:r>
            <a:endParaRPr lang="en-US" sz="1800" dirty="0"/>
          </a:p>
        </p:txBody>
      </p:sp>
    </p:spTree>
    <p:extLst>
      <p:ext uri="{BB962C8B-B14F-4D97-AF65-F5344CB8AC3E}">
        <p14:creationId xmlns:p14="http://schemas.microsoft.com/office/powerpoint/2010/main" val="137862908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TotalTime>
  <Words>935</Words>
  <Application>Microsoft Office PowerPoint</Application>
  <PresentationFormat>On-screen Show (4:3)</PresentationFormat>
  <Paragraphs>21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Aspect</vt:lpstr>
      <vt:lpstr>ОПШТЕСТВЕНАТА УЛОГА НА ЈАВНАТА АДМИНИСТРАЦИЈА</vt:lpstr>
      <vt:lpstr>PowerPoint Presentation</vt:lpstr>
      <vt:lpstr>Л. Д. Вајт: „Јавната администрација ја сочинуваат сите операции кои имаат цел остварување и извршување на јавните политики.“</vt:lpstr>
      <vt:lpstr>Вудроу Вилсон: „Јавната администрација претставува систематско и детално извршување на законите“; „секогаш кога општ пропис, како закон, се применува во една конкретна ситуација, станува збор за акт (дело) на администрацијата.“</vt:lpstr>
      <vt:lpstr>Лутер Гулик: „Јавната администрација е дел од науката за администрација која се занимава со работите на владата (извршната власт) и, пред сè, се занимава со имплементацијата на политиките на извршната власт.“</vt:lpstr>
      <vt:lpstr>Двајт Валдо: „Јавната администрација е умешност и наука за управувањето со државните работи.“</vt:lpstr>
      <vt:lpstr>УЛОГАТА НА ЈАВНАТА АДМИНИСТРАЦИЈА</vt:lpstr>
      <vt:lpstr>ОПСЕГ НА ЈАВНАТА АДМИНИСТРАЦИЈА</vt:lpstr>
      <vt:lpstr>ОПСЕГ НА ЈАВНАТА АДМИНИСТРАЦИЈА</vt:lpstr>
      <vt:lpstr>КОЈ РАБОТИ ВО ЈАВНАТА АДМИНИСТРАЦИЈА?</vt:lpstr>
      <vt:lpstr>КОЈ РАБОТИ ВО ЈАВНАТА АДМИНИСТРАЦИЈА?</vt:lpstr>
      <vt:lpstr>КОЛКАВ Е ОБЕМОТ НА ЈАВНИОТ СЕКТОР?</vt:lpstr>
      <vt:lpstr>Ви благодарам за вниманието!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ОПШТЕСТВЕНАТА УЛОГА НА ЈАВНАТА АДМИНИСТРАЦИЈА</dc:title>
  <dc:creator>igor pecakovski</dc:creator>
  <cp:lastModifiedBy>igor pecakovski</cp:lastModifiedBy>
  <cp:revision>13</cp:revision>
  <dcterms:created xsi:type="dcterms:W3CDTF">2020-03-24T13:04:24Z</dcterms:created>
  <dcterms:modified xsi:type="dcterms:W3CDTF">2020-03-24T13:33:02Z</dcterms:modified>
</cp:coreProperties>
</file>