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D3AA-2705-42A9-BCA4-BCA300C43B8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73C107-2810-466B-A603-ADAF88D907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D3AA-2705-42A9-BCA4-BCA300C43B8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C107-2810-466B-A603-ADAF88D9072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F73C107-2810-466B-A603-ADAF88D9072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D3AA-2705-42A9-BCA4-BCA300C43B8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D3AA-2705-42A9-BCA4-BCA300C43B8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F73C107-2810-466B-A603-ADAF88D907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D3AA-2705-42A9-BCA4-BCA300C43B8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73C107-2810-466B-A603-ADAF88D9072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73DD3AA-2705-42A9-BCA4-BCA300C43B8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C107-2810-466B-A603-ADAF88D907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D3AA-2705-42A9-BCA4-BCA300C43B8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F73C107-2810-466B-A603-ADAF88D9072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D3AA-2705-42A9-BCA4-BCA300C43B8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F73C107-2810-466B-A603-ADAF88D907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D3AA-2705-42A9-BCA4-BCA300C43B8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73C107-2810-466B-A603-ADAF88D907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73C107-2810-466B-A603-ADAF88D9072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D3AA-2705-42A9-BCA4-BCA300C43B8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F73C107-2810-466B-A603-ADAF88D9072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73DD3AA-2705-42A9-BCA4-BCA300C43B8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73DD3AA-2705-42A9-BCA4-BCA300C43B8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73C107-2810-466B-A603-ADAF88D9072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ПОДЕЛБА НА ВЛАСТА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КАКО Е ОРГАНИЗИРАНА ВЛАСТА ВО НАШАТА ДРЖАВА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82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124200"/>
            <a:ext cx="8534400" cy="758952"/>
          </a:xfrm>
        </p:spPr>
        <p:txBody>
          <a:bodyPr>
            <a:noAutofit/>
          </a:bodyPr>
          <a:lstStyle/>
          <a:p>
            <a:r>
              <a:rPr lang="ru-RU" sz="3200" dirty="0"/>
              <a:t>Извршната власт во Република Македонија е бицефално организирана и ја вршат Владата и </a:t>
            </a:r>
            <a:r>
              <a:rPr lang="ru-RU" sz="3200" dirty="0" smtClean="0"/>
              <a:t>Претседателот </a:t>
            </a:r>
            <a:r>
              <a:rPr lang="ru-RU" sz="3200" dirty="0"/>
              <a:t>на државата.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7197589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Влада на РСМ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mk-MK" sz="3000" dirty="0" smtClean="0"/>
              <a:t>Владата е колегијален извршен орган кој го сочинуваат претседателот на владата и министрите. </a:t>
            </a:r>
          </a:p>
          <a:p>
            <a:pPr marL="0" indent="0">
              <a:buNone/>
            </a:pPr>
            <a:r>
              <a:rPr lang="mk-MK" sz="3000" dirty="0" smtClean="0"/>
              <a:t>Владата ја избира Собранието со мнозинство гласови од вкупниот број на пратеници (со апсолутно мнозинство).</a:t>
            </a:r>
          </a:p>
          <a:p>
            <a:pPr marL="0" indent="0">
              <a:buNone/>
            </a:pPr>
            <a:r>
              <a:rPr lang="mk-MK" sz="3000" dirty="0" smtClean="0"/>
              <a:t>Основните овластувања на Владата се определени со Уставот и нејзина основна задача е да ги спроведува законите и другите прописи.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9139549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Влада на РСМ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mk-MK" sz="3000" dirty="0" smtClean="0"/>
              <a:t>За својата работа, Владата одговара пред Собранието. </a:t>
            </a:r>
          </a:p>
          <a:p>
            <a:pPr marL="0" indent="0">
              <a:buNone/>
            </a:pPr>
            <a:r>
              <a:rPr lang="mk-MK" sz="3000" dirty="0" smtClean="0"/>
              <a:t>Таа ги предлага законите, републичкиот буџет и другите прописи кои ги донесува собранието. </a:t>
            </a:r>
          </a:p>
          <a:p>
            <a:pPr marL="0" indent="0">
              <a:buNone/>
            </a:pPr>
            <a:r>
              <a:rPr lang="mk-MK" sz="3000" dirty="0" smtClean="0"/>
              <a:t>На чело на владата стои премиер кој е одговорен за работата на министрите. </a:t>
            </a:r>
          </a:p>
          <a:p>
            <a:pPr marL="0" indent="0">
              <a:buNone/>
            </a:pPr>
            <a:r>
              <a:rPr lang="mk-MK" sz="3000" dirty="0" smtClean="0"/>
              <a:t>Владата ја организира работата на министерствата.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1964424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Претседател на РСМ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mk-MK" sz="2800" dirty="0" smtClean="0"/>
              <a:t>Претседателот на РСМ ја претставува државата во земјата и странство. </a:t>
            </a:r>
          </a:p>
          <a:p>
            <a:pPr marL="0" indent="0">
              <a:buNone/>
            </a:pPr>
            <a:r>
              <a:rPr lang="mk-MK" sz="2800" dirty="0" smtClean="0"/>
              <a:t>Тој е врховен командант на вооружените сили и претседава со Советот за безбедност. </a:t>
            </a:r>
          </a:p>
          <a:p>
            <a:pPr marL="0" indent="0">
              <a:buNone/>
            </a:pPr>
            <a:r>
              <a:rPr lang="mk-MK" sz="2800" dirty="0" smtClean="0"/>
              <a:t>Претседателот е избрано тело кое се избира на општи, непосредни, демократски избори на секои 5 години. </a:t>
            </a:r>
          </a:p>
          <a:p>
            <a:pPr marL="0" indent="0">
              <a:buNone/>
            </a:pPr>
            <a:r>
              <a:rPr lang="mk-MK" sz="2800" dirty="0" smtClean="0"/>
              <a:t>Претседателот има надлежност да го определи мандаторот за состав на Владата и исто така може да стави вето на одлуки на Собранието.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24400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СУДСКА ВЛАСТ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/>
              <a:t>Во </a:t>
            </a:r>
            <a:r>
              <a:rPr lang="ru-RU" sz="3000" dirty="0" smtClean="0"/>
              <a:t>РСМ, според </a:t>
            </a:r>
            <a:r>
              <a:rPr lang="ru-RU" sz="3000" dirty="0"/>
              <a:t>Законот за судови од 1995, постојат 27 судови </a:t>
            </a:r>
            <a:r>
              <a:rPr lang="ru-RU" sz="3000" dirty="0" smtClean="0"/>
              <a:t>од </a:t>
            </a:r>
            <a:r>
              <a:rPr lang="ru-RU" sz="3000" dirty="0"/>
              <a:t>прва инстанца, четири апелациони судови и Врховен Суд на Република Македонија. Покрај тоа, има и Уставен суд чии судии се избираат од страна на Собранието</a:t>
            </a:r>
            <a:r>
              <a:rPr lang="ru-RU" sz="3000" dirty="0" smtClean="0"/>
              <a:t>.</a:t>
            </a:r>
          </a:p>
          <a:p>
            <a:pPr marL="0" indent="0">
              <a:buNone/>
            </a:pPr>
            <a:r>
              <a:rPr lang="ru-RU" sz="3000" dirty="0"/>
              <a:t>Судовите се автономни и независни. Судовите судат врз основа на Уставот и законите и меѓународните договори ратификувани во согласност со Уставот.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8710881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СУДСКА ВЛАСТ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/>
              <a:t>Типовите на судови, нивните сфери на надлежност, нивното уредување, укинување, организација и состав, како и процедурата која ја следат се регулирани со закон, кој се усвојува со дво-третинско мнозинство од вкупниот број пратеници во Собранието на </a:t>
            </a:r>
            <a:r>
              <a:rPr lang="ru-RU" sz="2600" dirty="0" smtClean="0"/>
              <a:t>РСМ.</a:t>
            </a:r>
          </a:p>
          <a:p>
            <a:pPr marL="0" indent="0">
              <a:buNone/>
            </a:pPr>
            <a:r>
              <a:rPr lang="ru-RU" sz="2600" dirty="0"/>
              <a:t>Судиите имаат имунитет. Собранието одлучува за имунитетот на судиите. Извршувањето на судската функција не е компатибилно со извршување на други јавни функции, професии и членство во политичка партија. Политичко организирање и активност на судството е забрането.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6320584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СУДСКА ВЛАСТ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/>
              <a:t>Врховниот Суд на Република Македонија е највисокиот суд во републиката и обезбедува униформност во имплементацијата на законите од страна на судовите</a:t>
            </a:r>
            <a:r>
              <a:rPr lang="ru-RU" sz="3000" dirty="0" smtClean="0"/>
              <a:t>.</a:t>
            </a:r>
          </a:p>
          <a:p>
            <a:pPr marL="0" indent="0">
              <a:buNone/>
            </a:pPr>
            <a:r>
              <a:rPr lang="mk-MK" sz="3000" dirty="0"/>
              <a:t>Покрај основните судски органи, постојат и т.н. помошни судски органи, имено: </a:t>
            </a:r>
            <a:r>
              <a:rPr lang="mk-MK" sz="3000" dirty="0" smtClean="0"/>
              <a:t>Судски совет на РСМ (претходно Републички судски совет), </a:t>
            </a:r>
            <a:r>
              <a:rPr lang="mk-MK" sz="3000" dirty="0"/>
              <a:t>Народен правобранител и Јавно обвинителство.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5727278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Autofit/>
          </a:bodyPr>
          <a:lstStyle/>
          <a:p>
            <a:r>
              <a:rPr lang="mk-MK" sz="3200" dirty="0" smtClean="0"/>
              <a:t>Единици на локална самоуправа </a:t>
            </a:r>
            <a:br>
              <a:rPr lang="mk-MK" sz="3200" dirty="0" smtClean="0"/>
            </a:br>
            <a:r>
              <a:rPr lang="mk-MK" sz="3200" dirty="0" smtClean="0"/>
              <a:t>(Општини)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k-MK" sz="2800" dirty="0" smtClean="0"/>
              <a:t>З</a:t>
            </a:r>
            <a:r>
              <a:rPr lang="en-US" sz="2800" dirty="0" smtClean="0"/>
              <a:t>а </a:t>
            </a:r>
            <a:r>
              <a:rPr lang="en-US" sz="2800" dirty="0" err="1"/>
              <a:t>подобро</a:t>
            </a:r>
            <a:r>
              <a:rPr lang="en-US" sz="2800" dirty="0"/>
              <a:t> и </a:t>
            </a:r>
            <a:r>
              <a:rPr lang="en-US" sz="2800" dirty="0" err="1"/>
              <a:t>поефикасно</a:t>
            </a:r>
            <a:r>
              <a:rPr lang="en-US" sz="2800" dirty="0"/>
              <a:t> </a:t>
            </a:r>
            <a:r>
              <a:rPr lang="en-US" sz="2800" dirty="0" err="1"/>
              <a:t>остварување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државната</a:t>
            </a:r>
            <a:r>
              <a:rPr lang="en-US" sz="2800" dirty="0"/>
              <a:t> </a:t>
            </a:r>
            <a:r>
              <a:rPr lang="en-US" sz="2800" dirty="0" err="1"/>
              <a:t>власт</a:t>
            </a:r>
            <a:r>
              <a:rPr lang="en-US" sz="2800" dirty="0"/>
              <a:t>, </a:t>
            </a:r>
            <a:r>
              <a:rPr lang="en-US" sz="2800" dirty="0" err="1"/>
              <a:t>државата</a:t>
            </a:r>
            <a:r>
              <a:rPr lang="en-US" sz="2800" dirty="0"/>
              <a:t> е </a:t>
            </a:r>
            <a:r>
              <a:rPr lang="en-US" sz="2800" dirty="0" err="1"/>
              <a:t>поделена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повеќе</a:t>
            </a:r>
            <a:r>
              <a:rPr lang="en-US" sz="2800" dirty="0"/>
              <a:t> </a:t>
            </a:r>
            <a:r>
              <a:rPr lang="en-US" sz="2800" b="1" dirty="0" err="1"/>
              <a:t>единици</a:t>
            </a:r>
            <a:r>
              <a:rPr lang="en-US" sz="2800" b="1" dirty="0"/>
              <a:t> </a:t>
            </a:r>
            <a:r>
              <a:rPr lang="en-US" sz="2800" b="1" dirty="0" err="1"/>
              <a:t>на</a:t>
            </a:r>
            <a:r>
              <a:rPr lang="en-US" sz="2800" b="1" dirty="0"/>
              <a:t> </a:t>
            </a:r>
            <a:r>
              <a:rPr lang="en-US" sz="2800" b="1" dirty="0" err="1"/>
              <a:t>локална</a:t>
            </a:r>
            <a:r>
              <a:rPr lang="en-US" sz="2800" b="1" dirty="0"/>
              <a:t> </a:t>
            </a:r>
            <a:r>
              <a:rPr lang="en-US" sz="2800" b="1" dirty="0" err="1"/>
              <a:t>са­моуправа</a:t>
            </a:r>
            <a:r>
              <a:rPr lang="en-US" sz="2800" b="1" dirty="0"/>
              <a:t> (</a:t>
            </a:r>
            <a:r>
              <a:rPr lang="en-US" sz="2800" b="1" dirty="0" err="1"/>
              <a:t>општини</a:t>
            </a:r>
            <a:r>
              <a:rPr lang="en-US" sz="2800" b="1" dirty="0"/>
              <a:t>). </a:t>
            </a:r>
            <a:r>
              <a:rPr lang="en-US" sz="2800" dirty="0" err="1"/>
              <a:t>Граѓаните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локални</a:t>
            </a:r>
            <a:r>
              <a:rPr lang="en-US" sz="2800" dirty="0"/>
              <a:t> </a:t>
            </a:r>
            <a:r>
              <a:rPr lang="en-US" sz="2800" dirty="0" err="1"/>
              <a:t>избори</a:t>
            </a:r>
            <a:r>
              <a:rPr lang="en-US" sz="2800" dirty="0"/>
              <a:t> </a:t>
            </a:r>
            <a:r>
              <a:rPr lang="en-US" sz="2800" dirty="0" err="1"/>
              <a:t>избираат</a:t>
            </a:r>
            <a:r>
              <a:rPr lang="en-US" sz="2800" dirty="0"/>
              <a:t> </a:t>
            </a:r>
            <a:r>
              <a:rPr lang="en-US" sz="2800" dirty="0" err="1"/>
              <a:t>градоначални­ци</a:t>
            </a:r>
            <a:r>
              <a:rPr lang="en-US" sz="2800" dirty="0"/>
              <a:t> и </a:t>
            </a:r>
            <a:r>
              <a:rPr lang="en-US" sz="2800" dirty="0" err="1"/>
              <a:t>совети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општини</a:t>
            </a:r>
            <a:r>
              <a:rPr lang="en-US" sz="2800" dirty="0"/>
              <a:t>, </a:t>
            </a:r>
            <a:r>
              <a:rPr lang="en-US" sz="2800" dirty="0" err="1"/>
              <a:t>кои</a:t>
            </a:r>
            <a:r>
              <a:rPr lang="en-US" sz="2800" dirty="0"/>
              <a:t> </a:t>
            </a:r>
            <a:r>
              <a:rPr lang="en-US" sz="2800" dirty="0" err="1"/>
              <a:t>се</a:t>
            </a:r>
            <a:r>
              <a:rPr lang="en-US" sz="2800" dirty="0"/>
              <a:t> </a:t>
            </a:r>
            <a:r>
              <a:rPr lang="en-US" sz="2800" dirty="0" err="1"/>
              <a:t>надлежни</a:t>
            </a:r>
            <a:r>
              <a:rPr lang="en-US" sz="2800" dirty="0"/>
              <a:t> </a:t>
            </a:r>
            <a:r>
              <a:rPr lang="en-US" sz="2800" dirty="0" err="1"/>
              <a:t>за</a:t>
            </a:r>
            <a:r>
              <a:rPr lang="en-US" sz="2800" dirty="0"/>
              <a:t> </a:t>
            </a:r>
            <a:r>
              <a:rPr lang="en-US" sz="2800" dirty="0" err="1"/>
              <a:t>функционирањето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општини­те</a:t>
            </a:r>
            <a:r>
              <a:rPr lang="en-US" sz="2800" dirty="0"/>
              <a:t>. </a:t>
            </a:r>
            <a:r>
              <a:rPr lang="en-US" sz="2800" dirty="0" err="1"/>
              <a:t>Дел</a:t>
            </a:r>
            <a:r>
              <a:rPr lang="en-US" sz="2800" dirty="0"/>
              <a:t> </a:t>
            </a:r>
            <a:r>
              <a:rPr lang="en-US" sz="2800" dirty="0" err="1"/>
              <a:t>од</a:t>
            </a:r>
            <a:r>
              <a:rPr lang="en-US" sz="2800" dirty="0"/>
              <a:t> </a:t>
            </a:r>
            <a:r>
              <a:rPr lang="en-US" sz="2800" dirty="0" err="1"/>
              <a:t>надлежностите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општините</a:t>
            </a:r>
            <a:r>
              <a:rPr lang="en-US" sz="2800" dirty="0"/>
              <a:t> </a:t>
            </a:r>
            <a:r>
              <a:rPr lang="en-US" sz="2800" dirty="0" err="1"/>
              <a:t>се</a:t>
            </a:r>
            <a:r>
              <a:rPr lang="en-US" sz="2800" dirty="0"/>
              <a:t>: </a:t>
            </a:r>
            <a:r>
              <a:rPr lang="en-US" sz="2800" dirty="0" err="1"/>
              <a:t>заштита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животната</a:t>
            </a:r>
            <a:r>
              <a:rPr lang="en-US" sz="2800" dirty="0"/>
              <a:t> </a:t>
            </a:r>
            <a:r>
              <a:rPr lang="en-US" sz="2800" dirty="0" err="1"/>
              <a:t>средина</a:t>
            </a:r>
            <a:r>
              <a:rPr lang="en-US" sz="2800" dirty="0"/>
              <a:t>, </a:t>
            </a:r>
            <a:r>
              <a:rPr lang="en-US" sz="2800" dirty="0" err="1"/>
              <a:t>комунална</a:t>
            </a:r>
            <a:r>
              <a:rPr lang="en-US" sz="2800" dirty="0"/>
              <a:t> </a:t>
            </a:r>
            <a:r>
              <a:rPr lang="en-US" sz="2800" dirty="0" err="1"/>
              <a:t>хигиена</a:t>
            </a:r>
            <a:r>
              <a:rPr lang="en-US" sz="2800" dirty="0"/>
              <a:t>, </a:t>
            </a:r>
            <a:r>
              <a:rPr lang="en-US" sz="2800" dirty="0" err="1"/>
              <a:t>урбанистичко</a:t>
            </a:r>
            <a:r>
              <a:rPr lang="en-US" sz="2800" dirty="0"/>
              <a:t> </a:t>
            </a:r>
            <a:r>
              <a:rPr lang="en-US" sz="2800" dirty="0" err="1"/>
              <a:t>планирање</a:t>
            </a:r>
            <a:r>
              <a:rPr lang="en-US" sz="2800" dirty="0"/>
              <a:t>, </a:t>
            </a:r>
            <a:r>
              <a:rPr lang="en-US" sz="2800" dirty="0" err="1"/>
              <a:t>економски</a:t>
            </a:r>
            <a:r>
              <a:rPr lang="en-US" sz="2800" dirty="0"/>
              <a:t> </a:t>
            </a:r>
            <a:r>
              <a:rPr lang="en-US" sz="2800" dirty="0" err="1"/>
              <a:t>развој</a:t>
            </a:r>
            <a:r>
              <a:rPr lang="en-US" sz="2800" dirty="0"/>
              <a:t>, </a:t>
            </a:r>
            <a:r>
              <a:rPr lang="en-US" sz="2800" dirty="0" err="1"/>
              <a:t>култура</a:t>
            </a:r>
            <a:r>
              <a:rPr lang="en-US" sz="2800" dirty="0"/>
              <a:t>, </a:t>
            </a:r>
            <a:r>
              <a:rPr lang="en-US" sz="2800" dirty="0" err="1"/>
              <a:t>образование</a:t>
            </a:r>
            <a:r>
              <a:rPr lang="en-US" sz="2800" dirty="0"/>
              <a:t>, </a:t>
            </a:r>
            <a:r>
              <a:rPr lang="en-US" sz="2800" dirty="0" err="1"/>
              <a:t>спорт</a:t>
            </a:r>
            <a:r>
              <a:rPr lang="en-US" sz="2800" dirty="0"/>
              <a:t> и </a:t>
            </a:r>
            <a:r>
              <a:rPr lang="en-US" sz="2800" dirty="0" err="1"/>
              <a:t>друго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873361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k-MK" dirty="0" smtClean="0"/>
              <a:t>Александра Моштановска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Ви благодарам за вниманието!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27822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835152"/>
          </a:xfrm>
        </p:spPr>
        <p:txBody>
          <a:bodyPr>
            <a:noAutofit/>
          </a:bodyPr>
          <a:lstStyle/>
          <a:p>
            <a:r>
              <a:rPr lang="mk-MK" sz="3000" dirty="0" smtClean="0"/>
              <a:t>Поделбата на власта е темел на секоја демократија. </a:t>
            </a:r>
          </a:p>
          <a:p>
            <a:r>
              <a:rPr lang="ru-RU" sz="3000" dirty="0" smtClean="0"/>
              <a:t>Поделба </a:t>
            </a:r>
            <a:r>
              <a:rPr lang="ru-RU" sz="3000" dirty="0"/>
              <a:t>на власта </a:t>
            </a:r>
            <a:r>
              <a:rPr lang="ru-RU" sz="3000" dirty="0" smtClean="0"/>
              <a:t>значи </a:t>
            </a:r>
            <a:r>
              <a:rPr lang="ru-RU" sz="3000" dirty="0"/>
              <a:t>дека власта во една држава е поделена </a:t>
            </a:r>
            <a:r>
              <a:rPr lang="ru-RU" sz="3000" dirty="0" smtClean="0"/>
              <a:t>на </a:t>
            </a:r>
            <a:r>
              <a:rPr lang="ru-RU" sz="3000" dirty="0"/>
              <a:t>неколку гранки, при што секоја има посебни и независни овластувања во својата област на </a:t>
            </a:r>
            <a:r>
              <a:rPr lang="ru-RU" sz="3000" dirty="0" smtClean="0"/>
              <a:t>владеење.</a:t>
            </a:r>
          </a:p>
          <a:p>
            <a:r>
              <a:rPr lang="ru-RU" sz="3000" dirty="0"/>
              <a:t>Целта на поделбата на власта е да се спречи концентрација на моќ во еден центар, институција или личност, со што ќе се обезбеди добро владеење</a:t>
            </a:r>
            <a:r>
              <a:rPr lang="ru-RU" sz="3000" dirty="0" smtClean="0"/>
              <a:t>.</a:t>
            </a:r>
            <a:endParaRPr lang="en-US" sz="30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mk-MK" dirty="0" smtClean="0"/>
              <a:t>ПОДЕЛБА НА ВЛАСТА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23639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835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mk-MK" sz="3200" dirty="0" smtClean="0"/>
              <a:t>На 8ми септември 1991 година граѓаните на РМ  преку референдум одлучија Македонија да се раздружи од СФРЈ и да стане самостојна и суверена држава.  На 18 ноември 1991 година се усвои Уставот на РМ според кој таа е </a:t>
            </a:r>
            <a:r>
              <a:rPr lang="mk-MK" sz="3200" i="1" dirty="0" smtClean="0"/>
              <a:t>парламентарна демократија</a:t>
            </a:r>
            <a:r>
              <a:rPr lang="mk-MK" sz="3200" dirty="0" smtClean="0"/>
              <a:t>. Власта според уставот е поделена на: законодавна, извршна и судска. </a:t>
            </a:r>
            <a:endParaRPr lang="en-US" sz="32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mk-MK" dirty="0" smtClean="0"/>
              <a:t>ПОДЕЛБА НА ВЛАСТА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49788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ЗАКОНОДАВНА ВЛАСТ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/>
              <a:t>Носител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законодавната</a:t>
            </a:r>
            <a:r>
              <a:rPr lang="en-US" sz="2800" dirty="0"/>
              <a:t> </a:t>
            </a:r>
            <a:r>
              <a:rPr lang="en-US" sz="2800" dirty="0" err="1"/>
              <a:t>власт</a:t>
            </a:r>
            <a:r>
              <a:rPr lang="en-US" sz="2800" dirty="0"/>
              <a:t> </a:t>
            </a:r>
            <a:r>
              <a:rPr lang="en-US" sz="2800" dirty="0" err="1"/>
              <a:t>во</a:t>
            </a:r>
            <a:r>
              <a:rPr lang="en-US" sz="2800" dirty="0"/>
              <a:t> </a:t>
            </a:r>
            <a:r>
              <a:rPr lang="en-US" sz="2800" dirty="0" err="1"/>
              <a:t>нашата</a:t>
            </a:r>
            <a:r>
              <a:rPr lang="en-US" sz="2800" dirty="0"/>
              <a:t> </a:t>
            </a:r>
            <a:r>
              <a:rPr lang="en-US" sz="2800" dirty="0" err="1"/>
              <a:t>држава</a:t>
            </a:r>
            <a:r>
              <a:rPr lang="en-US" sz="2800" dirty="0"/>
              <a:t> е </a:t>
            </a:r>
            <a:r>
              <a:rPr lang="en-US" sz="2800" b="1" dirty="0" err="1"/>
              <a:t>Собранието</a:t>
            </a:r>
            <a:r>
              <a:rPr lang="en-US" sz="2800" b="1" dirty="0"/>
              <a:t> </a:t>
            </a:r>
            <a:r>
              <a:rPr lang="en-US" sz="2800" b="1" dirty="0" err="1"/>
              <a:t>на</a:t>
            </a:r>
            <a:r>
              <a:rPr lang="en-US" sz="2800" b="1" dirty="0"/>
              <a:t> </a:t>
            </a:r>
            <a:r>
              <a:rPr lang="en-US" sz="2800" b="1" dirty="0" err="1"/>
              <a:t>Ре­публика</a:t>
            </a:r>
            <a:r>
              <a:rPr lang="en-US" sz="2800" b="1" dirty="0"/>
              <a:t> </a:t>
            </a:r>
            <a:r>
              <a:rPr lang="en-US" sz="2800" b="1" dirty="0" err="1"/>
              <a:t>Северна</a:t>
            </a:r>
            <a:r>
              <a:rPr lang="en-US" sz="2800" b="1" dirty="0"/>
              <a:t> </a:t>
            </a:r>
            <a:r>
              <a:rPr lang="en-US" sz="2800" b="1" dirty="0" err="1"/>
              <a:t>Македонија</a:t>
            </a:r>
            <a:r>
              <a:rPr lang="en-US" sz="2800" b="1" dirty="0"/>
              <a:t>. </a:t>
            </a:r>
            <a:r>
              <a:rPr lang="en-US" sz="2800" dirty="0" err="1"/>
              <a:t>Собранието</a:t>
            </a:r>
            <a:r>
              <a:rPr lang="en-US" sz="2800" dirty="0"/>
              <a:t> е </a:t>
            </a:r>
            <a:r>
              <a:rPr lang="en-US" sz="2800" dirty="0" err="1"/>
              <a:t>законодавен</a:t>
            </a:r>
            <a:r>
              <a:rPr lang="en-US" sz="2800" dirty="0"/>
              <a:t> </a:t>
            </a:r>
            <a:r>
              <a:rPr lang="en-US" sz="2800" dirty="0" err="1"/>
              <a:t>орган</a:t>
            </a:r>
            <a:r>
              <a:rPr lang="en-US" sz="2800" dirty="0"/>
              <a:t> </a:t>
            </a:r>
            <a:r>
              <a:rPr lang="en-US" sz="2800" dirty="0" err="1"/>
              <a:t>бидејќи</a:t>
            </a:r>
            <a:r>
              <a:rPr lang="en-US" sz="2800" dirty="0"/>
              <a:t> е </a:t>
            </a:r>
            <a:r>
              <a:rPr lang="en-US" sz="2800" dirty="0" err="1"/>
              <a:t>единствената</a:t>
            </a:r>
            <a:r>
              <a:rPr lang="en-US" sz="2800" dirty="0"/>
              <a:t> </a:t>
            </a:r>
            <a:r>
              <a:rPr lang="en-US" sz="2800" dirty="0" err="1"/>
              <a:t>институција</a:t>
            </a:r>
            <a:r>
              <a:rPr lang="en-US" sz="2800" dirty="0"/>
              <a:t> </a:t>
            </a:r>
            <a:r>
              <a:rPr lang="en-US" sz="2800" dirty="0" err="1"/>
              <a:t>која</a:t>
            </a:r>
            <a:r>
              <a:rPr lang="en-US" sz="2800" dirty="0"/>
              <a:t> </a:t>
            </a:r>
            <a:r>
              <a:rPr lang="en-US" sz="2800" dirty="0" err="1"/>
              <a:t>има</a:t>
            </a:r>
            <a:r>
              <a:rPr lang="en-US" sz="2800" dirty="0"/>
              <a:t> </a:t>
            </a:r>
            <a:r>
              <a:rPr lang="en-US" sz="2800" dirty="0" err="1"/>
              <a:t>надлежност</a:t>
            </a:r>
            <a:r>
              <a:rPr lang="en-US" sz="2800" dirty="0"/>
              <a:t> </a:t>
            </a:r>
            <a:r>
              <a:rPr lang="en-US" sz="2800" dirty="0" err="1"/>
              <a:t>да</a:t>
            </a:r>
            <a:r>
              <a:rPr lang="en-US" sz="2800" dirty="0"/>
              <a:t> </a:t>
            </a:r>
            <a:r>
              <a:rPr lang="en-US" sz="2800" dirty="0" err="1"/>
              <a:t>ги</a:t>
            </a:r>
            <a:r>
              <a:rPr lang="en-US" sz="2800" dirty="0"/>
              <a:t> </a:t>
            </a:r>
            <a:r>
              <a:rPr lang="en-US" sz="2800" dirty="0" err="1"/>
              <a:t>носи</a:t>
            </a:r>
            <a:r>
              <a:rPr lang="en-US" sz="2800" dirty="0"/>
              <a:t>, </a:t>
            </a:r>
            <a:r>
              <a:rPr lang="en-US" sz="2800" dirty="0" err="1"/>
              <a:t>менува</a:t>
            </a:r>
            <a:r>
              <a:rPr lang="en-US" sz="2800" dirty="0"/>
              <a:t> и </a:t>
            </a:r>
            <a:r>
              <a:rPr lang="en-US" sz="2800" dirty="0" err="1"/>
              <a:t>допол­нува</a:t>
            </a:r>
            <a:r>
              <a:rPr lang="en-US" sz="2800" dirty="0"/>
              <a:t> </a:t>
            </a:r>
            <a:r>
              <a:rPr lang="en-US" sz="2800" dirty="0" err="1"/>
              <a:t>законите</a:t>
            </a:r>
            <a:r>
              <a:rPr lang="en-US" sz="2800" dirty="0"/>
              <a:t>. </a:t>
            </a:r>
            <a:r>
              <a:rPr lang="en-US" sz="2800" dirty="0" err="1"/>
              <a:t>Собранието</a:t>
            </a:r>
            <a:r>
              <a:rPr lang="en-US" sz="2800" dirty="0"/>
              <a:t> е и </a:t>
            </a:r>
            <a:r>
              <a:rPr lang="en-US" sz="2800" dirty="0" err="1"/>
              <a:t>претставнички</a:t>
            </a:r>
            <a:r>
              <a:rPr lang="en-US" sz="2800" dirty="0"/>
              <a:t> </a:t>
            </a:r>
            <a:r>
              <a:rPr lang="en-US" sz="2800" dirty="0" err="1"/>
              <a:t>орган</a:t>
            </a:r>
            <a:r>
              <a:rPr lang="en-US" sz="2800" dirty="0"/>
              <a:t> </a:t>
            </a:r>
            <a:r>
              <a:rPr lang="en-US" sz="2800" dirty="0" err="1"/>
              <a:t>бидејќи</a:t>
            </a:r>
            <a:r>
              <a:rPr lang="en-US" sz="2800" dirty="0"/>
              <a:t> </a:t>
            </a:r>
            <a:r>
              <a:rPr lang="en-US" sz="2800" dirty="0" err="1"/>
              <a:t>ги</a:t>
            </a:r>
            <a:r>
              <a:rPr lang="en-US" sz="2800" dirty="0"/>
              <a:t> </a:t>
            </a:r>
            <a:r>
              <a:rPr lang="en-US" sz="2800" dirty="0" err="1"/>
              <a:t>претставува</a:t>
            </a:r>
            <a:r>
              <a:rPr lang="en-US" sz="2800" dirty="0"/>
              <a:t> </a:t>
            </a:r>
            <a:r>
              <a:rPr lang="en-US" sz="2800" dirty="0" err="1"/>
              <a:t>граѓаните</a:t>
            </a:r>
            <a:r>
              <a:rPr lang="en-US" sz="2800" dirty="0"/>
              <a:t> </a:t>
            </a:r>
            <a:r>
              <a:rPr lang="en-US" sz="2800" dirty="0" err="1"/>
              <a:t>кои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парламентарни</a:t>
            </a:r>
            <a:r>
              <a:rPr lang="en-US" sz="2800" dirty="0"/>
              <a:t> </a:t>
            </a:r>
            <a:r>
              <a:rPr lang="en-US" sz="2800" dirty="0" err="1"/>
              <a:t>избори</a:t>
            </a:r>
            <a:r>
              <a:rPr lang="en-US" sz="2800" dirty="0"/>
              <a:t> </a:t>
            </a:r>
            <a:r>
              <a:rPr lang="en-US" sz="2800" dirty="0" err="1"/>
              <a:t>го</a:t>
            </a:r>
            <a:r>
              <a:rPr lang="en-US" sz="2800" dirty="0"/>
              <a:t> </a:t>
            </a:r>
            <a:r>
              <a:rPr lang="en-US" sz="2800" dirty="0" err="1"/>
              <a:t>бираат</a:t>
            </a:r>
            <a:r>
              <a:rPr lang="en-US" sz="2800" dirty="0"/>
              <a:t> </a:t>
            </a:r>
            <a:r>
              <a:rPr lang="en-US" sz="2800" dirty="0" err="1"/>
              <a:t>составот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Собранието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секои</a:t>
            </a:r>
            <a:r>
              <a:rPr lang="en-US" sz="2800" dirty="0"/>
              <a:t> </a:t>
            </a:r>
            <a:r>
              <a:rPr lang="en-US" sz="2800" dirty="0" err="1"/>
              <a:t>четири</a:t>
            </a:r>
            <a:r>
              <a:rPr lang="en-US" sz="2800" dirty="0"/>
              <a:t> </a:t>
            </a:r>
            <a:r>
              <a:rPr lang="en-US" sz="2800" dirty="0" err="1"/>
              <a:t>години</a:t>
            </a:r>
            <a:r>
              <a:rPr lang="en-US" sz="2800" dirty="0"/>
              <a:t>. </a:t>
            </a:r>
            <a:r>
              <a:rPr lang="en-US" sz="2800" dirty="0" err="1"/>
              <a:t>Избраните</a:t>
            </a:r>
            <a:r>
              <a:rPr lang="en-US" sz="2800" dirty="0"/>
              <a:t> </a:t>
            </a:r>
            <a:r>
              <a:rPr lang="en-US" sz="2800" dirty="0" err="1"/>
              <a:t>претставници</a:t>
            </a:r>
            <a:r>
              <a:rPr lang="en-US" sz="2800" dirty="0"/>
              <a:t> </a:t>
            </a:r>
            <a:r>
              <a:rPr lang="en-US" sz="2800" dirty="0" err="1"/>
              <a:t>во</a:t>
            </a:r>
            <a:r>
              <a:rPr lang="en-US" sz="2800" dirty="0"/>
              <a:t> </a:t>
            </a:r>
            <a:r>
              <a:rPr lang="en-US" sz="2800" dirty="0" err="1"/>
              <a:t>Собранието</a:t>
            </a:r>
            <a:r>
              <a:rPr lang="en-US" sz="2800" dirty="0"/>
              <a:t> </a:t>
            </a:r>
            <a:r>
              <a:rPr lang="en-US" sz="2800" dirty="0" err="1"/>
              <a:t>се</a:t>
            </a:r>
            <a:r>
              <a:rPr lang="en-US" sz="2800" dirty="0"/>
              <a:t> </a:t>
            </a:r>
            <a:r>
              <a:rPr lang="en-US" sz="2800" dirty="0" err="1"/>
              <a:t>нареку­ваат</a:t>
            </a:r>
            <a:r>
              <a:rPr lang="en-US" sz="2800" dirty="0"/>
              <a:t> </a:t>
            </a:r>
            <a:r>
              <a:rPr lang="en-US" sz="2800" dirty="0" err="1"/>
              <a:t>пратеници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1480111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ЗАКОНОДАВНА ВЛАСТ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k-MK" sz="3200" b="1" dirty="0" smtClean="0"/>
              <a:t>Собранието</a:t>
            </a:r>
            <a:r>
              <a:rPr lang="mk-MK" sz="3200" dirty="0" smtClean="0"/>
              <a:t> работи на седници и според утврден деловник за работа, а неговите надлежности се утврдени со Уставот. Негова основна надлежност е да донесува закони. Тоа има право не само да го менува и дополнува Уставот со уставни амандмани, туку и да донесува нов устав. Собранието распишува и референдум, а дава и амнестија.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339404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Останати надлежности на </a:t>
            </a:r>
            <a:r>
              <a:rPr lang="mk-MK" b="1" dirty="0" smtClean="0"/>
              <a:t>Собранието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mk-MK" sz="3200" dirty="0" smtClean="0"/>
              <a:t>Ги утврдува јавните давачки (даноци); </a:t>
            </a:r>
          </a:p>
          <a:p>
            <a:r>
              <a:rPr lang="mk-MK" sz="3200" dirty="0" smtClean="0"/>
              <a:t>Го донесува републичкиот буџет; </a:t>
            </a:r>
          </a:p>
          <a:p>
            <a:r>
              <a:rPr lang="mk-MK" sz="3200" dirty="0" smtClean="0"/>
              <a:t>Одлучува за војна и мир, ратификува меѓународни договори; </a:t>
            </a:r>
          </a:p>
          <a:p>
            <a:r>
              <a:rPr lang="mk-MK" sz="3200" dirty="0" smtClean="0"/>
              <a:t>Ја избира владата на РСМ, избира судии на Уставниот суд, избира и разрешува судии на судовите; </a:t>
            </a:r>
          </a:p>
          <a:p>
            <a:r>
              <a:rPr lang="mk-MK" sz="3200" dirty="0" smtClean="0"/>
              <a:t>Ја контролира работата на </a:t>
            </a:r>
            <a:r>
              <a:rPr lang="mk-MK" sz="3200" dirty="0"/>
              <a:t>в</a:t>
            </a:r>
            <a:r>
              <a:rPr lang="mk-MK" sz="3200" dirty="0" smtClean="0"/>
              <a:t>ладата.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3413295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ИЗВРШНА ВЛАСТ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057400"/>
            <a:ext cx="8503920" cy="3654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k-MK" sz="3200" dirty="0" smtClean="0"/>
              <a:t>Извршната власт е гранка на државната власт чија должност е да ги спроведува законите донесени од законодавната власт.</a:t>
            </a:r>
          </a:p>
          <a:p>
            <a:pPr marL="0" indent="0">
              <a:buNone/>
            </a:pPr>
            <a:r>
              <a:rPr lang="mk-MK" sz="3200" dirty="0" smtClean="0"/>
              <a:t>Според тоа колку органи се носители на извршната власт, таа може да биде: моноцефална (едноглава) или бицефална (двоглава).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287083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Моноцефална извршна власт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590800"/>
            <a:ext cx="8503920" cy="2740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Моноцефална извршна власт има кога постои само еден носител на извршната власт (шефот на државата) и во тој случај тој истовремено стои и на чело на владата (или кабинетот).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197166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Бицефална извршна власт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971800"/>
            <a:ext cx="8503920" cy="1749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Бицефална извршна власт има кога покрај шефот на државата, носител на извршната власт е и претседателот на </a:t>
            </a:r>
            <a:r>
              <a:rPr lang="ru-RU" sz="3200" dirty="0" smtClean="0"/>
              <a:t>владата.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283912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71</TotalTime>
  <Words>901</Words>
  <Application>Microsoft Office PowerPoint</Application>
  <PresentationFormat>On-screen Show (4:3)</PresentationFormat>
  <Paragraphs>53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КАКО Е ОРГАНИЗИРАНА ВЛАСТА ВО НАШАТА ДРЖАВА</vt:lpstr>
      <vt:lpstr>ПОДЕЛБА НА ВЛАСТА</vt:lpstr>
      <vt:lpstr>ПОДЕЛБА НА ВЛАСТА</vt:lpstr>
      <vt:lpstr>ЗАКОНОДАВНА ВЛАСТ</vt:lpstr>
      <vt:lpstr>ЗАКОНОДАВНА ВЛАСТ</vt:lpstr>
      <vt:lpstr>Останати надлежности на Собранието</vt:lpstr>
      <vt:lpstr>ИЗВРШНА ВЛАСТ</vt:lpstr>
      <vt:lpstr>Моноцефална извршна власт</vt:lpstr>
      <vt:lpstr>Бицефална извршна власт</vt:lpstr>
      <vt:lpstr>Извршната власт во Република Македонија е бицефално организирана и ја вршат Владата и Претседателот на државата.</vt:lpstr>
      <vt:lpstr>Влада на РСМ</vt:lpstr>
      <vt:lpstr>Влада на РСМ</vt:lpstr>
      <vt:lpstr>Претседател на РСМ</vt:lpstr>
      <vt:lpstr>СУДСКА ВЛАСТ</vt:lpstr>
      <vt:lpstr>СУДСКА ВЛАСТ</vt:lpstr>
      <vt:lpstr>СУДСКА ВЛАСТ</vt:lpstr>
      <vt:lpstr>Единици на локална самоуправа  (Општини)</vt:lpstr>
      <vt:lpstr>Ви благодарам за вниманието!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КАКО Е ОРГАНИЗИРАНА ВЛАСТА ВО НАШАТА ДРЖАВА</dc:title>
  <dc:creator>igor pecakovski</dc:creator>
  <cp:lastModifiedBy>igor pecakovski</cp:lastModifiedBy>
  <cp:revision>29</cp:revision>
  <dcterms:created xsi:type="dcterms:W3CDTF">2020-03-24T08:56:16Z</dcterms:created>
  <dcterms:modified xsi:type="dcterms:W3CDTF">2020-03-24T13:29:56Z</dcterms:modified>
</cp:coreProperties>
</file>