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9FE"/>
    <a:srgbClr val="CC00FF"/>
    <a:srgbClr val="47C55F"/>
    <a:srgbClr val="6CB3F4"/>
    <a:srgbClr val="000000"/>
    <a:srgbClr val="FF3300"/>
    <a:srgbClr val="CBE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598" autoAdjust="0"/>
  </p:normalViewPr>
  <p:slideViewPr>
    <p:cSldViewPr>
      <p:cViewPr varScale="1">
        <p:scale>
          <a:sx n="74" d="100"/>
          <a:sy n="74" d="100"/>
        </p:scale>
        <p:origin x="7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97D2FB-351C-45BA-98D5-B53808E64CC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D56C-D2CE-4552-BF3A-84C6764446D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1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44286-6CEF-4693-86EA-423ACC679F3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61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EA23E-4ECE-435F-98BA-ACCF3811276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539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6F0BC-653C-42DF-A3C7-C5239724293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974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4B816-97F5-4778-8C47-4214FAF415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7764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1A268-3111-4F3E-B389-9686634F9F7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317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B3D7-C0E5-40E8-A9AC-CDD24E4DC59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2098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72C3B-DE9F-422A-8623-B85F49FA52B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2707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8B4F9-2AA0-45AB-9250-0DE024B8F25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3944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17266-5CB7-4042-A067-1124FD63DF3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172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4F9F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4F9F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4F9FE"/>
                </a:solidFill>
                <a:latin typeface="+mn-lt"/>
              </a:defRPr>
            </a:lvl1pPr>
          </a:lstStyle>
          <a:p>
            <a:fld id="{4B481EB7-C39C-464D-810A-B9DB450D0A46}" type="slidenum">
              <a:rPr lang="en-US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F4F9F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4F9FE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F4F9F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F4F9FE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F4F9FE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F4F9FE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F4F9F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jpeg" /><Relationship Id="rId3" Type="http://schemas.openxmlformats.org/officeDocument/2006/relationships/image" Target="../media/image2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jpeg" /><Relationship Id="rId3" Type="http://schemas.openxmlformats.org/officeDocument/2006/relationships/image" Target="../media/image17.png" /><Relationship Id="rId4" Type="http://schemas.openxmlformats.org/officeDocument/2006/relationships/image" Target="../media/image1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1438" y="90488"/>
            <a:ext cx="895985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hlink"/>
                </a:solidFill>
                <a:latin typeface="Macedonian Helv" panose="020b0604020202020204" pitchFamily="34" charset="0"/>
              </a:rPr>
              <a:t>SOU GIMNAZIJA “JOSIP BROZ TITO” - BITOLA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5241925"/>
            <a:ext cx="8875713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3300"/>
                </a:solidFill>
                <a:latin typeface="Macedonian Helv" panose="020b0604020202020204" pitchFamily="34" charset="0"/>
              </a:rPr>
              <a:t>POTPA\AWETO NA MAKEDONIJA</a:t>
            </a:r>
          </a:p>
          <a:p>
            <a:pPr algn="ctr"/>
            <a:r>
              <a:rPr lang="en-US" sz="4000" b="1">
                <a:solidFill>
                  <a:srgbClr val="FF3300"/>
                </a:solidFill>
                <a:latin typeface="Macedonian Helv" panose="020b0604020202020204" pitchFamily="34" charset="0"/>
              </a:rPr>
              <a:t>POD RIMSKA VLAST</a:t>
            </a:r>
          </a:p>
        </p:txBody>
      </p:sp>
      <p:pic>
        <p:nvPicPr>
          <p:cNvPr id="10246" name="Picture 6" descr="400px-Spqr-big-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409700"/>
            <a:ext cx="41148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vergina%20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4800" y="920750"/>
            <a:ext cx="53340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Picture 2" descr="Titus Quinctius Flamininus, 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7" b="3076"/>
          <a:stretch>
            <a:fillRect/>
          </a:stretch>
        </p:blipFill>
        <p:spPr bwMode="auto">
          <a:xfrm>
            <a:off x="533400" y="457200"/>
            <a:ext cx="2362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" y="5295900"/>
            <a:ext cx="25019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6CB3F4"/>
                </a:solidFill>
                <a:latin typeface="Macedonian Helv" panose="020b0604020202020204" pitchFamily="34" charset="0"/>
              </a:rPr>
              <a:t>Rimski konzul</a:t>
            </a:r>
          </a:p>
          <a:p>
            <a:pPr algn="ctr"/>
            <a:r>
              <a:rPr lang="en-US" b="1">
                <a:solidFill>
                  <a:srgbClr val="6CB3F4"/>
                </a:solidFill>
                <a:latin typeface="Macedonian Helv" panose="020b0604020202020204" pitchFamily="34" charset="0"/>
              </a:rPr>
              <a:t>Flaminin</a:t>
            </a:r>
          </a:p>
        </p:txBody>
      </p:sp>
      <p:pic>
        <p:nvPicPr>
          <p:cNvPr id="26628" name="Picture 4" descr="soldromia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0"/>
            <a:ext cx="32670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ita06047g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3990975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Picture 2" descr="cynoscephalae_h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28600"/>
            <a:ext cx="60198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35138" y="4205288"/>
            <a:ext cx="5580062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47C55F"/>
                </a:solidFill>
                <a:latin typeface="Macedonian Helv" panose="020b0604020202020204" pitchFamily="34" charset="0"/>
              </a:rPr>
              <a:t>KINOSKEFALE 197 g.p.n.e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5143500"/>
            <a:ext cx="8099425" cy="1552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>
                <a:solidFill>
                  <a:srgbClr val="47C55F"/>
                </a:solidFill>
                <a:latin typeface="Macedonian Helv" panose="020b0604020202020204" pitchFamily="34" charset="0"/>
              </a:rPr>
              <a:t> Makedonija da gi otstapi site osvoeni teritorii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47C55F"/>
                </a:solidFill>
                <a:latin typeface="Macedonian Helv" panose="020b0604020202020204" pitchFamily="34" charset="0"/>
              </a:rPr>
              <a:t> Da ja prodade celata flota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47C55F"/>
                </a:solidFill>
                <a:latin typeface="Macedonian Helv" panose="020b0604020202020204" pitchFamily="34" charset="0"/>
              </a:rPr>
              <a:t> da mu isplati na Rim visoka voena ot{teta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47C55F"/>
                </a:solidFill>
                <a:latin typeface="Macedonian Helv" panose="020b0604020202020204" pitchFamily="34" charset="0"/>
              </a:rPr>
              <a:t> Da ja namali vojskata na  5.000 vojnici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Picture 2" descr="Titus Quinctius Flamininus, 01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14400"/>
            <a:ext cx="41973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a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7526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28800" y="6018213"/>
            <a:ext cx="51101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Macedonian Helv" panose="020b0604020202020204" pitchFamily="34" charset="0"/>
              </a:rPr>
              <a:t>Triumf na Rimskata Republika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200" y="12700"/>
            <a:ext cx="9010650" cy="48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3300"/>
                </a:solidFill>
                <a:latin typeface="Macedonian Helv" panose="020b0604020202020204" pitchFamily="34" charset="0"/>
              </a:rPr>
              <a:t>TRETA MAKEDONSKO-RIMSKA VOJNA 171-167 g.p.n.e</a:t>
            </a:r>
          </a:p>
        </p:txBody>
      </p:sp>
      <p:pic>
        <p:nvPicPr>
          <p:cNvPr id="23555" name="Picture 3" descr="coin_perseus_maced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219200"/>
            <a:ext cx="42862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erseusMaced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447800"/>
            <a:ext cx="3581400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47775" y="5424488"/>
            <a:ext cx="65246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Macedonian Helv" panose="020b0604020202020204" pitchFamily="34" charset="0"/>
              </a:rPr>
              <a:t>Posledniot Makedonski kral </a:t>
            </a:r>
          </a:p>
          <a:p>
            <a:pPr algn="ctr"/>
            <a:r>
              <a:rPr lang="en-US" sz="3200" b="1">
                <a:solidFill>
                  <a:srgbClr val="FF3300"/>
                </a:solidFill>
                <a:latin typeface="Macedonian Helv" panose="020b0604020202020204" pitchFamily="34" charset="0"/>
              </a:rPr>
              <a:t>PERSEJ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1" name="Picture 3" descr="Lucius Aemilius Macedonus Paullus,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762000"/>
            <a:ext cx="5105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0641" y="3733800"/>
            <a:ext cx="3762568" cy="20621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err="1">
                <a:solidFill>
                  <a:srgbClr val="CC00FF"/>
                </a:solidFill>
                <a:latin typeface="Macedonian Helv" panose="020b0604020202020204" pitchFamily="34" charset="0"/>
              </a:rPr>
              <a:t>Rimskiot konzul</a:t>
            </a:r>
            <a:endParaRPr lang="en-US" sz="3200" b="1">
              <a:solidFill>
                <a:srgbClr val="CC00FF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en-US" sz="3200" b="1">
                <a:solidFill>
                  <a:srgbClr val="CC00FF"/>
                </a:solidFill>
                <a:latin typeface="Macedonian Helv" panose="020b0604020202020204" pitchFamily="34" charset="0"/>
              </a:rPr>
              <a:t>PAVLE </a:t>
            </a:r>
            <a:r>
              <a:rPr lang="en-US" sz="3200" b="1" smtClean="0">
                <a:solidFill>
                  <a:srgbClr val="CC00FF"/>
                </a:solidFill>
                <a:latin typeface="Macedonian Helv" panose="020b0604020202020204" pitchFamily="34" charset="0"/>
              </a:rPr>
              <a:t>EMILIJ</a:t>
            </a:r>
            <a:endParaRPr lang="mk-MK" sz="3200" b="1" smtClean="0">
              <a:solidFill>
                <a:srgbClr val="CC00FF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3200" b="1" smtClean="0">
                <a:solidFill>
                  <a:srgbClr val="CC00FF"/>
                </a:solidFill>
                <a:latin typeface="Macedonian Helv" panose="020b0604020202020204" pitchFamily="34" charset="0"/>
              </a:rPr>
              <a:t>на чело на </a:t>
            </a:r>
          </a:p>
          <a:p>
            <a:pPr algn="ctr"/>
            <a:r>
              <a:rPr lang="mk-MK" sz="3200" b="1" smtClean="0">
                <a:solidFill>
                  <a:srgbClr val="CC00FF"/>
                </a:solidFill>
                <a:latin typeface="Macedonian Helv" panose="020b0604020202020204" pitchFamily="34" charset="0"/>
              </a:rPr>
              <a:t>Римските легии</a:t>
            </a:r>
            <a:endParaRPr lang="en-US" sz="3200" b="1">
              <a:solidFill>
                <a:srgbClr val="CC00FF"/>
              </a:solidFill>
              <a:latin typeface="Macedonian Helv" panose="020b0604020202020204" pitchFamily="34" charset="0"/>
            </a:endParaRPr>
          </a:p>
        </p:txBody>
      </p:sp>
      <p:pic>
        <p:nvPicPr>
          <p:cNvPr id="22533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057400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2" descr="Pydna,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0"/>
            <a:ext cx="4762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pydn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276600"/>
            <a:ext cx="4800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33400"/>
            <a:ext cx="35956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" y="4962525"/>
            <a:ext cx="3967946" cy="18158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FF3300"/>
                </a:solidFill>
                <a:latin typeface="Macedonian Helv" panose="020b0604020202020204" pitchFamily="34" charset="0"/>
              </a:rPr>
              <a:t>PIDNA</a:t>
            </a:r>
            <a:endParaRPr lang="mk-MK" sz="2800" b="1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2800" b="1" smtClean="0">
                <a:solidFill>
                  <a:srgbClr val="FF3300"/>
                </a:solidFill>
                <a:latin typeface="Macedonian Helv" panose="020b0604020202020204" pitchFamily="34" charset="0"/>
              </a:rPr>
              <a:t>последна битка</a:t>
            </a:r>
          </a:p>
          <a:p>
            <a:pPr algn="ctr"/>
            <a:r>
              <a:rPr lang="mk-MK" sz="2800" b="1" smtClean="0">
                <a:solidFill>
                  <a:srgbClr val="FF3300"/>
                </a:solidFill>
                <a:latin typeface="Macedonian Helv" panose="020b0604020202020204" pitchFamily="34" charset="0"/>
              </a:rPr>
              <a:t>меѓу Рим и Македонија</a:t>
            </a:r>
          </a:p>
          <a:p>
            <a:pPr algn="ctr"/>
            <a:r>
              <a:rPr lang="mk-MK" sz="2800" b="1" smtClean="0">
                <a:solidFill>
                  <a:srgbClr val="FF3300"/>
                </a:solidFill>
                <a:latin typeface="Macedonian Helv" panose="020b0604020202020204" pitchFamily="34" charset="0"/>
              </a:rPr>
              <a:t>168 година п.н.е.</a:t>
            </a:r>
            <a:endParaRPr lang="en-US" sz="2800" b="1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Perseus Pey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33400"/>
            <a:ext cx="7048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967" y="5715000"/>
            <a:ext cx="7392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smtClean="0"/>
              <a:t>Последниот македонски крал Персеј заробен</a:t>
            </a:r>
          </a:p>
          <a:p>
            <a:pPr algn="ctr"/>
            <a:r>
              <a:rPr lang="mk-MK" b="1" smtClean="0"/>
              <a:t>Со фамилијата однесен во Рим и продаден како роб</a:t>
            </a:r>
            <a:endParaRPr lang="en-GB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9" name="Picture 3" descr="map 168 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09600"/>
            <a:ext cx="471646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71852" y="1368425"/>
            <a:ext cx="42707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err="1">
                <a:latin typeface="Macedonian Helv" panose="020b0604020202020204" pitchFamily="34" charset="0"/>
              </a:rPr>
              <a:t>Makedonija podelena na </a:t>
            </a:r>
          </a:p>
          <a:p>
            <a:pPr algn="ctr"/>
            <a:r>
              <a:rPr lang="en-US" b="1">
                <a:latin typeface="Macedonian Helv" panose="020b0604020202020204" pitchFamily="34" charset="0"/>
              </a:rPr>
              <a:t>~etiri oblasti </a:t>
            </a:r>
            <a:r>
              <a:rPr lang="en-US" b="1" smtClean="0">
                <a:latin typeface="Macedonian Helv" panose="020b0604020202020204" pitchFamily="34" charset="0"/>
              </a:rPr>
              <a:t>– MERIDI</a:t>
            </a:r>
            <a:endParaRPr lang="mk-MK" b="1" smtClean="0">
              <a:latin typeface="Macedonian Helv" panose="020b0604020202020204" pitchFamily="34" charset="0"/>
            </a:endParaRPr>
          </a:p>
          <a:p>
            <a:pPr algn="ctr"/>
            <a:r>
              <a:rPr lang="mk-MK" b="1" smtClean="0">
                <a:latin typeface="Macedonian Helv" panose="020b0604020202020204" pitchFamily="34" charset="0"/>
              </a:rPr>
              <a:t>со центри во:</a:t>
            </a:r>
            <a:endParaRPr lang="en-US" b="1">
              <a:latin typeface="Macedonian Helv" panose="020b0604020202020204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10200" y="2792413"/>
            <a:ext cx="34639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3200" b="1">
                <a:latin typeface="Macedonian Helv" panose="020b0604020202020204" pitchFamily="34" charset="0"/>
              </a:rPr>
              <a:t>AMFIPOL</a:t>
            </a:r>
          </a:p>
          <a:p>
            <a:pPr>
              <a:buFontTx/>
              <a:buAutoNum type="arabicPeriod"/>
            </a:pPr>
            <a:r>
              <a:rPr lang="en-US" sz="3200" b="1">
                <a:latin typeface="Macedonian Helv" panose="020b0604020202020204" pitchFamily="34" charset="0"/>
              </a:rPr>
              <a:t>SOLUN</a:t>
            </a:r>
          </a:p>
          <a:p>
            <a:pPr>
              <a:buFontTx/>
              <a:buAutoNum type="arabicPeriod"/>
            </a:pPr>
            <a:r>
              <a:rPr lang="en-US" sz="3200" b="1">
                <a:latin typeface="Macedonian Helv" panose="020b0604020202020204" pitchFamily="34" charset="0"/>
              </a:rPr>
              <a:t>PELA</a:t>
            </a:r>
          </a:p>
          <a:p>
            <a:pPr>
              <a:buFontTx/>
              <a:buAutoNum type="arabicPeriod"/>
            </a:pPr>
            <a:r>
              <a:rPr lang="en-US" sz="3200" b="1">
                <a:latin typeface="Macedonian Helv" panose="020b0604020202020204" pitchFamily="34" charset="0"/>
              </a:rPr>
              <a:t>PELAGONIJA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Picture 2" descr="map 148 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0"/>
            <a:ext cx="662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7901" y="152400"/>
            <a:ext cx="67755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000" b="1" smtClean="0">
                <a:solidFill>
                  <a:schemeClr val="bg1"/>
                </a:solidFill>
              </a:rPr>
              <a:t>148 г.п.н.е. Востание на војникот Андриск</a:t>
            </a:r>
          </a:p>
          <a:p>
            <a:pPr algn="ctr"/>
            <a:r>
              <a:rPr lang="mk-MK" sz="2000" b="1" smtClean="0">
                <a:solidFill>
                  <a:schemeClr val="bg1"/>
                </a:solidFill>
              </a:rPr>
              <a:t>Се претставил како син на Персеј и крал на Македонија</a:t>
            </a:r>
          </a:p>
          <a:p>
            <a:pPr algn="ctr"/>
            <a:r>
              <a:rPr lang="mk-MK" sz="2000" b="1" smtClean="0">
                <a:solidFill>
                  <a:schemeClr val="bg1"/>
                </a:solidFill>
              </a:rPr>
              <a:t>Наречен е Лажниот Филип - </a:t>
            </a:r>
            <a:r>
              <a:rPr lang="en-US" sz="2000" b="1" smtClean="0">
                <a:solidFill>
                  <a:schemeClr val="bg1"/>
                </a:solidFill>
              </a:rPr>
              <a:t>- </a:t>
            </a:r>
            <a:r>
              <a:rPr lang="en-GB" sz="2000" b="1">
                <a:solidFill>
                  <a:schemeClr val="bg1"/>
                </a:solidFill>
              </a:rPr>
              <a:t>Pseudo-Philippus</a:t>
            </a:r>
            <a:endParaRPr lang="en-GB" sz="2000" b="1">
              <a:solidFill>
                <a:schemeClr val="bg1"/>
              </a:solidFill>
            </a:endParaRPr>
          </a:p>
          <a:p>
            <a:pPr algn="ctr"/>
            <a:endParaRPr lang="en-GB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 descr="Romia_Imperio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1000"/>
            <a:ext cx="9144000" cy="62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838200"/>
            <a:ext cx="489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smtClean="0">
                <a:solidFill>
                  <a:schemeClr val="bg1"/>
                </a:solidFill>
              </a:rPr>
              <a:t>Македонија – римска провинција</a:t>
            </a:r>
            <a:endParaRPr lang="en-GB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5" name="Picture 5" descr="KISH_03_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9"/>
          <a:stretch>
            <a:fillRect/>
          </a:stretch>
        </p:blipFill>
        <p:spPr bwMode="auto">
          <a:xfrm>
            <a:off x="0" y="3810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5943600"/>
            <a:ext cx="10753725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err="1">
                <a:solidFill>
                  <a:srgbClr val="FF3300"/>
                </a:solidFill>
                <a:latin typeface="Macedonian Helv" panose="020b0604020202020204" pitchFamily="34" charset="0"/>
              </a:rPr>
              <a:t>Podelbata na dr`avata na Aleksandar </a:t>
            </a:r>
            <a:r>
              <a:rPr lang="en-US" b="1">
                <a:solidFill>
                  <a:srgbClr val="FF3300"/>
                </a:solidFill>
                <a:latin typeface="Arial" panose="020b0604020202020204" pitchFamily="34" charset="0"/>
              </a:rPr>
              <a:t>III</a:t>
            </a:r>
            <a:r>
              <a:rPr lang="en-US" b="1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b="1" err="1" smtClean="0">
                <a:solidFill>
                  <a:srgbClr val="FF3300"/>
                </a:solidFill>
                <a:latin typeface="Macedonian Helv" panose="020b0604020202020204" pitchFamily="34" charset="0"/>
              </a:rPr>
              <a:t>Makedonski</a:t>
            </a:r>
            <a:endParaRPr lang="en-US" b="1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r>
              <a:rPr lang="mk-MK" b="1" smtClean="0">
                <a:solidFill>
                  <a:srgbClr val="FF3300"/>
                </a:solidFill>
                <a:latin typeface="Macedonian Helv" panose="020b0604020202020204" pitchFamily="34" charset="0"/>
              </a:rPr>
              <a:t>по неговата смрт во Вавилон во 323 година пред нашата ера</a:t>
            </a:r>
            <a:endParaRPr lang="en-US" b="1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8" name="Picture 4" descr="Arg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5" y="0"/>
            <a:ext cx="70866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3048000"/>
            <a:ext cx="35558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smtClean="0">
                <a:solidFill>
                  <a:srgbClr val="FF0000"/>
                </a:solidFill>
              </a:rPr>
              <a:t>Последн владетел од</a:t>
            </a:r>
          </a:p>
          <a:p>
            <a:pPr algn="ctr"/>
            <a:r>
              <a:rPr lang="mk-MK" b="1" smtClean="0">
                <a:solidFill>
                  <a:srgbClr val="FF0000"/>
                </a:solidFill>
              </a:rPr>
              <a:t>династијата Аргеади</a:t>
            </a:r>
          </a:p>
          <a:p>
            <a:pPr algn="ctr"/>
            <a:r>
              <a:rPr lang="mk-MK" b="1">
                <a:solidFill>
                  <a:srgbClr val="FF0000"/>
                </a:solidFill>
              </a:rPr>
              <a:t>с</a:t>
            </a:r>
            <a:r>
              <a:rPr lang="mk-MK" b="1" smtClean="0">
                <a:solidFill>
                  <a:srgbClr val="FF0000"/>
                </a:solidFill>
              </a:rPr>
              <a:t>инот на Александар </a:t>
            </a:r>
            <a:r>
              <a:rPr lang="en-US" b="1" smtClean="0">
                <a:solidFill>
                  <a:srgbClr val="FF0000"/>
                </a:solidFill>
              </a:rPr>
              <a:t>III</a:t>
            </a:r>
          </a:p>
          <a:p>
            <a:pPr algn="ctr"/>
            <a:r>
              <a:rPr lang="mk-MK" b="1" smtClean="0">
                <a:solidFill>
                  <a:srgbClr val="FF0000"/>
                </a:solidFill>
              </a:rPr>
              <a:t>Александар </a:t>
            </a:r>
            <a:r>
              <a:rPr lang="en-US" b="1" smtClean="0">
                <a:solidFill>
                  <a:srgbClr val="FF0000"/>
                </a:solidFill>
              </a:rPr>
              <a:t>IV</a:t>
            </a:r>
          </a:p>
          <a:p>
            <a:pPr algn="ctr"/>
            <a:endParaRPr lang="en-GB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0" name="Picture 2" descr="timeli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62000"/>
            <a:ext cx="38862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BEC_50_ob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0"/>
          <a:stretch>
            <a:fillRect/>
          </a:stretch>
        </p:blipFill>
        <p:spPr bwMode="auto">
          <a:xfrm>
            <a:off x="4953000" y="3048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Gaul Soldiers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3479800"/>
            <a:ext cx="4191000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1475" y="2986088"/>
            <a:ext cx="5066579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mk-MK" sz="3200" b="1" smtClean="0">
                <a:solidFill>
                  <a:srgbClr val="FF3300"/>
                </a:solidFill>
                <a:latin typeface="Macedonian Helv" panose="020b0604020202020204" pitchFamily="34" charset="0"/>
              </a:rPr>
              <a:t>Генералот </a:t>
            </a:r>
            <a:r>
              <a:rPr lang="en-US" sz="3200" b="1" err="1" smtClean="0">
                <a:solidFill>
                  <a:srgbClr val="FF3300"/>
                </a:solidFill>
                <a:latin typeface="Macedonian Helv" panose="020b0604020202020204" pitchFamily="34" charset="0"/>
              </a:rPr>
              <a:t>Antigon Gonat</a:t>
            </a:r>
            <a:endParaRPr lang="mk-MK" sz="3200" b="1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3200" b="1" smtClean="0">
                <a:solidFill>
                  <a:srgbClr val="FF3300"/>
                </a:solidFill>
                <a:latin typeface="Macedonian Helv" panose="020b0604020202020204" pitchFamily="34" charset="0"/>
              </a:rPr>
              <a:t>ги порази Галите кај</a:t>
            </a:r>
          </a:p>
          <a:p>
            <a:pPr algn="ctr"/>
            <a:r>
              <a:rPr lang="mk-MK" sz="3200" b="1" smtClean="0">
                <a:solidFill>
                  <a:srgbClr val="FF3300"/>
                </a:solidFill>
                <a:latin typeface="Macedonian Helv" panose="020b0604020202020204" pitchFamily="34" charset="0"/>
              </a:rPr>
              <a:t>Пела </a:t>
            </a:r>
            <a:endParaRPr lang="en-US" sz="3200" b="1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76250" y="4448175"/>
            <a:ext cx="371475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Macedonian Helv" panose="020b0604020202020204" pitchFamily="34" charset="0"/>
              </a:rPr>
              <a:t>Nova dinastija</a:t>
            </a:r>
          </a:p>
          <a:p>
            <a:pPr algn="ctr"/>
            <a:r>
              <a:rPr lang="en-US" sz="3600" b="1">
                <a:solidFill>
                  <a:srgbClr val="FF3300"/>
                </a:solidFill>
                <a:latin typeface="Macedonian Helv" panose="020b0604020202020204" pitchFamily="34" charset="0"/>
              </a:rPr>
              <a:t>ANTIGONIDI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6" name="Picture 2" descr="Coin, 03 Filip 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" y="228600"/>
            <a:ext cx="2540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oin, 02 Filip 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95600"/>
            <a:ext cx="7429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Filip V,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22860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471055" y="235039"/>
            <a:ext cx="4463145" cy="25545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latin typeface="Macedonian Helv" panose="020b0604020202020204" pitchFamily="34" charset="0"/>
              </a:rPr>
              <a:t>FILIP</a:t>
            </a:r>
            <a:r>
              <a:rPr lang="en-US" sz="4000" b="1"/>
              <a:t> </a:t>
            </a:r>
            <a:r>
              <a:rPr lang="en-US" sz="4000" b="1" smtClean="0">
                <a:latin typeface="Arial" panose="020b0604020202020204" pitchFamily="34" charset="0"/>
              </a:rPr>
              <a:t>V</a:t>
            </a:r>
            <a:endParaRPr lang="mk-MK" sz="4000" b="1" smtClean="0">
              <a:latin typeface="Arial" panose="020b0604020202020204" pitchFamily="34" charset="0"/>
            </a:endParaRPr>
          </a:p>
          <a:p>
            <a:pPr algn="ctr"/>
            <a:r>
              <a:rPr lang="mk-MK" sz="4000" b="1" smtClean="0">
                <a:latin typeface="Arial" panose="020b0604020202020204" pitchFamily="34" charset="0"/>
              </a:rPr>
              <a:t>најзначаен крал </a:t>
            </a:r>
          </a:p>
          <a:p>
            <a:pPr algn="ctr"/>
            <a:r>
              <a:rPr lang="mk-MK" sz="4000" b="1" smtClean="0">
                <a:latin typeface="Arial" panose="020b0604020202020204" pitchFamily="34" charset="0"/>
              </a:rPr>
              <a:t>од династијата</a:t>
            </a:r>
          </a:p>
          <a:p>
            <a:pPr algn="ctr"/>
            <a:r>
              <a:rPr lang="mk-MK" sz="4000" b="1" smtClean="0">
                <a:latin typeface="Arial" panose="020b0604020202020204" pitchFamily="34" charset="0"/>
              </a:rPr>
              <a:t>Антигониди </a:t>
            </a:r>
            <a:endParaRPr lang="en-US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Picture 2" descr="RomeRival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hannibal-maybe-b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22724"/>
            <a:ext cx="2117369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philip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3" y="3995914"/>
            <a:ext cx="3049587" cy="28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611749" y="4174689"/>
            <a:ext cx="2217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Macedonian Helv" panose="020b0604020202020204" pitchFamily="34" charset="0"/>
              </a:rPr>
              <a:t>HANIBAL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684128" y="4906744"/>
            <a:ext cx="20716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Macedonian Helv" panose="020b0604020202020204" pitchFamily="34" charset="0"/>
              </a:rPr>
              <a:t>FILIP</a:t>
            </a:r>
            <a:r>
              <a:rPr lang="en-US" sz="3200" b="1"/>
              <a:t> </a:t>
            </a:r>
            <a:r>
              <a:rPr lang="en-US" sz="3200" b="1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5486182"/>
            <a:ext cx="3759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smtClean="0">
                <a:solidFill>
                  <a:srgbClr val="FF0000"/>
                </a:solidFill>
              </a:rPr>
              <a:t>Сојуз меѓу </a:t>
            </a:r>
          </a:p>
          <a:p>
            <a:pPr algn="ctr"/>
            <a:r>
              <a:rPr lang="mk-MK" b="1" smtClean="0">
                <a:solidFill>
                  <a:srgbClr val="FF0000"/>
                </a:solidFill>
              </a:rPr>
              <a:t>Македонија и Картагина </a:t>
            </a:r>
          </a:p>
          <a:p>
            <a:pPr algn="ctr"/>
            <a:r>
              <a:rPr lang="mk-MK" b="1" smtClean="0">
                <a:solidFill>
                  <a:srgbClr val="FF0000"/>
                </a:solidFill>
              </a:rPr>
              <a:t>за напад на Рим</a:t>
            </a:r>
            <a:endParaRPr lang="en-GB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Picture 2" descr="Hellenistic_world_200BC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382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495800" y="5715000"/>
            <a:ext cx="444976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Ptolomejska dr`ava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429000" y="0"/>
            <a:ext cx="51673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Dr`ava na Selevkidite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74925" y="928688"/>
            <a:ext cx="309721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MAKEDONIJA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88925" y="2528888"/>
            <a:ext cx="108743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RIM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17525" y="90488"/>
            <a:ext cx="192087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Ilirite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09600" y="5791200"/>
            <a:ext cx="36163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Ajtolskiot sojuz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038600" y="4038600"/>
            <a:ext cx="17637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CB3F4"/>
                </a:solidFill>
                <a:latin typeface="Macedonian Helv" panose="020b0604020202020204" pitchFamily="34" charset="0"/>
              </a:rPr>
              <a:t>Pergam 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762000" y="1676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1752600" y="15240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1219200" y="7620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2514600" y="2590800"/>
            <a:ext cx="1905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752600" y="2667000"/>
            <a:ext cx="1524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2590800" y="4343400"/>
            <a:ext cx="3124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3733800" y="685800"/>
            <a:ext cx="27432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36525" y="4130675"/>
            <a:ext cx="21685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CB3F4"/>
                </a:solidFill>
                <a:latin typeface="Macedonian Helv" panose="020b0604020202020204" pitchFamily="34" charset="0"/>
              </a:rPr>
              <a:t>Kartagina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28600" y="33528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29703" grpId="0"/>
      <p:bldP spid="29704" grpId="0"/>
      <p:bldP spid="29705" grpId="0"/>
      <p:bldP spid="29706" grpId="0" animBg="1"/>
      <p:bldP spid="29707" grpId="0" animBg="1"/>
      <p:bldP spid="29708" grpId="0" animBg="1"/>
      <p:bldP spid="29710" grpId="0" animBg="1"/>
      <p:bldP spid="29711" grpId="0" animBg="1"/>
      <p:bldP spid="29712" grpId="0" animBg="1"/>
      <p:bldP spid="29713" grpId="0" animBg="1"/>
      <p:bldP spid="29714" grpId="0"/>
      <p:bldP spid="297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Picture 2" descr="Trireme%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465418"/>
            <a:ext cx="601980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romeins_oorlogss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52800"/>
            <a:ext cx="4267200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romeins_vrachtsc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686688"/>
            <a:ext cx="4876800" cy="28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52400" y="12700"/>
            <a:ext cx="8863013" cy="48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3300"/>
                </a:solidFill>
                <a:latin typeface="Macedonian Helv" panose="020b0604020202020204" pitchFamily="34" charset="0"/>
              </a:rPr>
              <a:t>PRVA MAKEDONSKO-RIMSKA VOJNA 215-205 g.p.n.e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9722" y="2512144"/>
            <a:ext cx="5930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smtClean="0">
                <a:solidFill>
                  <a:schemeClr val="bg1">
                    <a:lumMod val="75000"/>
                  </a:schemeClr>
                </a:solidFill>
              </a:rPr>
              <a:t>Рим испраќа само флота, за да го спречи </a:t>
            </a:r>
          </a:p>
          <a:p>
            <a:pPr algn="ctr"/>
            <a:r>
              <a:rPr lang="mk-MK" b="1" smtClean="0">
                <a:solidFill>
                  <a:schemeClr val="bg1">
                    <a:lumMod val="75000"/>
                  </a:schemeClr>
                </a:solidFill>
              </a:rPr>
              <a:t>сојузот на Македонија со Картагина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8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6200" y="12700"/>
            <a:ext cx="9083675" cy="488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3300"/>
                </a:solidFill>
                <a:latin typeface="Macedonian Helv" panose="020b0604020202020204" pitchFamily="34" charset="0"/>
              </a:rPr>
              <a:t>VTORA MAKEDONSKO-RIMSKA VOJNA 200-197 g.p.n.e</a:t>
            </a:r>
          </a:p>
        </p:txBody>
      </p:sp>
      <p:pic>
        <p:nvPicPr>
          <p:cNvPr id="27651" name="Picture 3" descr="Macedonia_and_the_Aegean_World_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28638"/>
            <a:ext cx="8686800" cy="63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7635" y="4648200"/>
            <a:ext cx="3810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smtClean="0">
                <a:solidFill>
                  <a:srgbClr val="F4F9FE"/>
                </a:solidFill>
              </a:rPr>
              <a:t>Римските легии</a:t>
            </a:r>
          </a:p>
          <a:p>
            <a:pPr algn="ctr"/>
            <a:r>
              <a:rPr lang="mk-MK" b="1" smtClean="0">
                <a:solidFill>
                  <a:srgbClr val="F4F9FE"/>
                </a:solidFill>
              </a:rPr>
              <a:t>ја напаѓаат Македонија</a:t>
            </a:r>
          </a:p>
          <a:p>
            <a:pPr algn="ctr"/>
            <a:r>
              <a:rPr lang="mk-MK" b="1" smtClean="0">
                <a:solidFill>
                  <a:srgbClr val="F4F9FE"/>
                </a:solidFill>
              </a:rPr>
              <a:t>од југ, преку територијата</a:t>
            </a:r>
          </a:p>
          <a:p>
            <a:pPr algn="ctr"/>
            <a:r>
              <a:rPr lang="mk-MK" b="1" smtClean="0">
                <a:solidFill>
                  <a:srgbClr val="F4F9FE"/>
                </a:solidFill>
              </a:rPr>
              <a:t>на Хелада</a:t>
            </a:r>
            <a:endParaRPr lang="en-GB" b="1">
              <a:solidFill>
                <a:srgbClr val="F4F9F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BlueFree">
  <a:themeElements>
    <a:clrScheme name="BlueFree 8">
      <a:dk1>
        <a:srgbClr val="808080"/>
      </a:dk1>
      <a:lt1>
        <a:srgbClr val="CBE4FB"/>
      </a:lt1>
      <a:dk2>
        <a:srgbClr val="0000FF"/>
      </a:dk2>
      <a:lt2>
        <a:srgbClr val="CBE4FB"/>
      </a:lt2>
      <a:accent1>
        <a:srgbClr val="FFCC66"/>
      </a:accent1>
      <a:accent2>
        <a:srgbClr val="9966FF"/>
      </a:accent2>
      <a:accent3>
        <a:srgbClr val="AAAAFF"/>
      </a:accent3>
      <a:accent4>
        <a:srgbClr val="ADC3D6"/>
      </a:accent4>
      <a:accent5>
        <a:srgbClr val="FFE2B8"/>
      </a:accent5>
      <a:accent6>
        <a:srgbClr val="8A5CE7"/>
      </a:accent6>
      <a:hlink>
        <a:srgbClr val="CCCCFF"/>
      </a:hlink>
      <a:folHlink>
        <a:srgbClr val="969696"/>
      </a:folHlink>
    </a:clrScheme>
    <a:fontScheme name="BlueFree">
      <a:majorFont>
        <a:latin typeface="Verdan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ueFre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Fre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Free 8">
        <a:dk1>
          <a:srgbClr val="808080"/>
        </a:dk1>
        <a:lt1>
          <a:srgbClr val="CBE4FB"/>
        </a:lt1>
        <a:dk2>
          <a:srgbClr val="0000FF"/>
        </a:dk2>
        <a:lt2>
          <a:srgbClr val="CBE4FB"/>
        </a:lt2>
        <a:accent1>
          <a:srgbClr val="FFCC66"/>
        </a:accent1>
        <a:accent2>
          <a:srgbClr val="9966FF"/>
        </a:accent2>
        <a:accent3>
          <a:srgbClr val="AAAAFF"/>
        </a:accent3>
        <a:accent4>
          <a:srgbClr val="ADC3D6"/>
        </a:accent4>
        <a:accent5>
          <a:srgbClr val="FFE2B8"/>
        </a:accent5>
        <a:accent6>
          <a:srgbClr val="8A5CE7"/>
        </a:accent6>
        <a:hlink>
          <a:srgbClr val="CCCC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Free 9">
        <a:dk1>
          <a:srgbClr val="808080"/>
        </a:dk1>
        <a:lt1>
          <a:srgbClr val="F4F9FE"/>
        </a:lt1>
        <a:dk2>
          <a:srgbClr val="0000FF"/>
        </a:dk2>
        <a:lt2>
          <a:srgbClr val="CBE4FB"/>
        </a:lt2>
        <a:accent1>
          <a:srgbClr val="FF9900"/>
        </a:accent1>
        <a:accent2>
          <a:srgbClr val="DDDDDD"/>
        </a:accent2>
        <a:accent3>
          <a:srgbClr val="AAAAFF"/>
        </a:accent3>
        <a:accent4>
          <a:srgbClr val="D0D5D9"/>
        </a:accent4>
        <a:accent5>
          <a:srgbClr val="FFCAAA"/>
        </a:accent5>
        <a:accent6>
          <a:srgbClr val="C8C8C8"/>
        </a:accent6>
        <a:hlink>
          <a:srgbClr val="CC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Free 10">
        <a:dk1>
          <a:srgbClr val="808080"/>
        </a:dk1>
        <a:lt1>
          <a:srgbClr val="F4F9FE"/>
        </a:lt1>
        <a:dk2>
          <a:srgbClr val="0000FF"/>
        </a:dk2>
        <a:lt2>
          <a:srgbClr val="CBE4FB"/>
        </a:lt2>
        <a:accent1>
          <a:srgbClr val="FF9900"/>
        </a:accent1>
        <a:accent2>
          <a:srgbClr val="DDDDDD"/>
        </a:accent2>
        <a:accent3>
          <a:srgbClr val="AAAAFF"/>
        </a:accent3>
        <a:accent4>
          <a:srgbClr val="D0D5D9"/>
        </a:accent4>
        <a:accent5>
          <a:srgbClr val="FFCAAA"/>
        </a:accent5>
        <a:accent6>
          <a:srgbClr val="C8C8C8"/>
        </a:accent6>
        <a:hlink>
          <a:srgbClr val="CC3300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Free 11">
        <a:dk1>
          <a:srgbClr val="808080"/>
        </a:dk1>
        <a:lt1>
          <a:srgbClr val="F4F9FE"/>
        </a:lt1>
        <a:dk2>
          <a:srgbClr val="0000FF"/>
        </a:dk2>
        <a:lt2>
          <a:srgbClr val="CBE4FB"/>
        </a:lt2>
        <a:accent1>
          <a:srgbClr val="FF9900"/>
        </a:accent1>
        <a:accent2>
          <a:srgbClr val="EEEEEE"/>
        </a:accent2>
        <a:accent3>
          <a:srgbClr val="AAAAFF"/>
        </a:accent3>
        <a:accent4>
          <a:srgbClr val="D0D5D9"/>
        </a:accent4>
        <a:accent5>
          <a:srgbClr val="FFCAAA"/>
        </a:accent5>
        <a:accent6>
          <a:srgbClr val="D8D8D8"/>
        </a:accent6>
        <a:hlink>
          <a:srgbClr val="CC3300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Free 12">
        <a:dk1>
          <a:srgbClr val="808080"/>
        </a:dk1>
        <a:lt1>
          <a:srgbClr val="CBE4FB"/>
        </a:lt1>
        <a:dk2>
          <a:srgbClr val="0000FF"/>
        </a:dk2>
        <a:lt2>
          <a:srgbClr val="CBE4FB"/>
        </a:lt2>
        <a:accent1>
          <a:srgbClr val="FFCC66"/>
        </a:accent1>
        <a:accent2>
          <a:srgbClr val="9966FF"/>
        </a:accent2>
        <a:accent3>
          <a:srgbClr val="AAAAFF"/>
        </a:accent3>
        <a:accent4>
          <a:srgbClr val="ADC3D6"/>
        </a:accent4>
        <a:accent5>
          <a:srgbClr val="FFE2B8"/>
        </a:accent5>
        <a:accent6>
          <a:srgbClr val="8A5CE7"/>
        </a:accent6>
        <a:hlink>
          <a:srgbClr val="DFD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71</Paragraphs>
  <Slides>19</Slides>
  <Notes>0</Notes>
  <TotalTime>433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0">
      <vt:lpstr>BlueFree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Slide 1</dc:title>
  <cp:revision>14</cp:revision>
  <dcterms:created xsi:type="dcterms:W3CDTF">2009-03-03T17:35:40Z</dcterms:created>
  <dcterms:modified xsi:type="dcterms:W3CDTF">2020-03-20T18:43:08Z</dcterms:modified>
</cp:coreProperties>
</file>