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heme/theme1.xml" ContentType="application/vnd.openxmlformats-officedocument.theme+xml"/>
  <Override PartName="/ppt/media/image36.jpeg" ContentType="image/jpeg"/>
  <Override PartName="/ppt/media/image29.png" ContentType="image/png"/>
  <Override PartName="/ppt/media/image35.jpeg" ContentType="image/jpeg"/>
  <Override PartName="/ppt/media/image34.jpeg" ContentType="image/jpeg"/>
  <Override PartName="/ppt/media/image33.jpeg" ContentType="image/jpeg"/>
  <Override PartName="/ppt/media/image39.jpeg" ContentType="image/jpeg"/>
  <Override PartName="/ppt/media/image32.jpeg" ContentType="image/jpeg"/>
  <Override PartName="/ppt/media/image38.jpeg" ContentType="image/jpeg"/>
  <Override PartName="/ppt/media/image31.jpeg" ContentType="image/jpeg"/>
  <Override PartName="/ppt/media/image30.jpeg" ContentType="image/jpeg"/>
  <Override PartName="/ppt/media/image27.jpeg" ContentType="image/jpeg"/>
  <Override PartName="/ppt/media/image26.jpeg" ContentType="image/jpeg"/>
  <Override PartName="/ppt/media/image4.jpeg" ContentType="image/jpeg"/>
  <Override PartName="/ppt/media/image24.jpeg" ContentType="image/jpeg"/>
  <Override PartName="/ppt/media/image2.jpeg" ContentType="image/jpeg"/>
  <Override PartName="/ppt/media/image23.jpeg" ContentType="image/jpeg"/>
  <Override PartName="/ppt/media/image1.jpeg" ContentType="image/jpeg"/>
  <Override PartName="/ppt/media/image22.jpeg" ContentType="image/jpeg"/>
  <Override PartName="/ppt/media/image17.jpeg" ContentType="image/jpeg"/>
  <Override PartName="/ppt/media/image13.jpeg" ContentType="image/jpeg"/>
  <Override PartName="/ppt/media/image18.jpeg" ContentType="image/jpeg"/>
  <Override PartName="/ppt/media/image16.jpeg" ContentType="image/jpeg"/>
  <Override PartName="/ppt/media/image49.jpeg" ContentType="image/jpeg"/>
  <Override PartName="/ppt/media/image15.jpeg" ContentType="image/jpeg"/>
  <Override PartName="/ppt/media/image48.jpeg" ContentType="image/jpeg"/>
  <Override PartName="/ppt/media/image44.jpeg" ContentType="image/jpeg"/>
  <Override PartName="/ppt/media/image47.jpeg" ContentType="image/jpeg"/>
  <Override PartName="/ppt/media/image40.jpeg" ContentType="image/jpeg"/>
  <Override PartName="/ppt/media/image41.jpeg" ContentType="image/jpeg"/>
  <Override PartName="/ppt/media/image43.png" ContentType="image/png"/>
  <Override PartName="/ppt/media/image55.png" ContentType="image/png"/>
  <Override PartName="/ppt/media/image45.png" ContentType="image/png"/>
  <Override PartName="/ppt/media/image10.png" ContentType="image/png"/>
  <Override PartName="/ppt/media/image19.jpeg" ContentType="image/jpeg"/>
  <Override PartName="/ppt/media/image12.png" ContentType="image/png"/>
  <Override PartName="/ppt/media/image46.png" ContentType="image/png"/>
  <Override PartName="/ppt/media/image9.jpeg" ContentType="image/jpeg"/>
  <Override PartName="/ppt/media/image11.png" ContentType="image/png"/>
  <Override PartName="/ppt/media/image3.jpeg" ContentType="image/jpeg"/>
  <Override PartName="/ppt/media/image25.png" ContentType="image/png"/>
  <Override PartName="/ppt/media/image28.png" ContentType="image/png"/>
  <Override PartName="/ppt/media/image52.jpeg" ContentType="image/jpeg"/>
  <Override PartName="/ppt/media/image51.jpeg" ContentType="image/jpeg"/>
  <Override PartName="/ppt/media/image50.jpeg" ContentType="image/jpeg"/>
  <Override PartName="/ppt/media/image21.jpeg" ContentType="image/jpeg"/>
  <Override PartName="/ppt/media/image54.jpeg" ContentType="image/jpeg"/>
  <Override PartName="/ppt/media/image14.png" ContentType="image/png"/>
  <Override PartName="/ppt/media/image37.jpeg" ContentType="image/jpeg"/>
  <Override PartName="/ppt/media/image7.png" ContentType="image/png"/>
  <Override PartName="/ppt/media/image8.png" ContentType="image/png"/>
  <Override PartName="/ppt/media/image6.png" ContentType="image/png"/>
  <Override PartName="/ppt/media/image42.jpeg" ContentType="image/jpeg"/>
  <Override PartName="/ppt/media/image5.png" ContentType="image/png"/>
  <Override PartName="/ppt/media/image53.jpeg" ContentType="image/jpeg"/>
  <Override PartName="/ppt/media/image20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42102B00-9AEB-4164-BC94-18192D6EB14A}" type="slidenum">
              <a:rPr b="0" lang="en-US" sz="14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73480" y="179280"/>
            <a:ext cx="8116560" cy="516960"/>
          </a:xfrm>
          <a:prstGeom prst="rect">
            <a:avLst/>
          </a:prstGeom>
          <a:noFill/>
          <a:ln>
            <a:noFill/>
          </a:ln>
          <a:effectLst>
            <a:outerShdw algn="ctr" dir="2700000" dist="35638" rotWithShape="0">
              <a:schemeClr val="accent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Macedonian Helv"/>
              </a:rPr>
              <a:t>SOU GIMNAZIJA “JOSIP BROZ TITO” - BITOLA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2" name="Picture 8" descr="beyazit9.jpg"/>
          <p:cNvPicPr/>
          <p:nvPr/>
        </p:nvPicPr>
        <p:blipFill>
          <a:blip r:embed="rId1"/>
          <a:srcRect l="0" t="920" r="2001" b="13186"/>
          <a:stretch/>
        </p:blipFill>
        <p:spPr>
          <a:xfrm>
            <a:off x="285840" y="3429000"/>
            <a:ext cx="5571720" cy="31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9" descr="THE HAMIDIEH MOSQUE, located close by the Sultan's palace, at Yildiz.jpg"/>
          <p:cNvPicPr/>
          <p:nvPr/>
        </p:nvPicPr>
        <p:blipFill>
          <a:blip r:embed="rId2"/>
          <a:stretch/>
        </p:blipFill>
        <p:spPr>
          <a:xfrm>
            <a:off x="5715000" y="1214280"/>
            <a:ext cx="3285720" cy="447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10" descr="tablob101uh.jpg"/>
          <p:cNvPicPr/>
          <p:nvPr/>
        </p:nvPicPr>
        <p:blipFill>
          <a:blip r:embed="rId3"/>
          <a:stretch/>
        </p:blipFill>
        <p:spPr>
          <a:xfrm>
            <a:off x="428760" y="642960"/>
            <a:ext cx="4452480" cy="31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CustomShape 2"/>
          <p:cNvSpPr/>
          <p:nvPr/>
        </p:nvSpPr>
        <p:spPr>
          <a:xfrm>
            <a:off x="187560" y="3033720"/>
            <a:ext cx="854316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fff00"/>
                </a:solidFill>
                <a:latin typeface="Arial"/>
              </a:rPr>
              <a:t>ОСМАНЛИСКАТА ДРЖАВА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fff00"/>
                </a:solidFill>
                <a:latin typeface="Arial"/>
              </a:rPr>
              <a:t>ВО XIX И ПОЧЕТОКОТ НА XX ВЕК</a:t>
            </a:r>
            <a:endParaRPr b="0" lang="en-US" sz="40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7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0,-65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4,-17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0,-65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4,-17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nodeType="afterEffect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nodeType="afterEffect" fill="hold" presetClass="entr" presetID="27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0,-65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4,-17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0,-65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4,-17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nodeType="afterEffect" fill="hold">
                            <p:stCondLst>
                              <p:cond delay="4040"/>
                            </p:stCondLst>
                            <p:childTnLst>
                              <p:par>
                                <p:cTn id="17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nodeType="afterEffect" fill="hold">
                            <p:stCondLst>
                              <p:cond delay="6040"/>
                            </p:stCondLst>
                            <p:childTnLst>
                              <p:par>
                                <p:cTn id="21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nodeType="afterEffect" fill="hold">
                            <p:stCondLst>
                              <p:cond delay="8039"/>
                            </p:stCondLst>
                            <p:childTnLst>
                              <p:par>
                                <p:cTn id="25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 descr="Hatti Humajun, 05.jpg"/>
          <p:cNvPicPr/>
          <p:nvPr/>
        </p:nvPicPr>
        <p:blipFill>
          <a:blip r:embed="rId1"/>
          <a:stretch/>
        </p:blipFill>
        <p:spPr>
          <a:xfrm>
            <a:off x="3429000" y="0"/>
            <a:ext cx="5143320" cy="3077640"/>
          </a:xfrm>
          <a:prstGeom prst="rect">
            <a:avLst/>
          </a:prstGeom>
          <a:ln>
            <a:noFill/>
          </a:ln>
        </p:spPr>
      </p:pic>
      <p:pic>
        <p:nvPicPr>
          <p:cNvPr id="78" name="Picture 3" descr="Hatti Humajun.jpg"/>
          <p:cNvPicPr/>
          <p:nvPr/>
        </p:nvPicPr>
        <p:blipFill>
          <a:blip r:embed="rId2"/>
          <a:stretch/>
        </p:blipFill>
        <p:spPr>
          <a:xfrm>
            <a:off x="6399360" y="3071880"/>
            <a:ext cx="2472840" cy="3785760"/>
          </a:xfrm>
          <a:prstGeom prst="rect">
            <a:avLst/>
          </a:prstGeom>
          <a:ln>
            <a:noFill/>
          </a:ln>
        </p:spPr>
      </p:pic>
      <p:pic>
        <p:nvPicPr>
          <p:cNvPr id="79" name="Picture 4" descr="Hatiserif.jpg"/>
          <p:cNvPicPr/>
          <p:nvPr/>
        </p:nvPicPr>
        <p:blipFill>
          <a:blip r:embed="rId3"/>
          <a:stretch/>
        </p:blipFill>
        <p:spPr>
          <a:xfrm>
            <a:off x="98280" y="571680"/>
            <a:ext cx="3258720" cy="4857480"/>
          </a:xfrm>
          <a:prstGeom prst="rect">
            <a:avLst/>
          </a:prstGeom>
          <a:ln>
            <a:noFill/>
          </a:ln>
        </p:spPr>
      </p:pic>
      <p:pic>
        <p:nvPicPr>
          <p:cNvPr id="80" name="Picture 5" descr="Hatti Humajun, 03.jpg"/>
          <p:cNvPicPr/>
          <p:nvPr/>
        </p:nvPicPr>
        <p:blipFill>
          <a:blip r:embed="rId4"/>
          <a:stretch/>
        </p:blipFill>
        <p:spPr>
          <a:xfrm>
            <a:off x="3000240" y="3929040"/>
            <a:ext cx="3401640" cy="278568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3457440" y="3071880"/>
            <a:ext cx="28116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ХАТИХУМАЈУН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1856 година</a:t>
            </a:r>
            <a:endParaRPr b="0" lang="en-US" sz="2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nodeType="clickEffect" fill="hold">
                      <p:stCondLst>
                        <p:cond delay="0"/>
                      </p:stCondLst>
                      <p:childTnLst>
                        <p:par>
                          <p:cTn id="2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251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273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" descr="meclisi 1876, 02.png"/>
          <p:cNvPicPr/>
          <p:nvPr/>
        </p:nvPicPr>
        <p:blipFill>
          <a:blip r:embed="rId1"/>
          <a:stretch/>
        </p:blipFill>
        <p:spPr>
          <a:xfrm>
            <a:off x="6095880" y="3198960"/>
            <a:ext cx="2976120" cy="2944440"/>
          </a:xfrm>
          <a:prstGeom prst="rect">
            <a:avLst/>
          </a:prstGeom>
          <a:ln>
            <a:noFill/>
          </a:ln>
        </p:spPr>
      </p:pic>
      <p:pic>
        <p:nvPicPr>
          <p:cNvPr id="83" name="Picture 2" descr="meclisi 1876.jpg"/>
          <p:cNvPicPr/>
          <p:nvPr/>
        </p:nvPicPr>
        <p:blipFill>
          <a:blip r:embed="rId2"/>
          <a:stretch/>
        </p:blipFill>
        <p:spPr>
          <a:xfrm>
            <a:off x="0" y="2928960"/>
            <a:ext cx="6057720" cy="3714480"/>
          </a:xfrm>
          <a:prstGeom prst="rect">
            <a:avLst/>
          </a:prstGeom>
          <a:ln>
            <a:noFill/>
          </a:ln>
        </p:spPr>
      </p:pic>
      <p:pic>
        <p:nvPicPr>
          <p:cNvPr id="84" name="Picture 3" descr="Abdulhamid II, 02.jpg"/>
          <p:cNvPicPr/>
          <p:nvPr/>
        </p:nvPicPr>
        <p:blipFill>
          <a:blip r:embed="rId3"/>
          <a:stretch/>
        </p:blipFill>
        <p:spPr>
          <a:xfrm>
            <a:off x="6429240" y="0"/>
            <a:ext cx="2237400" cy="309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Picture 4" descr="Abdulhamid 2 1890.jpg"/>
          <p:cNvPicPr/>
          <p:nvPr/>
        </p:nvPicPr>
        <p:blipFill>
          <a:blip r:embed="rId4"/>
          <a:stretch/>
        </p:blipFill>
        <p:spPr>
          <a:xfrm>
            <a:off x="714240" y="214200"/>
            <a:ext cx="1928520" cy="258876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2742120" y="851040"/>
            <a:ext cx="36115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Султанот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Абдул Хамид II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создал Собрание во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Отоманската империја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nodeType="clickEffect" fill="hold">
                      <p:stCondLst>
                        <p:cond delay="0"/>
                      </p:stCondLst>
                      <p:childTnLst>
                        <p:par>
                          <p:cTn id="28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2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29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299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0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305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0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The Royal Artillery in action.jpg"/>
          <p:cNvPicPr/>
          <p:nvPr/>
        </p:nvPicPr>
        <p:blipFill>
          <a:blip r:embed="rId1"/>
          <a:stretch/>
        </p:blipFill>
        <p:spPr>
          <a:xfrm>
            <a:off x="4500720" y="1843200"/>
            <a:ext cx="4381200" cy="2800080"/>
          </a:xfrm>
          <a:prstGeom prst="rect">
            <a:avLst/>
          </a:prstGeom>
          <a:ln>
            <a:noFill/>
          </a:ln>
        </p:spPr>
      </p:pic>
      <p:pic>
        <p:nvPicPr>
          <p:cNvPr id="88" name="Picture 3" descr="Britanska vojska.jpg"/>
          <p:cNvPicPr/>
          <p:nvPr/>
        </p:nvPicPr>
        <p:blipFill>
          <a:blip r:embed="rId2"/>
          <a:stretch/>
        </p:blipFill>
        <p:spPr>
          <a:xfrm>
            <a:off x="357120" y="3762360"/>
            <a:ext cx="4381200" cy="3095280"/>
          </a:xfrm>
          <a:prstGeom prst="rect">
            <a:avLst/>
          </a:prstGeom>
          <a:ln>
            <a:noFill/>
          </a:ln>
        </p:spPr>
      </p:pic>
      <p:pic>
        <p:nvPicPr>
          <p:cNvPr id="89" name="Picture 4" descr="The French repelling the Russian attack in August 1855.jpg"/>
          <p:cNvPicPr/>
          <p:nvPr/>
        </p:nvPicPr>
        <p:blipFill>
          <a:blip r:embed="rId3"/>
          <a:stretch/>
        </p:blipFill>
        <p:spPr>
          <a:xfrm>
            <a:off x="4762440" y="4476600"/>
            <a:ext cx="4381200" cy="2381040"/>
          </a:xfrm>
          <a:prstGeom prst="rect">
            <a:avLst/>
          </a:prstGeom>
          <a:ln>
            <a:noFill/>
          </a:ln>
        </p:spPr>
      </p:pic>
      <p:pic>
        <p:nvPicPr>
          <p:cNvPr id="90" name="Picture 5" descr="The Siege of Sevastopol, 02.jpg"/>
          <p:cNvPicPr/>
          <p:nvPr/>
        </p:nvPicPr>
        <p:blipFill>
          <a:blip r:embed="rId4"/>
          <a:stretch/>
        </p:blipFill>
        <p:spPr>
          <a:xfrm>
            <a:off x="142920" y="1100160"/>
            <a:ext cx="4381200" cy="26856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0" y="142920"/>
            <a:ext cx="47955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КРИМСКАТА ВОЈНА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1853 – 1856 ГОДИНА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2" name="Picture 7" descr="The Battle of Balaclava, 03.jpg"/>
          <p:cNvPicPr/>
          <p:nvPr/>
        </p:nvPicPr>
        <p:blipFill>
          <a:blip r:embed="rId5"/>
          <a:stretch/>
        </p:blipFill>
        <p:spPr>
          <a:xfrm>
            <a:off x="4762440" y="0"/>
            <a:ext cx="4381200" cy="2095200"/>
          </a:xfrm>
          <a:prstGeom prst="rect">
            <a:avLst/>
          </a:prstGeom>
          <a:ln>
            <a:noFill/>
          </a:ln>
        </p:spPr>
      </p:pic>
    </p:spTree>
  </p:cSld>
  <p:transition>
    <p:dissolve/>
  </p:transition>
  <p:timing>
    <p:tnLst>
      <p:par>
        <p:cTn id="316" dur="indefinite" restart="never" nodeType="tmRoot">
          <p:childTnLst>
            <p:seq>
              <p:cTn id="317" dur="indefinite" nodeType="mainSeq">
                <p:childTnLst>
                  <p:par>
                    <p:cTn id="318" nodeType="clickEffect" fill="hold">
                      <p:stCondLst>
                        <p:cond delay="0"/>
                      </p:stCondLst>
                      <p:childTnLst>
                        <p:par>
                          <p:cTn id="3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4" dur="9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27" nodeType="afterEffect" fill="hold" presetClass="entr" presetID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9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34" nodeType="afterEffect" fill="hold" presetClass="entr" presetID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8" dur="9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341" nodeType="afterEffect" fill="hold" presetClass="entr" presetID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5" dur="9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348" nodeType="afterEffect" fill="hold" presetClass="entr" presetID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2" dur="9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3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nodeType="afterEffect" fill="hold">
                            <p:stCondLst>
                              <p:cond delay="9000"/>
                            </p:stCondLst>
                            <p:childTnLst>
                              <p:par>
                                <p:cTn id="355" nodeType="afterEffect" fill="hold" presetClass="entr" presetID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9" dur="9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" descr="Zeleznickata stanica.jpg"/>
          <p:cNvPicPr/>
          <p:nvPr/>
        </p:nvPicPr>
        <p:blipFill>
          <a:blip r:embed="rId1"/>
          <a:srcRect l="0" t="3704" r="0" b="0"/>
          <a:stretch/>
        </p:blipFill>
        <p:spPr>
          <a:xfrm>
            <a:off x="4113000" y="0"/>
            <a:ext cx="5064120" cy="36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Picture 2" descr="800px-Baghdad_Railway_LOC_04665u.jpg"/>
          <p:cNvPicPr/>
          <p:nvPr/>
        </p:nvPicPr>
        <p:blipFill>
          <a:blip r:embed="rId2"/>
          <a:stretch/>
        </p:blipFill>
        <p:spPr>
          <a:xfrm>
            <a:off x="4788000" y="3643200"/>
            <a:ext cx="3998520" cy="2428560"/>
          </a:xfrm>
          <a:prstGeom prst="rect">
            <a:avLst/>
          </a:prstGeom>
          <a:ln>
            <a:noFill/>
          </a:ln>
        </p:spPr>
      </p:pic>
      <p:pic>
        <p:nvPicPr>
          <p:cNvPr id="95" name="Picture 2" descr="E:\My Documents\Bitola\Stara Bitola\Bitola, pocetok na XX vek, zeleznickata stanica.jpg"/>
          <p:cNvPicPr/>
          <p:nvPr/>
        </p:nvPicPr>
        <p:blipFill>
          <a:blip r:embed="rId3"/>
          <a:stretch/>
        </p:blipFill>
        <p:spPr>
          <a:xfrm>
            <a:off x="0" y="52560"/>
            <a:ext cx="4285800" cy="2727000"/>
          </a:xfrm>
          <a:prstGeom prst="rect">
            <a:avLst/>
          </a:prstGeom>
          <a:ln>
            <a:noFill/>
          </a:ln>
        </p:spPr>
      </p:pic>
      <p:pic>
        <p:nvPicPr>
          <p:cNvPr id="96" name="Picture 3" descr="E:\My Documents\Bitola\Stara Bitola\Bitola, megu dvete svetski vojni, zeleznichkata stanica 02.jpg"/>
          <p:cNvPicPr/>
          <p:nvPr/>
        </p:nvPicPr>
        <p:blipFill>
          <a:blip r:embed="rId4"/>
          <a:stretch/>
        </p:blipFill>
        <p:spPr>
          <a:xfrm>
            <a:off x="272880" y="3156120"/>
            <a:ext cx="3739680" cy="243504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487800" y="5748480"/>
            <a:ext cx="3218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c000"/>
                </a:solidFill>
                <a:latin typeface="Arial"/>
              </a:rPr>
              <a:t>Индустриската револуција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c000"/>
                </a:solidFill>
                <a:latin typeface="Arial"/>
              </a:rPr>
              <a:t>во Отоманската империја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04120" y="2786040"/>
            <a:ext cx="3988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c000"/>
                </a:solidFill>
                <a:latin typeface="Arial"/>
              </a:rPr>
              <a:t>Железничката станица во Битола</a:t>
            </a:r>
            <a:endParaRPr b="0" lang="en-US" sz="1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361" dur="indefinite" restart="never" nodeType="tmRoot">
          <p:childTnLst>
            <p:seq>
              <p:cTn id="362" dur="indefinite" nodeType="mainSeq">
                <p:childTnLst>
                  <p:par>
                    <p:cTn id="363" nodeType="clickEffect" fill="hold">
                      <p:stCondLst>
                        <p:cond delay="0"/>
                      </p:stCondLst>
                      <p:childTnLst>
                        <p:par>
                          <p:cTn id="3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after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36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69" nodeType="afterEffect" fill="hold" presetClass="entr" presetID="21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3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73" nodeType="afterEffect" fill="hold" presetClass="entr" presetID="21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37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377" nodeType="afterEffect" fill="hold" presetClass="entr" presetID="21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37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381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5" dur="9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nodeType="afterEffect" fill="hold">
                            <p:stCondLst>
                              <p:cond delay="8000"/>
                            </p:stCondLst>
                            <p:childTnLst>
                              <p:par>
                                <p:cTn id="388" nodeType="afterEffect" fill="hold" presetClass="entr" presetID="16" presetSubtype="2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E:\My Documents\Istorija za II godina\Osmanska drzava\559px-Rumelia_map.jpg"/>
          <p:cNvPicPr/>
          <p:nvPr/>
        </p:nvPicPr>
        <p:blipFill>
          <a:blip r:embed="rId1"/>
          <a:stretch/>
        </p:blipFill>
        <p:spPr>
          <a:xfrm>
            <a:off x="1428840" y="33480"/>
            <a:ext cx="6357600" cy="682416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2716920" y="116640"/>
            <a:ext cx="3518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714"/>
                </a:solidFill>
                <a:latin typeface="Arial"/>
              </a:rPr>
              <a:t>РУМЕЛИЈА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1573560" y="5517360"/>
            <a:ext cx="6132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d000a"/>
                </a:solidFill>
                <a:latin typeface="Arial"/>
              </a:rPr>
              <a:t>Остатокот од Отоманската империја на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d000a"/>
                </a:solidFill>
                <a:latin typeface="Arial"/>
              </a:rPr>
              <a:t>Балканскиот полуостров по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d000a"/>
                </a:solidFill>
                <a:latin typeface="Arial"/>
              </a:rPr>
              <a:t>Берлинскиот конгрес од 1878 година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391" dur="indefinite" restart="never" nodeType="tmRoot">
          <p:childTnLst>
            <p:seq>
              <p:cTn id="392" dur="indefinite" nodeType="mainSeq">
                <p:childTnLst>
                  <p:par>
                    <p:cTn id="393" nodeType="clickEffect" fill="hold">
                      <p:stCondLst>
                        <p:cond delay="0"/>
                      </p:stCondLst>
                      <p:childTnLst>
                        <p:par>
                          <p:cTn id="3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nodeType="afterEffect" fill="hold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7" dur="10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8" dur="10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000"/>
                            </p:stCondLst>
                            <p:childTnLst>
                              <p:par>
                                <p:cTn id="41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2" dur="1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3" dur="10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4" dur="10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4000"/>
                            </p:stCondLst>
                            <p:childTnLst>
                              <p:par>
                                <p:cTn id="41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8" dur="1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9" dur="10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0" dur="10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Mladoturci.bmp"/>
          <p:cNvPicPr/>
          <p:nvPr/>
        </p:nvPicPr>
        <p:blipFill>
          <a:blip r:embed="rId1"/>
          <a:stretch/>
        </p:blipFill>
        <p:spPr>
          <a:xfrm>
            <a:off x="4212000" y="3565800"/>
            <a:ext cx="4673880" cy="29383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" name="Picture 2" descr="Young Turksfirstcongress, Paris 1902.jpg"/>
          <p:cNvPicPr/>
          <p:nvPr/>
        </p:nvPicPr>
        <p:blipFill>
          <a:blip r:embed="rId2"/>
          <a:stretch/>
        </p:blipFill>
        <p:spPr>
          <a:xfrm>
            <a:off x="267480" y="3549600"/>
            <a:ext cx="3706560" cy="2928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04" name="CustomShape 1"/>
          <p:cNvSpPr/>
          <p:nvPr/>
        </p:nvSpPr>
        <p:spPr>
          <a:xfrm>
            <a:off x="179640" y="116640"/>
            <a:ext cx="4924440" cy="3294360"/>
          </a:xfrm>
          <a:prstGeom prst="roundRect">
            <a:avLst>
              <a:gd name="adj" fmla="val 11111"/>
            </a:avLst>
          </a:prstGeom>
          <a:blipFill rotWithShape="0">
            <a:blip r:embed="rId3"/>
            <a:stretch>
              <a:fillRect l="0" t="0" r="0" b="14285"/>
            </a:stretch>
          </a:blipFill>
          <a:ln cap="rnd" w="190440">
            <a:solidFill>
              <a:srgbClr val="c8c6bd"/>
            </a:solidFill>
            <a:round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ffffff"/>
            </a:extrusionClr>
          </a:sp3d>
        </p:spPr>
        <p:style>
          <a:lnRef idx="0"/>
          <a:fillRef idx="0"/>
          <a:effectRef idx="0"/>
          <a:fontRef idx="minor"/>
        </p:style>
      </p:sp>
      <p:pic>
        <p:nvPicPr>
          <p:cNvPr id="105" name="Picture 4" descr="osmanli-devlet-armasi2.gif"/>
          <p:cNvPicPr/>
          <p:nvPr/>
        </p:nvPicPr>
        <p:blipFill>
          <a:blip r:embed="rId4"/>
          <a:stretch/>
        </p:blipFill>
        <p:spPr>
          <a:xfrm>
            <a:off x="5580000" y="-10800"/>
            <a:ext cx="3042720" cy="354924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2365200" y="6453360"/>
            <a:ext cx="3986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b5ffff"/>
                </a:solidFill>
                <a:latin typeface="Arial"/>
              </a:rPr>
              <a:t>Младотурското движење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21" dur="indefinite" restart="never" nodeType="tmRoot">
          <p:childTnLst>
            <p:seq>
              <p:cTn id="422" dur="indefinite" nodeType="mainSeq"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afterEffect" fill="hold" presetClass="entr" presetID="3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500"/>
                            </p:stCondLst>
                            <p:childTnLst>
                              <p:par>
                                <p:cTn id="432" nodeType="afterEffect" fill="hold" presetClass="entr" presetID="3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3000"/>
                            </p:stCondLst>
                            <p:childTnLst>
                              <p:par>
                                <p:cTn id="439" nodeType="afterEffect" fill="hold" presetClass="entr" presetID="3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4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46" nodeType="afterEffect" fill="hold" presetClass="entr" presetID="3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6000"/>
                            </p:stCondLst>
                            <p:childTnLst>
                              <p:par>
                                <p:cTn id="453" nodeType="afterEffect" fill="hold" presetClass="entr" presetID="3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3" descr="E:\My Documents\Od My Documents\Resen okolu 1900.jpg"/>
          <p:cNvPicPr/>
          <p:nvPr/>
        </p:nvPicPr>
        <p:blipFill>
          <a:blip r:embed="rId1"/>
          <a:stretch/>
        </p:blipFill>
        <p:spPr>
          <a:xfrm>
            <a:off x="357120" y="500040"/>
            <a:ext cx="4728960" cy="2857320"/>
          </a:xfrm>
          <a:prstGeom prst="rect">
            <a:avLst/>
          </a:prstGeom>
          <a:ln>
            <a:noFill/>
          </a:ln>
        </p:spPr>
      </p:pic>
      <p:pic>
        <p:nvPicPr>
          <p:cNvPr id="108" name="Picture 4" descr="Sarajcrop.jpg"/>
          <p:cNvPicPr/>
          <p:nvPr/>
        </p:nvPicPr>
        <p:blipFill>
          <a:blip r:embed="rId2"/>
          <a:stretch/>
        </p:blipFill>
        <p:spPr>
          <a:xfrm>
            <a:off x="214200" y="3286080"/>
            <a:ext cx="4981320" cy="3390480"/>
          </a:xfrm>
          <a:prstGeom prst="rect">
            <a:avLst/>
          </a:prstGeom>
          <a:ln>
            <a:noFill/>
          </a:ln>
        </p:spPr>
      </p:pic>
      <p:pic>
        <p:nvPicPr>
          <p:cNvPr id="109" name="Picture 5" descr="Niyazi_Ahmet_Rsneli_Bey.jpg"/>
          <p:cNvPicPr/>
          <p:nvPr/>
        </p:nvPicPr>
        <p:blipFill>
          <a:blip r:embed="rId3"/>
          <a:stretch/>
        </p:blipFill>
        <p:spPr>
          <a:xfrm>
            <a:off x="5167440" y="3857760"/>
            <a:ext cx="3976200" cy="2571480"/>
          </a:xfrm>
          <a:prstGeom prst="rect">
            <a:avLst/>
          </a:prstGeom>
          <a:ln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6215040" y="857160"/>
            <a:ext cx="1869840" cy="285948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l="0" t="0" r="0" b="2362"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11" name="CustomShape 2"/>
          <p:cNvSpPr/>
          <p:nvPr/>
        </p:nvSpPr>
        <p:spPr>
          <a:xfrm>
            <a:off x="374400" y="3416400"/>
            <a:ext cx="1401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00000"/>
                </a:solidFill>
                <a:latin typeface="Arial"/>
              </a:rPr>
              <a:t>РЕСЕН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5795280" y="500040"/>
            <a:ext cx="2410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0ffff"/>
                </a:solidFill>
                <a:latin typeface="Arial"/>
              </a:rPr>
              <a:t>Ахмед Нијази Бег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1886760" y="71280"/>
            <a:ext cx="5726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МЛАДОТУРСКА РЕВОЛУЦИЈА 1908 г.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59" dur="indefinite" restart="never" nodeType="tmRoot">
          <p:childTnLst>
            <p:seq>
              <p:cTn id="460" dur="indefinite" nodeType="mainSeq"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6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0"/>
                            </p:stCondLst>
                            <p:childTnLst>
                              <p:par>
                                <p:cTn id="467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6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3000"/>
                            </p:stCondLst>
                            <p:childTnLst>
                              <p:par>
                                <p:cTn id="471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7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500"/>
                            </p:stCondLst>
                            <p:childTnLst>
                              <p:par>
                                <p:cTn id="475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7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6000"/>
                            </p:stCondLst>
                            <p:childTnLst>
                              <p:par>
                                <p:cTn id="479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8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7500"/>
                            </p:stCondLst>
                            <p:childTnLst>
                              <p:par>
                                <p:cTn id="483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9000"/>
                            </p:stCondLst>
                            <p:childTnLst>
                              <p:par>
                                <p:cTn id="487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8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E:\My Documents\Bitola\Stara Bitola\Bitola, pocetok na XX vek, Hurietot, pocetok na Mladoturskata Revolucija, 1908 godina.jpg"/>
          <p:cNvPicPr/>
          <p:nvPr/>
        </p:nvPicPr>
        <p:blipFill>
          <a:blip r:embed="rId1"/>
          <a:stretch/>
        </p:blipFill>
        <p:spPr>
          <a:xfrm>
            <a:off x="3408480" y="357120"/>
            <a:ext cx="5735160" cy="4055760"/>
          </a:xfrm>
          <a:prstGeom prst="rect">
            <a:avLst/>
          </a:prstGeom>
          <a:ln>
            <a:noFill/>
          </a:ln>
        </p:spPr>
      </p:pic>
      <p:pic>
        <p:nvPicPr>
          <p:cNvPr id="115" name="Picture 3" descr="E:\My Documents\Bitola\Stara Bitola\Bitola, pocetok na XX vek, Mladoturska revolucija 1908 godina, Huriet - Amnestija, doaganjeto na cetite vo gradot.jpg"/>
          <p:cNvPicPr/>
          <p:nvPr/>
        </p:nvPicPr>
        <p:blipFill>
          <a:blip r:embed="rId2"/>
          <a:stretch/>
        </p:blipFill>
        <p:spPr>
          <a:xfrm>
            <a:off x="0" y="857160"/>
            <a:ext cx="3922200" cy="2507760"/>
          </a:xfrm>
          <a:prstGeom prst="rect">
            <a:avLst/>
          </a:prstGeom>
          <a:ln>
            <a:noFill/>
          </a:ln>
        </p:spPr>
      </p:pic>
      <p:pic>
        <p:nvPicPr>
          <p:cNvPr id="116" name="Picture 4" descr="E:\My Documents\Bitola\Stara Bitola\Bitola, pocetok na XX vek, Mladoturska revolucija 1908 godina, Huriet - Amnestija.jpg"/>
          <p:cNvPicPr/>
          <p:nvPr/>
        </p:nvPicPr>
        <p:blipFill>
          <a:blip r:embed="rId3"/>
          <a:stretch/>
        </p:blipFill>
        <p:spPr>
          <a:xfrm>
            <a:off x="4643280" y="3929040"/>
            <a:ext cx="3790440" cy="2642760"/>
          </a:xfrm>
          <a:prstGeom prst="rect">
            <a:avLst/>
          </a:prstGeom>
          <a:ln>
            <a:noFill/>
          </a:ln>
        </p:spPr>
      </p:pic>
      <p:pic>
        <p:nvPicPr>
          <p:cNvPr id="117" name="Picture 5" descr="E:\My Documents\Bitola\Stara Bitola\Bitola, pocetok na XX vek, Hurietot, pocetok na Mladoturskata Revolucija, 1908 godina 01.jpg"/>
          <p:cNvPicPr/>
          <p:nvPr/>
        </p:nvPicPr>
        <p:blipFill>
          <a:blip r:embed="rId4"/>
          <a:stretch/>
        </p:blipFill>
        <p:spPr>
          <a:xfrm>
            <a:off x="285840" y="3857760"/>
            <a:ext cx="3968280" cy="277128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51480" y="231120"/>
            <a:ext cx="3350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БИТОЛА 1908 година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90" dur="indefinite" restart="never" nodeType="tmRoot">
          <p:childTnLst>
            <p:seq>
              <p:cTn id="491" dur="indefinite" nodeType="mainSeq"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nodeType="afterEffect" fill="hold" presetClass="entr" presetID="14" presetSubtype="5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4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700"/>
                            </p:stCondLst>
                            <p:childTnLst>
                              <p:par>
                                <p:cTn id="498" nodeType="afterEffect" fill="hold" presetClass="entr" presetID="14" presetSubtype="5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50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3200"/>
                            </p:stCondLst>
                            <p:childTnLst>
                              <p:par>
                                <p:cTn id="502" nodeType="afterEffect" fill="hold" presetClass="entr" presetID="14" presetSubtype="5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50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700"/>
                            </p:stCondLst>
                            <p:childTnLst>
                              <p:par>
                                <p:cTn id="506" nodeType="afterEffect" fill="hold" presetClass="entr" presetID="14" presetSubtype="5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50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"/>
                            </p:stCondLst>
                            <p:childTnLst>
                              <p:par>
                                <p:cTn id="510" nodeType="afterEffect" fill="hold" presetClass="entr" presetID="14" presetSubtype="5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5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Balkan, 1911.bmp"/>
          <p:cNvPicPr/>
          <p:nvPr/>
        </p:nvPicPr>
        <p:blipFill>
          <a:blip r:embed="rId1"/>
          <a:stretch/>
        </p:blipFill>
        <p:spPr>
          <a:xfrm>
            <a:off x="1555920" y="0"/>
            <a:ext cx="6032160" cy="68576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1647360" y="5301360"/>
            <a:ext cx="56599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00000"/>
                </a:solidFill>
                <a:latin typeface="Arial"/>
              </a:rPr>
              <a:t>Османлиската држава пред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00000"/>
                </a:solidFill>
                <a:latin typeface="Arial"/>
              </a:rPr>
              <a:t>Балканските војни 1912/1913 година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OttomanEmpireIn1683.png"/>
          <p:cNvPicPr/>
          <p:nvPr/>
        </p:nvPicPr>
        <p:blipFill>
          <a:blip r:embed="rId1"/>
          <a:stretch/>
        </p:blipFill>
        <p:spPr>
          <a:xfrm>
            <a:off x="1000080" y="0"/>
            <a:ext cx="7287840" cy="6857640"/>
          </a:xfrm>
          <a:prstGeom prst="rect">
            <a:avLst/>
          </a:prstGeom>
          <a:ln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1637280" y="476280"/>
            <a:ext cx="61275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Отоманската империја на врвот на својата моќ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средина на XVII век</a:t>
            </a:r>
            <a:endParaRPr b="0" lang="en-US" sz="20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nodeType="clickEffect" fill="hold">
                      <p:stCondLst>
                        <p:cond delay="0"/>
                      </p:stCondLst>
                      <p:childTnLst>
                        <p:par>
                          <p:cTn id="3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nodeType="after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Ottoman empire in 1801.png"/>
          <p:cNvPicPr/>
          <p:nvPr/>
        </p:nvPicPr>
        <p:blipFill>
          <a:blip r:embed="rId1"/>
          <a:stretch/>
        </p:blipFill>
        <p:spPr>
          <a:xfrm>
            <a:off x="0" y="0"/>
            <a:ext cx="9143640" cy="687528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709200" y="4943520"/>
            <a:ext cx="4734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00000"/>
                </a:solidFill>
                <a:latin typeface="Arial"/>
              </a:rPr>
              <a:t>Балканскиот полуостров под власта на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00000"/>
                </a:solidFill>
                <a:latin typeface="Arial"/>
              </a:rPr>
              <a:t>Отоманската империја</a:t>
            </a:r>
            <a:endParaRPr b="0" lang="en-US" sz="1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nodeType="clickEffect" fill="hold">
                      <p:stCondLst>
                        <p:cond delay="0"/>
                      </p:stCondLst>
                      <p:childTnLst>
                        <p:par>
                          <p:cTn id="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" descr="Ottoman Empire in 1856.png"/>
          <p:cNvPicPr/>
          <p:nvPr/>
        </p:nvPicPr>
        <p:blipFill>
          <a:blip r:embed="rId1"/>
          <a:stretch/>
        </p:blipFill>
        <p:spPr>
          <a:xfrm>
            <a:off x="0" y="0"/>
            <a:ext cx="5714640" cy="6822720"/>
          </a:xfrm>
          <a:prstGeom prst="rect">
            <a:avLst/>
          </a:prstGeom>
          <a:ln>
            <a:noFill/>
          </a:ln>
        </p:spPr>
      </p:pic>
      <p:pic>
        <p:nvPicPr>
          <p:cNvPr id="51" name="Picture 2" descr="Treaty of Berlin 1878.png"/>
          <p:cNvPicPr/>
          <p:nvPr/>
        </p:nvPicPr>
        <p:blipFill>
          <a:blip r:embed="rId2"/>
          <a:stretch/>
        </p:blipFill>
        <p:spPr>
          <a:xfrm>
            <a:off x="4573440" y="836640"/>
            <a:ext cx="4571640" cy="5589360"/>
          </a:xfrm>
          <a:prstGeom prst="rect">
            <a:avLst/>
          </a:prstGeom>
          <a:ln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1021680" y="870120"/>
            <a:ext cx="76683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00000"/>
                </a:solidFill>
                <a:latin typeface="Arial"/>
              </a:rPr>
              <a:t>Национално будење на народите на Балканот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00000"/>
                </a:solidFill>
                <a:latin typeface="Arial"/>
              </a:rPr>
              <a:t>востанија во Романија, Србија, Грција, Црна Гора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nodeType="clickEffect" fill="hold">
                      <p:stCondLst>
                        <p:cond delay="0"/>
                      </p:stCondLst>
                      <p:childTnLst>
                        <p:par>
                          <p:cTn id="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after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nodeType="afterEffect" fill="hold" presetClass="entr" presetID="5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syntexnies2.jpg"/>
          <p:cNvPicPr/>
          <p:nvPr/>
        </p:nvPicPr>
        <p:blipFill>
          <a:blip r:embed="rId1"/>
          <a:stretch/>
        </p:blipFill>
        <p:spPr>
          <a:xfrm>
            <a:off x="4143240" y="571680"/>
            <a:ext cx="4330440" cy="2895120"/>
          </a:xfrm>
          <a:prstGeom prst="rect">
            <a:avLst/>
          </a:prstGeom>
          <a:ln>
            <a:noFill/>
          </a:ln>
        </p:spPr>
      </p:pic>
      <p:pic>
        <p:nvPicPr>
          <p:cNvPr id="54" name="Picture 2" descr="Constantinople%281878%29-New_Picture_%2824%29.png"/>
          <p:cNvPicPr/>
          <p:nvPr/>
        </p:nvPicPr>
        <p:blipFill>
          <a:blip r:embed="rId2"/>
          <a:stretch/>
        </p:blipFill>
        <p:spPr>
          <a:xfrm>
            <a:off x="214200" y="500040"/>
            <a:ext cx="3809520" cy="5466960"/>
          </a:xfrm>
          <a:prstGeom prst="rect">
            <a:avLst/>
          </a:prstGeom>
          <a:ln>
            <a:noFill/>
          </a:ln>
        </p:spPr>
      </p:pic>
      <p:pic>
        <p:nvPicPr>
          <p:cNvPr id="55" name="Picture 3" descr="Constantinople%281878%29-Armenian_and_Turkish_retailers.png"/>
          <p:cNvPicPr/>
          <p:nvPr/>
        </p:nvPicPr>
        <p:blipFill>
          <a:blip r:embed="rId3"/>
          <a:stretch/>
        </p:blipFill>
        <p:spPr>
          <a:xfrm>
            <a:off x="4143240" y="3500280"/>
            <a:ext cx="4285800" cy="3279240"/>
          </a:xfrm>
          <a:prstGeom prst="rect">
            <a:avLst/>
          </a:prstGeom>
          <a:ln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407160" y="5869080"/>
            <a:ext cx="344088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c000"/>
                </a:solidFill>
                <a:latin typeface="Arial"/>
              </a:rPr>
              <a:t>Секојдневниот живот на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c000"/>
                </a:solidFill>
                <a:latin typeface="Arial"/>
              </a:rPr>
              <a:t>Балканскиот полуостров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c000"/>
                </a:solidFill>
                <a:latin typeface="Arial"/>
              </a:rPr>
              <a:t>под власт на Османлиите</a:t>
            </a:r>
            <a:endParaRPr b="0" lang="en-US" sz="20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nodeType="clickEffect" fill="hold">
                      <p:stCondLst>
                        <p:cond delay="0"/>
                      </p:stCondLst>
                      <p:childTnLst>
                        <p:par>
                          <p:cTn id="7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after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6" dur="8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8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8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5" dur="8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8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8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4" dur="8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8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8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nodeType="afterEffect" fill="hold" presetClass="entr" presetID="9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430560" y="71280"/>
            <a:ext cx="822024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20ffff"/>
                </a:solidFill>
                <a:latin typeface="Arial"/>
              </a:rPr>
              <a:t>ТАНЗИМАТ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Период на промени во Османлиската држава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во XIX век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58" name="Picture 2" descr="Selim III, 05.gif"/>
          <p:cNvPicPr/>
          <p:nvPr/>
        </p:nvPicPr>
        <p:blipFill>
          <a:blip r:embed="rId1"/>
          <a:stretch/>
        </p:blipFill>
        <p:spPr>
          <a:xfrm>
            <a:off x="4357800" y="1571760"/>
            <a:ext cx="2157120" cy="3098520"/>
          </a:xfrm>
          <a:prstGeom prst="rect">
            <a:avLst/>
          </a:prstGeom>
          <a:ln>
            <a:noFill/>
          </a:ln>
        </p:spPr>
      </p:pic>
      <p:pic>
        <p:nvPicPr>
          <p:cNvPr id="59" name="Picture 3" descr="Selim III, 01.jpg"/>
          <p:cNvPicPr/>
          <p:nvPr/>
        </p:nvPicPr>
        <p:blipFill>
          <a:blip r:embed="rId2"/>
          <a:stretch/>
        </p:blipFill>
        <p:spPr>
          <a:xfrm>
            <a:off x="214200" y="1571760"/>
            <a:ext cx="3873240" cy="4787640"/>
          </a:xfrm>
          <a:prstGeom prst="rect">
            <a:avLst/>
          </a:prstGeom>
          <a:ln>
            <a:noFill/>
          </a:ln>
        </p:spPr>
      </p:pic>
      <p:pic>
        <p:nvPicPr>
          <p:cNvPr id="60" name="Picture 4" descr="Selim III, 02.gif"/>
          <p:cNvPicPr/>
          <p:nvPr/>
        </p:nvPicPr>
        <p:blipFill>
          <a:blip r:embed="rId3"/>
          <a:stretch/>
        </p:blipFill>
        <p:spPr>
          <a:xfrm>
            <a:off x="4714920" y="4286160"/>
            <a:ext cx="1499760" cy="2329920"/>
          </a:xfrm>
          <a:prstGeom prst="rect">
            <a:avLst/>
          </a:prstGeom>
          <a:ln>
            <a:noFill/>
          </a:ln>
        </p:spPr>
      </p:pic>
      <p:pic>
        <p:nvPicPr>
          <p:cNvPr id="61" name="Picture 6" descr="Selim III, 04.jpg"/>
          <p:cNvPicPr/>
          <p:nvPr/>
        </p:nvPicPr>
        <p:blipFill>
          <a:blip r:embed="rId4"/>
          <a:stretch/>
        </p:blipFill>
        <p:spPr>
          <a:xfrm>
            <a:off x="6715080" y="1566720"/>
            <a:ext cx="2241360" cy="3004920"/>
          </a:xfrm>
          <a:prstGeom prst="rect">
            <a:avLst/>
          </a:prstGeom>
          <a:ln>
            <a:noFill/>
          </a:ln>
        </p:spPr>
      </p:pic>
      <p:pic>
        <p:nvPicPr>
          <p:cNvPr id="62" name="Picture 5" descr="Selim III, 03.jpg"/>
          <p:cNvPicPr/>
          <p:nvPr/>
        </p:nvPicPr>
        <p:blipFill>
          <a:blip r:embed="rId5"/>
          <a:stretch/>
        </p:blipFill>
        <p:spPr>
          <a:xfrm>
            <a:off x="6715080" y="4316400"/>
            <a:ext cx="2236320" cy="2327040"/>
          </a:xfrm>
          <a:prstGeom prst="rect">
            <a:avLst/>
          </a:prstGeom>
          <a:ln>
            <a:noFill/>
          </a:ln>
        </p:spPr>
      </p:pic>
      <p:sp>
        <p:nvSpPr>
          <p:cNvPr id="63" name="CustomShape 2"/>
          <p:cNvSpPr/>
          <p:nvPr/>
        </p:nvSpPr>
        <p:spPr>
          <a:xfrm>
            <a:off x="519840" y="6357960"/>
            <a:ext cx="347904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20ffff"/>
                </a:solidFill>
                <a:latin typeface="Arial"/>
              </a:rPr>
              <a:t>Султанот Селим III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nodeType="clickEffect" fill="hold">
                      <p:stCondLst>
                        <p:cond delay="0"/>
                      </p:stCondLst>
                      <p:childTnLst>
                        <p:par>
                          <p:cTn id="1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after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nodeType="afterEffect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nodeType="afterEffect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 descr="Muztafa Reshid Pasa, golem vezir na sultanot Abdul Medzid.jpg"/>
          <p:cNvPicPr/>
          <p:nvPr/>
        </p:nvPicPr>
        <p:blipFill>
          <a:blip r:embed="rId1"/>
          <a:stretch/>
        </p:blipFill>
        <p:spPr>
          <a:xfrm>
            <a:off x="1481040" y="3500280"/>
            <a:ext cx="2090520" cy="2874600"/>
          </a:xfrm>
          <a:prstGeom prst="rect">
            <a:avLst/>
          </a:prstGeom>
          <a:ln>
            <a:noFill/>
          </a:ln>
        </p:spPr>
      </p:pic>
      <p:pic>
        <p:nvPicPr>
          <p:cNvPr id="65" name="Picture 2" descr="Sultan Abdul Medzid, 03.jpg"/>
          <p:cNvPicPr/>
          <p:nvPr/>
        </p:nvPicPr>
        <p:blipFill>
          <a:blip r:embed="rId2"/>
          <a:stretch/>
        </p:blipFill>
        <p:spPr>
          <a:xfrm>
            <a:off x="4643280" y="214200"/>
            <a:ext cx="4022280" cy="6324120"/>
          </a:xfrm>
          <a:prstGeom prst="rect">
            <a:avLst/>
          </a:prstGeom>
          <a:ln>
            <a:noFill/>
          </a:ln>
        </p:spPr>
      </p:pic>
      <p:pic>
        <p:nvPicPr>
          <p:cNvPr id="66" name="Picture 3" descr="Sultan Abdul Medzid, 02.jpg"/>
          <p:cNvPicPr/>
          <p:nvPr/>
        </p:nvPicPr>
        <p:blipFill>
          <a:blip r:embed="rId3"/>
          <a:stretch/>
        </p:blipFill>
        <p:spPr>
          <a:xfrm>
            <a:off x="1000080" y="71280"/>
            <a:ext cx="2768400" cy="2857320"/>
          </a:xfrm>
          <a:prstGeom prst="rect">
            <a:avLst/>
          </a:prstGeom>
          <a:ln>
            <a:noFill/>
          </a:ln>
        </p:spPr>
      </p:pic>
      <p:sp>
        <p:nvSpPr>
          <p:cNvPr id="67" name="CustomShape 1"/>
          <p:cNvSpPr/>
          <p:nvPr/>
        </p:nvSpPr>
        <p:spPr>
          <a:xfrm>
            <a:off x="1648800" y="2857680"/>
            <a:ext cx="1698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0ffff"/>
                </a:solidFill>
                <a:latin typeface="Arial"/>
              </a:rPr>
              <a:t>Султанот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0ffff"/>
                </a:solidFill>
                <a:latin typeface="Arial"/>
              </a:rPr>
              <a:t>Абдул Меџид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1243080" y="6429240"/>
            <a:ext cx="2671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6bffff"/>
                </a:solidFill>
                <a:latin typeface="Arial"/>
              </a:rPr>
              <a:t>Мустафа Решид Паша</a:t>
            </a:r>
            <a:endParaRPr b="0" lang="en-US" sz="1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148" dur="indefinite" restart="never" nodeType="tmRoot">
          <p:childTnLst>
            <p:seq>
              <p:cTn id="149" dur="indefinite" nodeType="mainSeq">
                <p:childTnLst>
                  <p:par>
                    <p:cTn id="150" nodeType="clickEffect" fill="hold">
                      <p:stCondLst>
                        <p:cond delay="0"/>
                      </p:stCondLst>
                      <p:childTnLst>
                        <p:par>
                          <p:cTn id="1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164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nodeType="afterEffect" fill="hold">
                            <p:stCondLst>
                              <p:cond delay="7000"/>
                            </p:stCondLst>
                            <p:childTnLst>
                              <p:par>
                                <p:cTn id="168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1" descr="Ferman, 02.jpg"/>
          <p:cNvPicPr/>
          <p:nvPr/>
        </p:nvPicPr>
        <p:blipFill>
          <a:blip r:embed="rId1"/>
          <a:stretch/>
        </p:blipFill>
        <p:spPr>
          <a:xfrm>
            <a:off x="500040" y="571680"/>
            <a:ext cx="3785760" cy="5811480"/>
          </a:xfrm>
          <a:prstGeom prst="rect">
            <a:avLst/>
          </a:prstGeom>
          <a:ln>
            <a:noFill/>
          </a:ln>
        </p:spPr>
      </p:pic>
      <p:pic>
        <p:nvPicPr>
          <p:cNvPr id="70" name="Picture 2" descr="View%20of%20Golden%20Horn%20R.jpg"/>
          <p:cNvPicPr/>
          <p:nvPr/>
        </p:nvPicPr>
        <p:blipFill>
          <a:blip r:embed="rId2"/>
          <a:stretch/>
        </p:blipFill>
        <p:spPr>
          <a:xfrm>
            <a:off x="4572000" y="500040"/>
            <a:ext cx="4309560" cy="2889000"/>
          </a:xfrm>
          <a:prstGeom prst="rect">
            <a:avLst/>
          </a:prstGeom>
          <a:ln>
            <a:noFill/>
          </a:ln>
        </p:spPr>
      </p:pic>
      <p:pic>
        <p:nvPicPr>
          <p:cNvPr id="71" name="Picture 3" descr="Gülhane.jpg"/>
          <p:cNvPicPr/>
          <p:nvPr/>
        </p:nvPicPr>
        <p:blipFill>
          <a:blip r:embed="rId3"/>
          <a:stretch/>
        </p:blipFill>
        <p:spPr>
          <a:xfrm>
            <a:off x="4572000" y="3500280"/>
            <a:ext cx="4214520" cy="3158640"/>
          </a:xfrm>
          <a:prstGeom prst="rect">
            <a:avLst/>
          </a:prstGeom>
          <a:ln>
            <a:noFill/>
          </a:ln>
        </p:spPr>
      </p:pic>
      <p:sp>
        <p:nvSpPr>
          <p:cNvPr id="72" name="CustomShape 1"/>
          <p:cNvSpPr/>
          <p:nvPr/>
        </p:nvSpPr>
        <p:spPr>
          <a:xfrm>
            <a:off x="785160" y="6429240"/>
            <a:ext cx="3602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Ѓулхански Хатишериф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nodeType="clickEffect" fill="hold">
                      <p:stCondLst>
                        <p:cond delay="0"/>
                      </p:stCondLst>
                      <p:childTnLst>
                        <p:par>
                          <p:cTn id="1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afterEffect" fill="hold" presetClass="entr" presetID="31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nodeType="afterEffect" fill="hold">
                            <p:stCondLst>
                              <p:cond delay="3850"/>
                            </p:stCondLst>
                            <p:childTnLst>
                              <p:par>
                                <p:cTn id="189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nodeType="afterEffect" fill="hold">
                            <p:stCondLst>
                              <p:cond delay="5850"/>
                            </p:stCondLst>
                            <p:childTnLst>
                              <p:par>
                                <p:cTn id="196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1" descr="Tanzimat_Ferman Gülhane.jpg"/>
          <p:cNvPicPr/>
          <p:nvPr/>
        </p:nvPicPr>
        <p:blipFill>
          <a:blip r:embed="rId1"/>
          <a:stretch/>
        </p:blipFill>
        <p:spPr>
          <a:xfrm>
            <a:off x="0" y="0"/>
            <a:ext cx="2857320" cy="685764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3453480" y="285840"/>
            <a:ext cx="471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Ѓулхански Хатишериф 1839 г.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5" name="Picture 3" descr="Kaligrafija.jpg"/>
          <p:cNvPicPr/>
          <p:nvPr/>
        </p:nvPicPr>
        <p:blipFill>
          <a:blip r:embed="rId2"/>
          <a:stretch/>
        </p:blipFill>
        <p:spPr>
          <a:xfrm>
            <a:off x="3143160" y="928800"/>
            <a:ext cx="5543280" cy="428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" name="CustomShape 2"/>
          <p:cNvSpPr/>
          <p:nvPr/>
        </p:nvSpPr>
        <p:spPr>
          <a:xfrm>
            <a:off x="3523320" y="5357880"/>
            <a:ext cx="50716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Изедначување на правата меѓу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Муслиманите и Христијаните во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20ffff"/>
                </a:solidFill>
                <a:latin typeface="Arial"/>
              </a:rPr>
              <a:t>Османлиската држава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02" dur="indefinite" restart="never" nodeType="tmRoot">
          <p:childTnLst>
            <p:seq>
              <p:cTn id="203" dur="indefinite" nodeType="mainSeq">
                <p:childTnLst>
                  <p:par>
                    <p:cTn id="204" nodeType="clickEffect" fill="hold">
                      <p:stCondLst>
                        <p:cond delay="0"/>
                      </p:stCondLst>
                      <p:childTnLst>
                        <p:par>
                          <p:cTn id="20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6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216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8b8b"/>
      </a:dk2>
      <a:lt2>
        <a:srgbClr val="ffffff"/>
      </a:lt2>
      <a:accent1>
        <a:srgbClr val="ffaf59"/>
      </a:accent1>
      <a:accent2>
        <a:srgbClr val="ffbfce"/>
      </a:accent2>
      <a:accent3>
        <a:srgbClr val="aac4c4"/>
      </a:accent3>
      <a:accent4>
        <a:srgbClr val="dadada"/>
      </a:accent4>
      <a:accent5>
        <a:srgbClr val="ffd4b5"/>
      </a:accent5>
      <a:accent6>
        <a:srgbClr val="e7adba"/>
      </a:accent6>
      <a:hlink>
        <a:srgbClr val="00eff2"/>
      </a:hlink>
      <a:folHlink>
        <a:srgbClr val="d6f7f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ind_0145_slide</Template>
  <TotalTime>289</TotalTime>
  <Application>LibreOffice/6.3.4.2$Linux_X86_64 LibreOffice_project/60da17e045e08f1793c57c00ba83cdfce946d0aa</Application>
  <Words>159</Words>
  <Paragraphs>46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2010-03-04T07:36:42Z</dcterms:created>
  <dc:creator>Ile</dc:creator>
  <dc:description/>
  <dc:language>en-US</dc:language>
  <cp:lastModifiedBy>Bird Mom</cp:lastModifiedBy>
  <dcterms:modified xsi:type="dcterms:W3CDTF">2020-03-19T08:10:01Z</dcterms:modified>
  <cp:revision>32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