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sldIdLst>
    <p:sldId id="340" r:id="rId2"/>
    <p:sldId id="256" r:id="rId3"/>
    <p:sldId id="335" r:id="rId4"/>
    <p:sldId id="336" r:id="rId5"/>
    <p:sldId id="337" r:id="rId6"/>
    <p:sldId id="338" r:id="rId7"/>
    <p:sldId id="339" r:id="rId8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doni Kirilica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doni Kirilica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doni Kirilica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doni Kirilica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doni Kirilic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odoni Kirilic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odoni Kirilic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odoni Kirilic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odoni Kirilica" pitchFamily="34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milo Li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66"/>
    <a:srgbClr val="FFCCCC"/>
    <a:srgbClr val="FFFF00"/>
    <a:srgbClr val="CCCCFF"/>
    <a:srgbClr val="E7E9D7"/>
    <a:srgbClr val="E9EFD1"/>
    <a:srgbClr val="CCFF99"/>
    <a:srgbClr val="FF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1053" autoAdjust="0"/>
    <p:restoredTop sz="71778" autoAdjust="0"/>
  </p:normalViewPr>
  <p:slideViewPr>
    <p:cSldViewPr>
      <p:cViewPr>
        <p:scale>
          <a:sx n="75" d="100"/>
          <a:sy n="75" d="100"/>
        </p:scale>
        <p:origin x="-8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9046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90469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19047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19047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604A94C-7416-4C14-A866-FA3F12B6DA0A}" type="slidenum">
              <a:rPr lang="en-GB"/>
              <a:pPr/>
              <a:t>‹#›</a:t>
            </a:fld>
            <a:endParaRPr lang="en-GB"/>
          </a:p>
        </p:txBody>
      </p:sp>
      <p:grpSp>
        <p:nvGrpSpPr>
          <p:cNvPr id="190472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190473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474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475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0476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90477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0478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0479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0480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0481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90482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90483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484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485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0486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190487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0488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0489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0490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0491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90492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0493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  <p:sndAc>
      <p:stSnd>
        <p:snd r:embed="rId1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0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0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90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0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0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0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67" grpId="0"/>
      <p:bldP spid="190468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046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0468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9046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9046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D997A2-9EA3-432E-A846-D6B9C6F2AB8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blinds/>
    <p:sndAc>
      <p:stSnd>
        <p:snd r:embed="rId1" name="camera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8DA8EE-43A0-4C13-BFEE-9FB41714C69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blinds/>
    <p:sndAc>
      <p:stSnd>
        <p:snd r:embed="rId1" name="camera.wav" builtIn="1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828800"/>
            <a:ext cx="7696200" cy="36576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ED6402F-BE9F-4FFE-ADCC-2F07E170806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blinds/>
    <p:sndAc>
      <p:stSnd>
        <p:snd r:embed="rId1" name="camera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6CA7E7-E7A1-45D1-8011-875CE1E1F91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blinds/>
    <p:sndAc>
      <p:stSnd>
        <p:snd r:embed="rId1" name="camera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A6DC2A-4AE1-448B-A13D-9827E770438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blinds/>
    <p:sndAc>
      <p:stSnd>
        <p:snd r:embed="rId1" name="camera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1A0C0E-62CD-497A-96E2-F9F1BCF1DE9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blinds/>
    <p:sndAc>
      <p:stSnd>
        <p:snd r:embed="rId1" name="camera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52D07B-10AF-4172-B7D7-555A299C4D6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blinds/>
    <p:sndAc>
      <p:stSnd>
        <p:snd r:embed="rId1" name="camera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0EA9BB-112D-421A-AFA6-5BA4BCADABF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blinds/>
    <p:sndAc>
      <p:stSnd>
        <p:snd r:embed="rId1" name="camera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F03E07-5A8A-447A-8324-FD66EB6BB11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blinds/>
    <p:sndAc>
      <p:stSnd>
        <p:snd r:embed="rId1" name="camera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45AB8B-B8DE-477E-A2E5-AED9A34F6ED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blinds/>
    <p:sndAc>
      <p:stSnd>
        <p:snd r:embed="rId1" name="camera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1ADE70-D3D6-4235-984E-2F0C6F6E5E2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blinds/>
    <p:sndAc>
      <p:stSnd>
        <p:snd r:embed="rId1" name="camera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8944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8944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18944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18944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fld id="{055BD9A2-C369-44C3-AAEF-A79A3A7D7341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89448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9449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89450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89451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9452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9453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9454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9455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9456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9457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9458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9459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894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894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89462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9463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9464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89465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9466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9467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89468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89469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9470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9471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9472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9473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9474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9475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9476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89477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89478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9479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9480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89481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89482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89483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89484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9485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9486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9487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9488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9489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9490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9491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89492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95" r:id="rId12"/>
  </p:sldLayoutIdLst>
  <p:transition>
    <p:blinds/>
    <p:sndAc>
      <p:stSnd>
        <p:snd r:embed="rId14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9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9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89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9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9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9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94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94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94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94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94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94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94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94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94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94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94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94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43" grpId="0"/>
      <p:bldP spid="189444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94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8944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8944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8944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94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8944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8944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8944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94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8944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8944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8944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94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8944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8944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8944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94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8944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8944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8944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0166" y="857232"/>
            <a:ext cx="6400800" cy="703254"/>
          </a:xfrm>
        </p:spPr>
        <p:txBody>
          <a:bodyPr/>
          <a:lstStyle/>
          <a:p>
            <a:r>
              <a:rPr lang="mk-MK" sz="2000" dirty="0" smtClean="0"/>
              <a:t>СОЕУ </a:t>
            </a:r>
            <a:r>
              <a:rPr lang="en-US" sz="2000" dirty="0" smtClean="0"/>
              <a:t>“</a:t>
            </a:r>
            <a:r>
              <a:rPr lang="mk-MK" sz="2000" dirty="0" smtClean="0"/>
              <a:t>Јане </a:t>
            </a:r>
            <a:r>
              <a:rPr lang="mk-MK" sz="2000" dirty="0" smtClean="0"/>
              <a:t>Сандански </a:t>
            </a:r>
            <a:r>
              <a:rPr lang="en-US" sz="2000" dirty="0" smtClean="0"/>
              <a:t>“ </a:t>
            </a:r>
            <a:r>
              <a:rPr lang="mk-MK" sz="2000" dirty="0" smtClean="0"/>
              <a:t>Битола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9400" y="4051300"/>
            <a:ext cx="6032500" cy="1735154"/>
          </a:xfrm>
        </p:spPr>
        <p:txBody>
          <a:bodyPr/>
          <a:lstStyle/>
          <a:p>
            <a:r>
              <a:rPr lang="mk-MK" sz="1800" dirty="0" smtClean="0"/>
              <a:t>Сметководство </a:t>
            </a:r>
            <a:r>
              <a:rPr lang="en-US" sz="1800" dirty="0" smtClean="0"/>
              <a:t>III </a:t>
            </a:r>
            <a:r>
              <a:rPr lang="mk-MK" sz="1800" dirty="0" smtClean="0"/>
              <a:t>година</a:t>
            </a:r>
          </a:p>
          <a:p>
            <a:r>
              <a:rPr lang="mk-MK" sz="1800" dirty="0" smtClean="0"/>
              <a:t>Предметен наставник Весна </a:t>
            </a:r>
            <a:r>
              <a:rPr lang="mk-MK" sz="2000" dirty="0" smtClean="0"/>
              <a:t>Василевск</a:t>
            </a:r>
            <a:r>
              <a:rPr lang="en-US" sz="2000" smtClean="0"/>
              <a:t>a</a:t>
            </a:r>
            <a:endParaRPr lang="en-US" dirty="0"/>
          </a:p>
        </p:txBody>
      </p:sp>
    </p:spTree>
  </p:cSld>
  <p:clrMapOvr>
    <a:masterClrMapping/>
  </p:clrMapOvr>
  <p:transition>
    <p:fade/>
    <p:sndAc>
      <p:stSnd>
        <p:snd r:embed="rId2" name="camera.wav" builtIn="1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C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692150"/>
            <a:ext cx="6870700" cy="1023938"/>
          </a:xfrm>
        </p:spPr>
        <p:txBody>
          <a:bodyPr/>
          <a:lstStyle/>
          <a:p>
            <a:r>
              <a:rPr lang="mk-MK" sz="2000" b="1" dirty="0" smtClean="0">
                <a:latin typeface="Bodoni Kirilica" pitchFamily="34" charset="0"/>
              </a:rPr>
              <a:t>Сметководство во трговска дејност</a:t>
            </a:r>
            <a:endParaRPr lang="en-GB" sz="2000" b="1" dirty="0">
              <a:latin typeface="Bodoni Kirilica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3860800"/>
            <a:ext cx="7696200" cy="16414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mk-MK" sz="1600" dirty="0" smtClean="0">
                <a:latin typeface="Bodoni Kirilica" pitchFamily="34" charset="0"/>
              </a:rPr>
              <a:t>Набавка на стоки кога на залиха се водат по продажни цени</a:t>
            </a:r>
            <a:endParaRPr lang="en-GB" sz="1600" dirty="0">
              <a:latin typeface="Bodoni Kirilica" pitchFamily="34" charset="0"/>
            </a:endParaRPr>
          </a:p>
        </p:txBody>
      </p:sp>
      <p:pic>
        <p:nvPicPr>
          <p:cNvPr id="2052" name="Picture 4" descr="teacher in classroo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701177">
            <a:off x="5427663" y="1979613"/>
            <a:ext cx="2808287" cy="1368425"/>
          </a:xfrm>
          <a:prstGeom prst="rect">
            <a:avLst/>
          </a:prstGeom>
          <a:noFill/>
        </p:spPr>
      </p:pic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4437063"/>
            <a:ext cx="8820150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GB"/>
          </a:p>
        </p:txBody>
      </p:sp>
    </p:spTree>
  </p:cSld>
  <p:clrMapOvr>
    <a:masterClrMapping/>
  </p:clrMapOvr>
  <p:transition>
    <p:blinds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062022"/>
          </a:xfrm>
        </p:spPr>
        <p:txBody>
          <a:bodyPr/>
          <a:lstStyle/>
          <a:p>
            <a:r>
              <a:rPr lang="mk-MK" sz="1000" dirty="0" smtClean="0">
                <a:latin typeface="Bodoni Kirilica" pitchFamily="34" charset="0"/>
              </a:rPr>
              <a:t>Набавка на стоки кога на залиха се водат по продажни цени</a:t>
            </a:r>
            <a:br>
              <a:rPr lang="mk-MK" sz="1000" dirty="0" smtClean="0">
                <a:latin typeface="Bodoni Kirilica" pitchFamily="34" charset="0"/>
              </a:rPr>
            </a:br>
            <a:r>
              <a:rPr lang="mk-MK" sz="1000" dirty="0" smtClean="0">
                <a:latin typeface="Bodoni Kirilica" pitchFamily="34" charset="0"/>
              </a:rPr>
              <a:t> без ДДВ</a:t>
            </a:r>
            <a:r>
              <a:rPr lang="en-GB" sz="1000" dirty="0" smtClean="0">
                <a:latin typeface="Bodoni Kirilica" pitchFamily="34" charset="0"/>
              </a:rPr>
              <a:t/>
            </a:r>
            <a:br>
              <a:rPr lang="en-GB" sz="1000" dirty="0" smtClean="0">
                <a:latin typeface="Bodoni Kirilica" pitchFamily="34" charset="0"/>
              </a:rPr>
            </a:br>
            <a:endParaRPr lang="en-US" sz="1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mk-MK" sz="1400" dirty="0" smtClean="0"/>
              <a:t>Трговските фирми покрај по набавна цена , стоките во магацин може да ги евидентираат и по продажни цени без ДДВ</a:t>
            </a:r>
          </a:p>
          <a:p>
            <a:endParaRPr lang="mk-MK" sz="1400" dirty="0" smtClean="0"/>
          </a:p>
          <a:p>
            <a:r>
              <a:rPr lang="mk-MK" sz="1400" dirty="0" smtClean="0"/>
              <a:t>Сметоводствено се евидентираат на сметката 660-Стоки на склад</a:t>
            </a:r>
          </a:p>
          <a:p>
            <a:endParaRPr lang="mk-MK" sz="1400" dirty="0" smtClean="0"/>
          </a:p>
          <a:p>
            <a:r>
              <a:rPr lang="mk-MK" sz="1400" dirty="0" smtClean="0"/>
              <a:t>Зависни трошоци се трошоци за превоз, утовар,истовар, осигурување...</a:t>
            </a:r>
            <a:endParaRPr lang="en-US" sz="14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</p:nvPr>
        </p:nvGraphicFramePr>
        <p:xfrm>
          <a:off x="4714876" y="1500174"/>
          <a:ext cx="3771900" cy="47107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4842"/>
                <a:gridCol w="895356"/>
                <a:gridCol w="2271702"/>
              </a:tblGrid>
              <a:tr h="474979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1200" dirty="0" smtClean="0"/>
                        <a:t>Калкулација</a:t>
                      </a:r>
                      <a:endParaRPr lang="en-US" sz="1200" dirty="0"/>
                    </a:p>
                  </a:txBody>
                  <a:tcPr/>
                </a:tc>
              </a:tr>
              <a:tr h="474979">
                <a:tc>
                  <a:txBody>
                    <a:bodyPr/>
                    <a:lstStyle/>
                    <a:p>
                      <a:r>
                        <a:rPr lang="mk-MK" sz="1200" dirty="0" smtClean="0"/>
                        <a:t>Р.бр.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1200" dirty="0" smtClean="0"/>
                        <a:t>Конто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1200" smtClean="0"/>
                        <a:t>Опис</a:t>
                      </a:r>
                      <a:endParaRPr lang="en-US" sz="1200" dirty="0"/>
                    </a:p>
                  </a:txBody>
                  <a:tcPr/>
                </a:tc>
              </a:tr>
              <a:tr h="819827">
                <a:tc>
                  <a:txBody>
                    <a:bodyPr/>
                    <a:lstStyle/>
                    <a:p>
                      <a:r>
                        <a:rPr lang="mk-MK" sz="1200" dirty="0" smtClean="0"/>
                        <a:t>1.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1200" dirty="0" smtClean="0"/>
                        <a:t>650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1200" dirty="0" smtClean="0"/>
                        <a:t>Фактурна вредност</a:t>
                      </a:r>
                      <a:r>
                        <a:rPr lang="mk-MK" sz="1200" baseline="0" dirty="0" smtClean="0"/>
                        <a:t> (вредност по пресметка на добавувачот )</a:t>
                      </a:r>
                      <a:endParaRPr lang="en-US" sz="1200" dirty="0"/>
                    </a:p>
                  </a:txBody>
                  <a:tcPr/>
                </a:tc>
              </a:tr>
              <a:tr h="474979">
                <a:tc>
                  <a:txBody>
                    <a:bodyPr/>
                    <a:lstStyle/>
                    <a:p>
                      <a:r>
                        <a:rPr lang="mk-MK" sz="1200" dirty="0" smtClean="0"/>
                        <a:t>2.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1200" dirty="0" smtClean="0"/>
                        <a:t>130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1200" dirty="0" smtClean="0"/>
                        <a:t>ДДВ при набавка</a:t>
                      </a:r>
                      <a:endParaRPr lang="en-US" sz="1200" dirty="0"/>
                    </a:p>
                  </a:txBody>
                  <a:tcPr/>
                </a:tc>
              </a:tr>
              <a:tr h="474979">
                <a:tc>
                  <a:txBody>
                    <a:bodyPr/>
                    <a:lstStyle/>
                    <a:p>
                      <a:r>
                        <a:rPr lang="mk-MK" sz="1200" dirty="0" smtClean="0"/>
                        <a:t>3.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1200" dirty="0" smtClean="0"/>
                        <a:t>651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1200" dirty="0" smtClean="0"/>
                        <a:t>Зависни трошоци</a:t>
                      </a:r>
                      <a:endParaRPr lang="en-US" sz="1200" dirty="0"/>
                    </a:p>
                  </a:txBody>
                  <a:tcPr/>
                </a:tc>
              </a:tr>
              <a:tr h="585591">
                <a:tc>
                  <a:txBody>
                    <a:bodyPr/>
                    <a:lstStyle/>
                    <a:p>
                      <a:r>
                        <a:rPr lang="mk-MK" sz="1200" dirty="0" smtClean="0"/>
                        <a:t>4.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1200" dirty="0" smtClean="0"/>
                        <a:t>659 (1+3)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k-MK" sz="1200" dirty="0" smtClean="0"/>
                        <a:t>Набавна вредност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/>
                </a:tc>
              </a:tr>
              <a:tr h="819827">
                <a:tc>
                  <a:txBody>
                    <a:bodyPr/>
                    <a:lstStyle/>
                    <a:p>
                      <a:r>
                        <a:rPr lang="mk-MK" sz="1200" dirty="0" smtClean="0"/>
                        <a:t>5.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1200" dirty="0" smtClean="0"/>
                        <a:t>669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k-MK" sz="1200" dirty="0" smtClean="0"/>
                        <a:t>Маржа</a:t>
                      </a:r>
                      <a:r>
                        <a:rPr lang="mk-MK" sz="1200" baseline="0" dirty="0" smtClean="0"/>
                        <a:t> </a:t>
                      </a:r>
                      <a:r>
                        <a:rPr lang="mk-MK" sz="1200" dirty="0" smtClean="0"/>
                        <a:t>се пресметува </a:t>
                      </a:r>
                      <a:endParaRPr lang="en-US" sz="1200" dirty="0" smtClean="0"/>
                    </a:p>
                    <a:p>
                      <a:r>
                        <a:rPr lang="mk-MK" sz="1200" baseline="0" dirty="0" smtClean="0"/>
                        <a:t>како процент на набавната вредност (конто 659 </a:t>
                      </a:r>
                      <a:r>
                        <a:rPr lang="en-US" sz="1200" baseline="0" dirty="0" smtClean="0"/>
                        <a:t>x %)</a:t>
                      </a:r>
                      <a:endParaRPr lang="en-US" sz="1200" dirty="0"/>
                    </a:p>
                  </a:txBody>
                  <a:tcPr/>
                </a:tc>
              </a:tr>
              <a:tr h="58559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660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1200" dirty="0" smtClean="0"/>
                        <a:t>Продажна</a:t>
                      </a:r>
                      <a:r>
                        <a:rPr lang="mk-MK" sz="1200" baseline="0" dirty="0" smtClean="0"/>
                        <a:t> вреднсост без ДДВ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blinds/>
    <p:sndAc>
      <p:stSnd>
        <p:snd r:embed="rId2" name="camera.wav" builtIn="1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Евиденција на фактурната вредност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mk-MK" sz="1600" dirty="0" smtClean="0"/>
              <a:t>Набавката на стоки кога се водат по продажна  цена се книжи на левата страна (должи) на сметката трговски стоки и тоа за фактурната вредност и зависните трошоци, а на десната страна (побарува) обврски кон добавувачи )</a:t>
            </a:r>
          </a:p>
          <a:p>
            <a:endParaRPr lang="en-US" sz="1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mk-MK" sz="2000" dirty="0" smtClean="0"/>
              <a:t>650 Фактурна вредност (вредност по пресметка на добаввачот)</a:t>
            </a:r>
          </a:p>
          <a:p>
            <a:r>
              <a:rPr lang="mk-MK" sz="2000" dirty="0" smtClean="0"/>
              <a:t>130 ДДВ при набавка/220 Обврски кон добавувачи</a:t>
            </a:r>
          </a:p>
          <a:p>
            <a:endParaRPr lang="en-US" dirty="0"/>
          </a:p>
        </p:txBody>
      </p:sp>
    </p:spTree>
  </p:cSld>
  <p:clrMapOvr>
    <a:masterClrMapping/>
  </p:clrMapOvr>
  <p:transition>
    <p:blinds/>
    <p:sndAc>
      <p:stSnd>
        <p:snd r:embed="rId2" name="camera.wav" builtIn="1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sz="1600" dirty="0" smtClean="0"/>
              <a:t>Евиденција на зависните трошоци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mk-MK" sz="1600" dirty="0" smtClean="0"/>
              <a:t>Трговското друштво може да ги пресметува зависните трошоци</a:t>
            </a:r>
          </a:p>
          <a:p>
            <a:pPr>
              <a:buFont typeface="+mj-lt"/>
              <a:buAutoNum type="arabicPeriod"/>
            </a:pPr>
            <a:endParaRPr lang="mk-MK" sz="1600" dirty="0"/>
          </a:p>
          <a:p>
            <a:pPr>
              <a:buFont typeface="+mj-lt"/>
              <a:buAutoNum type="arabicPeriod"/>
            </a:pPr>
            <a:r>
              <a:rPr lang="mk-MK" sz="1600" dirty="0" smtClean="0"/>
              <a:t>Фактички, настанати според фактура или платени во готово</a:t>
            </a:r>
          </a:p>
          <a:p>
            <a:pPr>
              <a:buFont typeface="+mj-lt"/>
              <a:buAutoNum type="arabicPeriod"/>
            </a:pPr>
            <a:endParaRPr lang="mk-MK" sz="1600" dirty="0"/>
          </a:p>
          <a:p>
            <a:pPr>
              <a:buFont typeface="+mj-lt"/>
              <a:buAutoNum type="arabicPeriod"/>
            </a:pPr>
            <a:endParaRPr lang="mk-MK" sz="1600" dirty="0" smtClean="0"/>
          </a:p>
          <a:p>
            <a:pPr>
              <a:buFont typeface="+mj-lt"/>
              <a:buAutoNum type="arabicPeriod"/>
            </a:pPr>
            <a:r>
              <a:rPr lang="mk-MK" sz="1600" dirty="0" smtClean="0"/>
              <a:t>Пресметани зависни трошоци за набавка</a:t>
            </a:r>
            <a:endParaRPr lang="en-US" sz="1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86314" y="2000240"/>
            <a:ext cx="3771900" cy="3657600"/>
          </a:xfrm>
        </p:spPr>
        <p:txBody>
          <a:bodyPr/>
          <a:lstStyle/>
          <a:p>
            <a:r>
              <a:rPr lang="mk-MK" sz="1800" dirty="0" smtClean="0"/>
              <a:t>651 Зависни трошоци/220 Обврски кон добавувачи</a:t>
            </a:r>
          </a:p>
          <a:p>
            <a:r>
              <a:rPr lang="mk-MK" sz="1800" dirty="0" smtClean="0"/>
              <a:t>Зависни трошоци при добиена фактура</a:t>
            </a:r>
          </a:p>
          <a:p>
            <a:r>
              <a:rPr lang="mk-MK" sz="1800" dirty="0" smtClean="0"/>
              <a:t>651 Зависни трошоци/102 Благајна</a:t>
            </a:r>
          </a:p>
          <a:p>
            <a:r>
              <a:rPr lang="mk-MK" sz="1800" dirty="0" smtClean="0"/>
              <a:t>Зависни трошоци платени во готово</a:t>
            </a:r>
          </a:p>
          <a:p>
            <a:r>
              <a:rPr lang="mk-MK" sz="1800" dirty="0" smtClean="0"/>
              <a:t>651 Зависни трошоци/291 Пресметани трошоци при набавка на стоки</a:t>
            </a:r>
          </a:p>
          <a:p>
            <a:r>
              <a:rPr lang="mk-MK" sz="1800" dirty="0" smtClean="0"/>
              <a:t>Пресметани зависни трошоци</a:t>
            </a:r>
            <a:endParaRPr lang="en-US" sz="1800" dirty="0"/>
          </a:p>
        </p:txBody>
      </p:sp>
    </p:spTree>
  </p:cSld>
  <p:clrMapOvr>
    <a:masterClrMapping/>
  </p:clrMapOvr>
  <p:transition>
    <p:blinds/>
    <p:sndAc>
      <p:stSnd>
        <p:snd r:embed="rId2" name="camera.wav" builtIn="1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714356"/>
            <a:ext cx="4429156" cy="528630"/>
          </a:xfrm>
        </p:spPr>
        <p:txBody>
          <a:bodyPr/>
          <a:lstStyle/>
          <a:p>
            <a:r>
              <a:rPr lang="mk-MK" sz="1000" dirty="0" smtClean="0"/>
              <a:t>Пример</a:t>
            </a:r>
            <a:endParaRPr lang="en-US" sz="1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mk-MK" sz="1600" dirty="0" smtClean="0"/>
              <a:t>По фактура бр.5 купени се 2.000 кг ориз по 40 ден и 3.000 кг шекер по 30 ден..ДДВ 5 %. За превоз пресметано е 1 % од фактурниот износ.Маржата е 20 %.  Да се состави калкулација во кја трошоците за превоз ќе се распределат по кличина.</a:t>
            </a:r>
          </a:p>
          <a:p>
            <a:r>
              <a:rPr lang="mk-MK" sz="1600" dirty="0" smtClean="0"/>
              <a:t>Да се прокнижи во налог за книжење индиректно и директно</a:t>
            </a:r>
            <a:endParaRPr lang="en-US" sz="16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</p:nvPr>
        </p:nvGraphicFramePr>
        <p:xfrm>
          <a:off x="4572000" y="357166"/>
          <a:ext cx="3738564" cy="412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4"/>
                <a:gridCol w="1297778"/>
                <a:gridCol w="631048"/>
                <a:gridCol w="1238234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1000" dirty="0" smtClean="0"/>
                        <a:t>Калкулација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mk-MK" sz="800" dirty="0" smtClean="0"/>
                        <a:t>Р.бр.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800" dirty="0" smtClean="0"/>
                        <a:t>Конто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k-MK" sz="800" dirty="0" smtClean="0"/>
                        <a:t>Опис</a:t>
                      </a:r>
                      <a:endParaRPr lang="en-US" sz="800" dirty="0" smtClean="0"/>
                    </a:p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800" dirty="0" smtClean="0"/>
                        <a:t>износ</a:t>
                      </a:r>
                      <a:endParaRPr lang="en-US" sz="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mk-MK" sz="800" dirty="0" smtClean="0"/>
                        <a:t>1.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800" dirty="0" smtClean="0"/>
                        <a:t>650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800" dirty="0" smtClean="0"/>
                        <a:t>Ф.В.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800" dirty="0" smtClean="0"/>
                        <a:t>2000</a:t>
                      </a:r>
                      <a:r>
                        <a:rPr lang="en-US" sz="800" dirty="0" smtClean="0"/>
                        <a:t>x</a:t>
                      </a:r>
                      <a:r>
                        <a:rPr lang="mk-MK" sz="800" dirty="0" smtClean="0"/>
                        <a:t>40=80.000</a:t>
                      </a:r>
                    </a:p>
                    <a:p>
                      <a:r>
                        <a:rPr lang="mk-MK" sz="800" dirty="0" smtClean="0"/>
                        <a:t>3.000</a:t>
                      </a:r>
                      <a:r>
                        <a:rPr lang="en-US" sz="800" dirty="0" smtClean="0"/>
                        <a:t>x30=90.000</a:t>
                      </a:r>
                    </a:p>
                    <a:p>
                      <a:r>
                        <a:rPr lang="en-US" sz="800" dirty="0" smtClean="0"/>
                        <a:t>-----------------------</a:t>
                      </a:r>
                    </a:p>
                    <a:p>
                      <a:r>
                        <a:rPr lang="en-US" sz="800" dirty="0" smtClean="0"/>
                        <a:t>                170.000</a:t>
                      </a:r>
                      <a:endParaRPr lang="en-US" sz="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2.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130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800" dirty="0" smtClean="0"/>
                        <a:t>ДДВ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800" dirty="0" smtClean="0"/>
                        <a:t>8.500</a:t>
                      </a:r>
                      <a:endParaRPr lang="en-US" sz="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mk-MK" sz="800" dirty="0" smtClean="0"/>
                        <a:t>3.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800" dirty="0" smtClean="0"/>
                        <a:t>651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800" dirty="0" smtClean="0"/>
                        <a:t>зт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800" dirty="0" smtClean="0"/>
                        <a:t>1.700</a:t>
                      </a:r>
                      <a:endParaRPr lang="en-US" sz="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mk-MK" sz="800" dirty="0" smtClean="0"/>
                        <a:t>4.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800" dirty="0" smtClean="0"/>
                        <a:t>659 (1+3)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800" dirty="0" smtClean="0"/>
                        <a:t>Н.В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800" dirty="0" smtClean="0"/>
                        <a:t>171.700</a:t>
                      </a:r>
                      <a:endParaRPr lang="en-US" sz="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mk-MK" sz="800" dirty="0" smtClean="0"/>
                        <a:t>5.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800" dirty="0" smtClean="0"/>
                        <a:t>669 (НВ </a:t>
                      </a:r>
                      <a:r>
                        <a:rPr lang="en-US" sz="800" dirty="0" smtClean="0"/>
                        <a:t>x 20%)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800" dirty="0" smtClean="0"/>
                        <a:t>Маржа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800" dirty="0" smtClean="0"/>
                        <a:t>34.340</a:t>
                      </a:r>
                      <a:endParaRPr lang="en-US" sz="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mk-MK" sz="800" dirty="0" smtClean="0"/>
                        <a:t>6.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800" dirty="0" smtClean="0"/>
                        <a:t>660 (4+5)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800" dirty="0" smtClean="0"/>
                        <a:t>Продажна вредност без ДДВ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800" dirty="0" smtClean="0"/>
                        <a:t>206.040</a:t>
                      </a:r>
                      <a:endParaRPr lang="en-US" sz="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blinds/>
    <p:sndAc>
      <p:stSnd>
        <p:snd r:embed="rId2" name="camera.wav" builtIn="1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24" y="142852"/>
            <a:ext cx="6870700" cy="357190"/>
          </a:xfrm>
        </p:spPr>
        <p:txBody>
          <a:bodyPr/>
          <a:lstStyle/>
          <a:p>
            <a:r>
              <a:rPr lang="mk-MK" sz="800" dirty="0" smtClean="0"/>
              <a:t>Налог за книжење</a:t>
            </a:r>
            <a:endParaRPr lang="en-US" sz="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571472" y="1278554"/>
          <a:ext cx="3286147" cy="80162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48082"/>
                <a:gridCol w="497905"/>
                <a:gridCol w="697087"/>
                <a:gridCol w="547691"/>
                <a:gridCol w="547691"/>
                <a:gridCol w="547691"/>
              </a:tblGrid>
              <a:tr h="0">
                <a:tc>
                  <a:txBody>
                    <a:bodyPr/>
                    <a:lstStyle/>
                    <a:p>
                      <a:r>
                        <a:rPr lang="mk-MK" sz="800" dirty="0" smtClean="0"/>
                        <a:t>Р.бр.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800" dirty="0" smtClean="0"/>
                        <a:t>Конто- должи +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k-MK" sz="800" dirty="0" smtClean="0"/>
                        <a:t>Конто-побарува</a:t>
                      </a:r>
                      <a:endParaRPr lang="en-US" sz="800" dirty="0" smtClean="0"/>
                    </a:p>
                    <a:p>
                      <a:r>
                        <a:rPr lang="mk-MK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800" dirty="0" smtClean="0"/>
                        <a:t>Опис</a:t>
                      </a:r>
                      <a:r>
                        <a:rPr lang="mk-MK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800" dirty="0" smtClean="0"/>
                        <a:t>Износ +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800" dirty="0" smtClean="0"/>
                        <a:t>Износ _</a:t>
                      </a:r>
                      <a:endParaRPr lang="en-US" sz="800" dirty="0"/>
                    </a:p>
                  </a:txBody>
                  <a:tcPr/>
                </a:tc>
              </a:tr>
              <a:tr h="355348">
                <a:tc>
                  <a:txBody>
                    <a:bodyPr/>
                    <a:lstStyle/>
                    <a:p>
                      <a:r>
                        <a:rPr lang="mk-MK" sz="800" dirty="0" smtClean="0"/>
                        <a:t>1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800" dirty="0" smtClean="0"/>
                        <a:t>650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800" dirty="0" smtClean="0"/>
                        <a:t>Ф.В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800" dirty="0" smtClean="0"/>
                        <a:t>170.000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534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800" dirty="0" smtClean="0"/>
                        <a:t>130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800" dirty="0" smtClean="0"/>
                        <a:t>ДДВ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800" dirty="0" smtClean="0"/>
                        <a:t>8.500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263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800" dirty="0" smtClean="0"/>
                        <a:t>220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800" dirty="0" smtClean="0"/>
                        <a:t>Обврски кон добавувачи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800" dirty="0" smtClean="0"/>
                        <a:t>178.500</a:t>
                      </a:r>
                      <a:endParaRPr lang="en-US" sz="800" dirty="0"/>
                    </a:p>
                  </a:txBody>
                  <a:tcPr/>
                </a:tc>
              </a:tr>
              <a:tr h="44418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800" dirty="0" smtClean="0"/>
                        <a:t>По фактура бр. 5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2634">
                <a:tc>
                  <a:txBody>
                    <a:bodyPr/>
                    <a:lstStyle/>
                    <a:p>
                      <a:r>
                        <a:rPr lang="mk-MK" sz="800" dirty="0" smtClean="0"/>
                        <a:t>2.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800" dirty="0" smtClean="0"/>
                        <a:t>651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800" dirty="0" smtClean="0"/>
                        <a:t>Зависни трошоци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800" dirty="0" smtClean="0"/>
                        <a:t>1.700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263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800" dirty="0" smtClean="0"/>
                        <a:t>291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800" dirty="0" smtClean="0"/>
                        <a:t>Пресметанизависни тр.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800" dirty="0" smtClean="0"/>
                        <a:t>1.700</a:t>
                      </a:r>
                      <a:endParaRPr lang="en-US" sz="800" dirty="0"/>
                    </a:p>
                  </a:txBody>
                  <a:tcPr/>
                </a:tc>
              </a:tr>
              <a:tr h="82914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k-MK" sz="800" dirty="0" smtClean="0"/>
                        <a:t>Пресметанизависни тр.</a:t>
                      </a:r>
                      <a:endParaRPr lang="en-US" sz="800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3797">
                <a:tc>
                  <a:txBody>
                    <a:bodyPr/>
                    <a:lstStyle/>
                    <a:p>
                      <a:r>
                        <a:rPr lang="mk-MK" sz="800" dirty="0" smtClean="0"/>
                        <a:t>3.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800" dirty="0" smtClean="0"/>
                        <a:t>659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k-MK" sz="800" dirty="0" smtClean="0"/>
                        <a:t>Н.В.</a:t>
                      </a:r>
                      <a:endParaRPr lang="en-US" sz="800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800" dirty="0" smtClean="0"/>
                        <a:t>171.700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534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800" dirty="0" smtClean="0"/>
                        <a:t>650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800" dirty="0" smtClean="0"/>
                        <a:t>Ф.В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800" dirty="0" smtClean="0"/>
                        <a:t>170.000</a:t>
                      </a:r>
                      <a:endParaRPr lang="en-US" sz="800" dirty="0"/>
                    </a:p>
                  </a:txBody>
                  <a:tcPr/>
                </a:tc>
              </a:tr>
              <a:tr h="35534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800" dirty="0" smtClean="0"/>
                        <a:t>651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800" dirty="0" smtClean="0"/>
                        <a:t>З.Т.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800" dirty="0" smtClean="0"/>
                        <a:t>1.700</a:t>
                      </a:r>
                      <a:endParaRPr lang="en-US" sz="800" dirty="0"/>
                    </a:p>
                  </a:txBody>
                  <a:tcPr/>
                </a:tc>
              </a:tr>
              <a:tr h="1865577">
                <a:tc>
                  <a:txBody>
                    <a:bodyPr/>
                    <a:lstStyle/>
                    <a:p>
                      <a:r>
                        <a:rPr lang="mk-MK" sz="800" dirty="0" smtClean="0"/>
                        <a:t>4.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800" dirty="0" smtClean="0"/>
                        <a:t>660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mk-MK" sz="800" dirty="0" smtClean="0"/>
                    </a:p>
                    <a:p>
                      <a:endParaRPr lang="mk-MK" sz="800" dirty="0" smtClean="0"/>
                    </a:p>
                    <a:p>
                      <a:endParaRPr lang="mk-MK" sz="800" dirty="0" smtClean="0"/>
                    </a:p>
                    <a:p>
                      <a:endParaRPr lang="mk-MK" sz="800" dirty="0" smtClean="0"/>
                    </a:p>
                    <a:p>
                      <a:r>
                        <a:rPr lang="mk-MK" sz="800" dirty="0" smtClean="0"/>
                        <a:t>659</a:t>
                      </a:r>
                    </a:p>
                    <a:p>
                      <a:r>
                        <a:rPr lang="mk-MK" sz="800" dirty="0" smtClean="0"/>
                        <a:t>669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800" dirty="0" smtClean="0"/>
                        <a:t>Стоки на склад</a:t>
                      </a:r>
                    </a:p>
                    <a:p>
                      <a:endParaRPr lang="mk-MK" sz="800" dirty="0" smtClean="0"/>
                    </a:p>
                    <a:p>
                      <a:r>
                        <a:rPr lang="mk-MK" sz="800" dirty="0" smtClean="0"/>
                        <a:t>НВ</a:t>
                      </a:r>
                    </a:p>
                    <a:p>
                      <a:r>
                        <a:rPr lang="mk-MK" sz="800" dirty="0" smtClean="0"/>
                        <a:t>Маржа</a:t>
                      </a:r>
                    </a:p>
                    <a:p>
                      <a:endParaRPr lang="mk-MK" sz="800" dirty="0" smtClean="0"/>
                    </a:p>
                    <a:p>
                      <a:r>
                        <a:rPr lang="mk-MK" sz="800" baseline="0" dirty="0" smtClean="0"/>
                        <a:t>во </a:t>
                      </a:r>
                      <a:r>
                        <a:rPr lang="mk-MK" sz="800" dirty="0" smtClean="0"/>
                        <a:t>Стоки</a:t>
                      </a:r>
                      <a:r>
                        <a:rPr lang="mk-MK" sz="800" baseline="0" dirty="0" smtClean="0"/>
                        <a:t> магацин по прдажна вредност- индиректно книжење</a:t>
                      </a:r>
                      <a:endParaRPr lang="mk-MK" sz="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800" dirty="0" smtClean="0"/>
                        <a:t>206040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mk-MK" dirty="0" smtClean="0"/>
                    </a:p>
                    <a:p>
                      <a:endParaRPr lang="mk-MK" sz="800" dirty="0" smtClean="0"/>
                    </a:p>
                    <a:p>
                      <a:r>
                        <a:rPr lang="mk-MK" sz="800" dirty="0" smtClean="0"/>
                        <a:t>171.700</a:t>
                      </a:r>
                    </a:p>
                    <a:p>
                      <a:r>
                        <a:rPr lang="mk-MK" sz="800" dirty="0" smtClean="0"/>
                        <a:t>34.340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</p:nvPr>
        </p:nvGraphicFramePr>
        <p:xfrm>
          <a:off x="4610100" y="714375"/>
          <a:ext cx="3771900" cy="367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8650"/>
                <a:gridCol w="547696"/>
                <a:gridCol w="709604"/>
                <a:gridCol w="628650"/>
                <a:gridCol w="628650"/>
                <a:gridCol w="628650"/>
              </a:tblGrid>
              <a:tr h="370840">
                <a:tc>
                  <a:txBody>
                    <a:bodyPr/>
                    <a:lstStyle/>
                    <a:p>
                      <a:r>
                        <a:rPr lang="mk-MK" sz="800" dirty="0" smtClean="0"/>
                        <a:t>Р.бр.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800" dirty="0" smtClean="0"/>
                        <a:t>Конто-должи+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800" dirty="0" smtClean="0"/>
                        <a:t>Конто-побарува-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800" dirty="0" smtClean="0"/>
                        <a:t>Опис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800" dirty="0" smtClean="0"/>
                        <a:t>Износ +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800" dirty="0" smtClean="0"/>
                        <a:t>Износ -</a:t>
                      </a:r>
                      <a:endParaRPr lang="en-US" sz="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mk-MK" sz="800" dirty="0" smtClean="0"/>
                        <a:t>1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800" dirty="0" smtClean="0"/>
                        <a:t>660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800" dirty="0" smtClean="0"/>
                        <a:t>Стоки во склад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800" dirty="0" smtClean="0"/>
                        <a:t>206.040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800" dirty="0" smtClean="0"/>
                        <a:t>130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800" dirty="0" smtClean="0"/>
                        <a:t>ДДВ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800" dirty="0" smtClean="0"/>
                        <a:t>8.500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800" dirty="0" smtClean="0"/>
                        <a:t>220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800" dirty="0" smtClean="0"/>
                        <a:t>Обврски кон довавувачи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800" dirty="0" smtClean="0"/>
                        <a:t>178.500</a:t>
                      </a:r>
                      <a:endParaRPr lang="en-US" sz="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800" dirty="0" smtClean="0"/>
                        <a:t>291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800" dirty="0" smtClean="0"/>
                        <a:t>Пресметани трошоци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800" dirty="0" smtClean="0"/>
                        <a:t>1.700</a:t>
                      </a:r>
                      <a:endParaRPr lang="en-US" sz="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800" dirty="0" smtClean="0"/>
                        <a:t>669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800" dirty="0" smtClean="0"/>
                        <a:t>маржа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800" dirty="0" smtClean="0"/>
                        <a:t>34.340</a:t>
                      </a:r>
                      <a:endParaRPr lang="en-US" sz="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800" dirty="0" smtClean="0"/>
                        <a:t>Стоки во склад-директно книжење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blinds/>
    <p:sndAc>
      <p:stSnd>
        <p:snd r:embed="rId2" name="camera.wav" builtIn="1"/>
      </p:stSnd>
    </p:sndAc>
  </p:transition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doni Kirilic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doni Kirilica" pitchFamily="34" charset="0"/>
            <a:cs typeface="Arial" charset="0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491</Words>
  <Application>Microsoft Office PowerPoint</Application>
  <PresentationFormat>On-screen Show (4:3)</PresentationFormat>
  <Paragraphs>168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Crayons</vt:lpstr>
      <vt:lpstr>СОЕУ “Јане Сандански “ Битола</vt:lpstr>
      <vt:lpstr>Сметководство во трговска дејност</vt:lpstr>
      <vt:lpstr>Набавка на стоки кога на залиха се водат по продажни цени  без ДДВ </vt:lpstr>
      <vt:lpstr>Евиденција на фактурната вредност</vt:lpstr>
      <vt:lpstr>Евиденција на зависните трошоци</vt:lpstr>
      <vt:lpstr>Пример</vt:lpstr>
      <vt:lpstr>Налог за книжење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U~ili{nite kompanii vo funkcija na podobruvawe na u~ili{nata klima i kultura</dc:title>
  <dc:creator>Amilo Li</dc:creator>
  <cp:lastModifiedBy>Vesna</cp:lastModifiedBy>
  <cp:revision>113</cp:revision>
  <dcterms:created xsi:type="dcterms:W3CDTF">2009-01-12T15:20:56Z</dcterms:created>
  <dcterms:modified xsi:type="dcterms:W3CDTF">2020-03-17T11:24:35Z</dcterms:modified>
</cp:coreProperties>
</file>