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3/21/2020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115841"/>
          </a:xfrm>
        </p:spPr>
        <p:txBody>
          <a:bodyPr>
            <a:noAutofit/>
          </a:bodyPr>
          <a:lstStyle/>
          <a:p>
            <a:r>
              <a:rPr lang="mk-MK" sz="3600" dirty="0" smtClean="0">
                <a:latin typeface="Arial" panose="020B0604020202020204" pitchFamily="34" charset="0"/>
                <a:cs typeface="Arial" panose="020B0604020202020204" pitchFamily="34" charset="0"/>
              </a:rPr>
              <a:t>2 Хирургија со гинекологија и акушерство со нега </a:t>
            </a:r>
            <a:r>
              <a:rPr lang="en-US" sz="3600" dirty="0" smtClean="0">
                <a:latin typeface="Arial" panose="020B0604020202020204" pitchFamily="34" charset="0"/>
                <a:cs typeface="Arial" panose="020B0604020202020204" pitchFamily="34" charset="0"/>
              </a:rPr>
              <a:t>III </a:t>
            </a:r>
            <a:r>
              <a:rPr lang="mk-MK" sz="3600" dirty="0" smtClean="0">
                <a:latin typeface="Arial" panose="020B0604020202020204" pitchFamily="34" charset="0"/>
                <a:cs typeface="Arial" panose="020B0604020202020204" pitchFamily="34" charset="0"/>
              </a:rPr>
              <a:t>година</a:t>
            </a:r>
            <a:endParaRPr lang="en-US"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4212" y="1919335"/>
            <a:ext cx="10351962" cy="3871865"/>
          </a:xfrm>
        </p:spPr>
        <p:txBody>
          <a:bodyPr>
            <a:normAutofit lnSpcReduction="10000"/>
          </a:bodyPr>
          <a:lstStyle/>
          <a:p>
            <a:r>
              <a:rPr lang="mk-MK" sz="3200" dirty="0" smtClean="0">
                <a:latin typeface="Arial" panose="020B0604020202020204" pitchFamily="34" charset="0"/>
                <a:cs typeface="Arial" panose="020B0604020202020204" pitchFamily="34" charset="0"/>
              </a:rPr>
              <a:t>Најчести оперативни зафати во абдомен</a:t>
            </a:r>
          </a:p>
          <a:p>
            <a:pPr marL="514350" indent="-514350">
              <a:buAutoNum type="arabicPeriod"/>
            </a:pPr>
            <a:r>
              <a:rPr lang="mk-MK" sz="2800" dirty="0" smtClean="0">
                <a:latin typeface="Arial" panose="020B0604020202020204" pitchFamily="34" charset="0"/>
                <a:cs typeface="Arial" panose="020B0604020202020204" pitchFamily="34" charset="0"/>
              </a:rPr>
              <a:t>Лапаротомија: отворање на абдоминалната шуплина. Може да биде експлоративна и терапевтска</a:t>
            </a:r>
          </a:p>
          <a:p>
            <a:pPr marL="514350" indent="-514350">
              <a:buAutoNum type="arabicPeriod"/>
            </a:pPr>
            <a:r>
              <a:rPr lang="mk-MK" sz="2800" dirty="0" smtClean="0">
                <a:latin typeface="Arial" panose="020B0604020202020204" pitchFamily="34" charset="0"/>
                <a:cs typeface="Arial" panose="020B0604020202020204" pitchFamily="34" charset="0"/>
              </a:rPr>
              <a:t>Ресекција: оперативно отстранување на дел од некој орган</a:t>
            </a:r>
          </a:p>
          <a:p>
            <a:pPr marL="514350" indent="-514350">
              <a:buAutoNum type="arabicPeriod"/>
            </a:pPr>
            <a:r>
              <a:rPr lang="mk-MK" sz="2800" dirty="0" smtClean="0">
                <a:latin typeface="Arial" panose="020B0604020202020204" pitchFamily="34" charset="0"/>
                <a:cs typeface="Arial" panose="020B0604020202020204" pitchFamily="34" charset="0"/>
              </a:rPr>
              <a:t>Анастомоза: поврзување на краевите на некој ресециран шуплив орган. Може да биде Т-Т (термино-терминална), Т-Л (термино-латерална) и Л-Л (латеро-латерална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508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854" y="4535787"/>
            <a:ext cx="8534400" cy="1738265"/>
          </a:xfrm>
        </p:spPr>
        <p:txBody>
          <a:bodyPr/>
          <a:lstStyle/>
          <a:p>
            <a:r>
              <a:rPr lang="mk-MK" dirty="0" smtClean="0"/>
              <a:t>Л-Л (латеро-латерална анастомоза)</a:t>
            </a:r>
            <a:endParaRPr lang="en-US" dirty="0"/>
          </a:p>
        </p:txBody>
      </p:sp>
      <p:sp>
        <p:nvSpPr>
          <p:cNvPr id="3" name="Content Placeholder 2"/>
          <p:cNvSpPr>
            <a:spLocks noGrp="1"/>
          </p:cNvSpPr>
          <p:nvPr>
            <p:ph sz="half" idx="1"/>
          </p:nvPr>
        </p:nvSpPr>
        <p:spPr>
          <a:xfrm>
            <a:off x="602729" y="685801"/>
            <a:ext cx="4937655" cy="3533114"/>
          </a:xfrm>
        </p:spPr>
        <p:txBody>
          <a:bodyPr/>
          <a:lstStyle/>
          <a:p>
            <a:r>
              <a:rPr lang="mk-MK" dirty="0" smtClean="0"/>
              <a:t>Т-Т (термино-терминална анастомоза). Крајниот дел на еден шуплив орган се поврзува со краен дел на друг орган)</a:t>
            </a:r>
          </a:p>
          <a:p>
            <a:endParaRPr lang="en-US" dirty="0"/>
          </a:p>
        </p:txBody>
      </p:sp>
      <p:sp>
        <p:nvSpPr>
          <p:cNvPr id="4" name="Content Placeholder 3"/>
          <p:cNvSpPr>
            <a:spLocks noGrp="1"/>
          </p:cNvSpPr>
          <p:nvPr>
            <p:ph sz="half" idx="2"/>
          </p:nvPr>
        </p:nvSpPr>
        <p:spPr/>
        <p:txBody>
          <a:bodyPr/>
          <a:lstStyle/>
          <a:p>
            <a:r>
              <a:rPr lang="mk-MK" dirty="0" smtClean="0"/>
              <a:t>Т-Л (термино-латерална анастомоза (Терминалниот крај на едниот шуплив орган се анастомозира со латерален крај од друг шуолив орган)</a:t>
            </a:r>
          </a:p>
          <a:p>
            <a:endParaRPr lang="en-US" dirty="0"/>
          </a:p>
        </p:txBody>
      </p:sp>
      <p:pic>
        <p:nvPicPr>
          <p:cNvPr id="5" name="Picture 4" descr="Image result for termino terminalna anastomoza"/>
          <p:cNvPicPr/>
          <p:nvPr/>
        </p:nvPicPr>
        <p:blipFill>
          <a:blip r:embed="rId2">
            <a:extLst>
              <a:ext uri="{28A0092B-C50C-407E-A947-70E740481C1C}">
                <a14:useLocalDpi xmlns:a14="http://schemas.microsoft.com/office/drawing/2010/main" val="0"/>
              </a:ext>
            </a:extLst>
          </a:blip>
          <a:srcRect/>
          <a:stretch>
            <a:fillRect/>
          </a:stretch>
        </p:blipFill>
        <p:spPr bwMode="auto">
          <a:xfrm>
            <a:off x="1933292" y="2992754"/>
            <a:ext cx="1752600" cy="1401445"/>
          </a:xfrm>
          <a:prstGeom prst="rect">
            <a:avLst/>
          </a:prstGeom>
          <a:noFill/>
          <a:ln>
            <a:noFill/>
          </a:ln>
        </p:spPr>
      </p:pic>
      <p:pic>
        <p:nvPicPr>
          <p:cNvPr id="6" name="Picture 5" descr="Image result for termino terminalna anastomoza"/>
          <p:cNvPicPr/>
          <p:nvPr/>
        </p:nvPicPr>
        <p:blipFill>
          <a:blip r:embed="rId3">
            <a:extLst>
              <a:ext uri="{28A0092B-C50C-407E-A947-70E740481C1C}">
                <a14:useLocalDpi xmlns:a14="http://schemas.microsoft.com/office/drawing/2010/main" val="0"/>
              </a:ext>
            </a:extLst>
          </a:blip>
          <a:srcRect/>
          <a:stretch>
            <a:fillRect/>
          </a:stretch>
        </p:blipFill>
        <p:spPr bwMode="auto">
          <a:xfrm>
            <a:off x="7504279" y="2979101"/>
            <a:ext cx="2090420" cy="1428750"/>
          </a:xfrm>
          <a:prstGeom prst="rect">
            <a:avLst/>
          </a:prstGeom>
          <a:noFill/>
          <a:ln>
            <a:noFill/>
          </a:ln>
        </p:spPr>
      </p:pic>
      <p:pic>
        <p:nvPicPr>
          <p:cNvPr id="7" name="Picture 6" descr="Image result for termino terminalna anastomoza"/>
          <p:cNvPicPr/>
          <p:nvPr/>
        </p:nvPicPr>
        <p:blipFill>
          <a:blip r:embed="rId4">
            <a:extLst>
              <a:ext uri="{28A0092B-C50C-407E-A947-70E740481C1C}">
                <a14:useLocalDpi xmlns:a14="http://schemas.microsoft.com/office/drawing/2010/main" val="0"/>
              </a:ext>
            </a:extLst>
          </a:blip>
          <a:srcRect/>
          <a:stretch>
            <a:fillRect/>
          </a:stretch>
        </p:blipFill>
        <p:spPr bwMode="auto">
          <a:xfrm>
            <a:off x="7568697" y="4549438"/>
            <a:ext cx="2026001" cy="1625025"/>
          </a:xfrm>
          <a:prstGeom prst="rect">
            <a:avLst/>
          </a:prstGeom>
          <a:noFill/>
          <a:ln>
            <a:noFill/>
          </a:ln>
        </p:spPr>
      </p:pic>
    </p:spTree>
    <p:extLst>
      <p:ext uri="{BB962C8B-B14F-4D97-AF65-F5344CB8AC3E}">
        <p14:creationId xmlns:p14="http://schemas.microsoft.com/office/powerpoint/2010/main" val="17282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379123" cy="808023"/>
          </a:xfrm>
        </p:spPr>
        <p:txBody>
          <a:bodyPr>
            <a:normAutofit fontScale="90000"/>
          </a:bodyPr>
          <a:lstStyle/>
          <a:p>
            <a:r>
              <a:rPr lang="mk-MK" cap="none" dirty="0" smtClean="0"/>
              <a:t>Заболувања на желудник</a:t>
            </a:r>
            <a:endParaRPr lang="en-US" cap="none" dirty="0"/>
          </a:p>
        </p:txBody>
      </p:sp>
      <p:sp>
        <p:nvSpPr>
          <p:cNvPr id="3" name="Subtitle 2"/>
          <p:cNvSpPr>
            <a:spLocks noGrp="1"/>
          </p:cNvSpPr>
          <p:nvPr>
            <p:ph type="subTitle" idx="1"/>
          </p:nvPr>
        </p:nvSpPr>
        <p:spPr>
          <a:xfrm>
            <a:off x="684212" y="1674891"/>
            <a:ext cx="10379122" cy="4481465"/>
          </a:xfrm>
        </p:spPr>
        <p:txBody>
          <a:bodyPr>
            <a:normAutofit lnSpcReduction="10000"/>
          </a:bodyPr>
          <a:lstStyle/>
          <a:p>
            <a:r>
              <a:rPr lang="mk-MK" dirty="0" smtClean="0">
                <a:latin typeface="Arial" panose="020B0604020202020204" pitchFamily="34" charset="0"/>
                <a:cs typeface="Arial" panose="020B0604020202020204" pitchFamily="34" charset="0"/>
              </a:rPr>
              <a:t>Вродена хипертрофична стеноза на пилорус </a:t>
            </a:r>
            <a:r>
              <a:rPr lang="en-US" dirty="0" smtClean="0">
                <a:latin typeface="Arial" panose="020B0604020202020204" pitchFamily="34" charset="0"/>
                <a:cs typeface="Arial" panose="020B0604020202020204" pitchFamily="34" charset="0"/>
              </a:rPr>
              <a:t>(Stenosis pylori </a:t>
            </a:r>
            <a:r>
              <a:rPr lang="en-US" dirty="0" err="1" smtClean="0">
                <a:latin typeface="Arial" panose="020B0604020202020204" pitchFamily="34" charset="0"/>
                <a:cs typeface="Arial" panose="020B0604020202020204" pitchFamily="34" charset="0"/>
              </a:rPr>
              <a:t>hypertrophica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congenita</a:t>
            </a:r>
            <a:r>
              <a:rPr lang="en-US" dirty="0" smtClean="0">
                <a:latin typeface="Arial" panose="020B0604020202020204" pitchFamily="34" charset="0"/>
                <a:cs typeface="Arial" panose="020B0604020202020204" pitchFamily="34" charset="0"/>
              </a:rPr>
              <a:t>) </a:t>
            </a:r>
            <a:r>
              <a:rPr lang="mk-MK" dirty="0" smtClean="0">
                <a:latin typeface="Arial" panose="020B0604020202020204" pitchFamily="34" charset="0"/>
                <a:cs typeface="Arial" panose="020B0604020202020204" pitchFamily="34" charset="0"/>
              </a:rPr>
              <a:t>вродена хипертрофија на пилорус поради што наполно или делумно е отежната пасажата на химусот во дуоденум</a:t>
            </a:r>
            <a:endParaRPr lang="en-US" dirty="0" smtClean="0">
              <a:latin typeface="Arial" panose="020B0604020202020204" pitchFamily="34" charset="0"/>
              <a:cs typeface="Arial" panose="020B0604020202020204" pitchFamily="34" charset="0"/>
            </a:endParaRPr>
          </a:p>
          <a:p>
            <a:endParaRPr lang="mk-MK"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mk-MK" dirty="0" smtClean="0">
                <a:latin typeface="Arial" panose="020B0604020202020204" pitchFamily="34" charset="0"/>
                <a:cs typeface="Arial" panose="020B0604020202020204" pitchFamily="34" charset="0"/>
              </a:rPr>
              <a:t>Симптоми: експлозивно повраќање во вид на млаз, детето пак бара да цица, па повторно повраќа, постојано е гладно, нервозно, брзо слабее и дехидрира.</a:t>
            </a:r>
          </a:p>
          <a:p>
            <a:r>
              <a:rPr lang="mk-MK" dirty="0" smtClean="0">
                <a:latin typeface="Arial" panose="020B0604020202020204" pitchFamily="34" charset="0"/>
                <a:cs typeface="Arial" panose="020B0604020202020204" pitchFamily="34" charset="0"/>
              </a:rPr>
              <a:t>Дијагноза со рендгенска слика со бариумова каша</a:t>
            </a:r>
          </a:p>
          <a:p>
            <a:r>
              <a:rPr lang="mk-MK" dirty="0" smtClean="0">
                <a:latin typeface="Arial" panose="020B0604020202020204" pitchFamily="34" charset="0"/>
                <a:cs typeface="Arial" panose="020B0604020202020204" pitchFamily="34" charset="0"/>
              </a:rPr>
              <a:t>Лекување: исклучиво оперативно: се сече надолжно задебелениот мускул</a:t>
            </a:r>
          </a:p>
          <a:p>
            <a:endParaRPr lang="en-US" dirty="0">
              <a:latin typeface="Arial" panose="020B0604020202020204" pitchFamily="34" charset="0"/>
              <a:cs typeface="Arial" panose="020B0604020202020204" pitchFamily="34" charset="0"/>
            </a:endParaRPr>
          </a:p>
        </p:txBody>
      </p:sp>
      <p:pic>
        <p:nvPicPr>
          <p:cNvPr id="4" name="Picture 3" descr="Image result for stenosis pylori hypertrophica congenita"/>
          <p:cNvPicPr/>
          <p:nvPr/>
        </p:nvPicPr>
        <p:blipFill>
          <a:blip r:embed="rId2">
            <a:extLst>
              <a:ext uri="{28A0092B-C50C-407E-A947-70E740481C1C}">
                <a14:useLocalDpi xmlns:a14="http://schemas.microsoft.com/office/drawing/2010/main" val="0"/>
              </a:ext>
            </a:extLst>
          </a:blip>
          <a:srcRect/>
          <a:stretch>
            <a:fillRect/>
          </a:stretch>
        </p:blipFill>
        <p:spPr bwMode="auto">
          <a:xfrm>
            <a:off x="4078460" y="2873123"/>
            <a:ext cx="2260600" cy="1365250"/>
          </a:xfrm>
          <a:prstGeom prst="rect">
            <a:avLst/>
          </a:prstGeom>
          <a:noFill/>
          <a:ln>
            <a:noFill/>
          </a:ln>
        </p:spPr>
      </p:pic>
    </p:spTree>
    <p:extLst>
      <p:ext uri="{BB962C8B-B14F-4D97-AF65-F5344CB8AC3E}">
        <p14:creationId xmlns:p14="http://schemas.microsoft.com/office/powerpoint/2010/main" val="155543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070573"/>
          </a:xfrm>
        </p:spPr>
        <p:txBody>
          <a:bodyPr>
            <a:normAutofit fontScale="90000"/>
          </a:bodyPr>
          <a:lstStyle/>
          <a:p>
            <a:r>
              <a:rPr lang="mk-MK" cap="none" dirty="0" smtClean="0">
                <a:latin typeface="Arial" panose="020B0604020202020204" pitchFamily="34" charset="0"/>
                <a:cs typeface="Arial" panose="020B0604020202020204" pitchFamily="34" charset="0"/>
              </a:rPr>
              <a:t>чир нажелудник и дуоденум</a:t>
            </a:r>
            <a:endParaRPr lang="en-US" cap="none"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4211" y="1883121"/>
            <a:ext cx="10614513" cy="4707802"/>
          </a:xfrm>
        </p:spPr>
        <p:txBody>
          <a:bodyPr/>
          <a:lstStyle/>
          <a:p>
            <a:r>
              <a:rPr lang="mk-MK" dirty="0" smtClean="0">
                <a:latin typeface="Arial" panose="020B0604020202020204" pitchFamily="34" charset="0"/>
                <a:cs typeface="Arial" panose="020B0604020202020204" pitchFamily="34" charset="0"/>
              </a:rPr>
              <a:t>Претставува дефект зидот на желудникот или дуоденумот кој може да ги зафати сите слоеви од лигавицата до надворешната серозна обвивка.</a:t>
            </a:r>
          </a:p>
          <a:p>
            <a:r>
              <a:rPr lang="mk-MK" dirty="0" smtClean="0">
                <a:latin typeface="Arial" panose="020B0604020202020204" pitchFamily="34" charset="0"/>
                <a:cs typeface="Arial" panose="020B0604020202020204" pitchFamily="34" charset="0"/>
              </a:rPr>
              <a:t>Етиологија: киселиот желудочен сок</a:t>
            </a:r>
            <a:r>
              <a:rPr lang="en-US" dirty="0" smtClean="0">
                <a:latin typeface="Arial" panose="020B0604020202020204" pitchFamily="34" charset="0"/>
                <a:cs typeface="Arial" panose="020B0604020202020204" pitchFamily="34" charset="0"/>
              </a:rPr>
              <a:t>, </a:t>
            </a:r>
            <a:r>
              <a:rPr lang="mk-MK" dirty="0" smtClean="0">
                <a:latin typeface="Arial" panose="020B0604020202020204" pitchFamily="34" charset="0"/>
                <a:cs typeface="Arial" panose="020B0604020202020204" pitchFamily="34" charset="0"/>
              </a:rPr>
              <a:t>забрзано темпо на живот полн со психички стресови и напнатост, хелиобактер пилори</a:t>
            </a:r>
          </a:p>
          <a:p>
            <a:r>
              <a:rPr lang="mk-MK" dirty="0" smtClean="0">
                <a:latin typeface="Arial" panose="020B0604020202020204" pitchFamily="34" charset="0"/>
                <a:cs typeface="Arial" panose="020B0604020202020204" pitchFamily="34" charset="0"/>
              </a:rPr>
              <a:t>Клиничка слика: </a:t>
            </a:r>
            <a:r>
              <a:rPr lang="mk-MK" i="1" dirty="0" smtClean="0">
                <a:latin typeface="Arial" panose="020B0604020202020204" pitchFamily="34" charset="0"/>
                <a:cs typeface="Arial" panose="020B0604020202020204" pitchFamily="34" charset="0"/>
              </a:rPr>
              <a:t>болка</a:t>
            </a:r>
            <a:r>
              <a:rPr lang="mk-MK" dirty="0" smtClean="0">
                <a:latin typeface="Arial" panose="020B0604020202020204" pitchFamily="34" charset="0"/>
                <a:cs typeface="Arial" panose="020B0604020202020204" pitchFamily="34" charset="0"/>
              </a:rPr>
              <a:t> незнатна до силна под лажичката. Кај желудочен чир се јавува после ½ час, а кај дуоденален после 2 до 3 часа после јаденје, </a:t>
            </a:r>
            <a:r>
              <a:rPr lang="mk-MK" i="1" dirty="0" smtClean="0">
                <a:latin typeface="Arial" panose="020B0604020202020204" pitchFamily="34" charset="0"/>
                <a:cs typeface="Arial" panose="020B0604020202020204" pitchFamily="34" charset="0"/>
              </a:rPr>
              <a:t>печење  и горчина во грлото, повраќање</a:t>
            </a:r>
            <a:r>
              <a:rPr lang="mk-MK" dirty="0" smtClean="0">
                <a:latin typeface="Arial" panose="020B0604020202020204" pitchFamily="34" charset="0"/>
                <a:cs typeface="Arial" panose="020B0604020202020204" pitchFamily="34" charset="0"/>
              </a:rPr>
              <a:t> најчесто наутро</a:t>
            </a:r>
          </a:p>
          <a:p>
            <a:r>
              <a:rPr lang="mk-MK" dirty="0" smtClean="0">
                <a:latin typeface="Arial" panose="020B0604020202020204" pitchFamily="34" charset="0"/>
                <a:cs typeface="Arial" panose="020B0604020202020204" pitchFamily="34" charset="0"/>
              </a:rPr>
              <a:t>Дијагноза: рендгенска слика со бариумова каша каде се гледа улкусна ниша</a:t>
            </a:r>
            <a:endParaRPr lang="en-US" dirty="0" smtClean="0">
              <a:latin typeface="Arial" panose="020B0604020202020204" pitchFamily="34" charset="0"/>
              <a:cs typeface="Arial" panose="020B0604020202020204" pitchFamily="34" charset="0"/>
            </a:endParaRPr>
          </a:p>
          <a:p>
            <a:endParaRPr lang="mk-MK"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descr="Image result for ulcus ventriculi et duodeni"/>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5685" y="4884427"/>
            <a:ext cx="2444750" cy="1833245"/>
          </a:xfrm>
          <a:prstGeom prst="rect">
            <a:avLst/>
          </a:prstGeom>
          <a:noFill/>
          <a:ln>
            <a:noFill/>
          </a:ln>
        </p:spPr>
      </p:pic>
    </p:spTree>
    <p:extLst>
      <p:ext uri="{BB962C8B-B14F-4D97-AF65-F5344CB8AC3E}">
        <p14:creationId xmlns:p14="http://schemas.microsoft.com/office/powerpoint/2010/main" val="186554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318" y="303568"/>
            <a:ext cx="8534401" cy="4184919"/>
          </a:xfrm>
        </p:spPr>
        <p:txBody>
          <a:bodyPr/>
          <a:lstStyle/>
          <a:p>
            <a:r>
              <a:rPr lang="mk-MK" cap="none" dirty="0" smtClean="0"/>
              <a:t>Компликации кај улкусна болест</a:t>
            </a:r>
            <a:br>
              <a:rPr lang="mk-MK" cap="none" dirty="0" smtClean="0"/>
            </a:br>
            <a:r>
              <a:rPr lang="mk-MK" cap="none" dirty="0" smtClean="0"/>
              <a:t>-перфорација на улкусот</a:t>
            </a:r>
            <a:br>
              <a:rPr lang="mk-MK" cap="none" dirty="0" smtClean="0"/>
            </a:br>
            <a:r>
              <a:rPr lang="mk-MK" cap="none" dirty="0" smtClean="0"/>
              <a:t>-крварење</a:t>
            </a:r>
            <a:br>
              <a:rPr lang="mk-MK" cap="none" dirty="0" smtClean="0"/>
            </a:br>
            <a:r>
              <a:rPr lang="mk-MK" cap="none" dirty="0" smtClean="0"/>
              <a:t>- пенетрација</a:t>
            </a:r>
            <a:br>
              <a:rPr lang="mk-MK" cap="none" dirty="0" smtClean="0"/>
            </a:br>
            <a:r>
              <a:rPr lang="mk-MK" cap="none" dirty="0" smtClean="0"/>
              <a:t>- малигна алтерација</a:t>
            </a:r>
            <a:endParaRPr lang="en-US" cap="none" dirty="0"/>
          </a:p>
        </p:txBody>
      </p:sp>
      <p:sp>
        <p:nvSpPr>
          <p:cNvPr id="3" name="Text Placeholder 2"/>
          <p:cNvSpPr>
            <a:spLocks noGrp="1"/>
          </p:cNvSpPr>
          <p:nvPr>
            <p:ph type="body" idx="1"/>
          </p:nvPr>
        </p:nvSpPr>
        <p:spPr>
          <a:xfrm>
            <a:off x="684213" y="4495800"/>
            <a:ext cx="10935132" cy="1498600"/>
          </a:xfrm>
        </p:spPr>
        <p:txBody>
          <a:bodyPr>
            <a:normAutofit lnSpcReduction="10000"/>
          </a:bodyPr>
          <a:lstStyle/>
          <a:p>
            <a:r>
              <a:rPr lang="mk-MK" sz="2400" dirty="0" smtClean="0">
                <a:latin typeface="Arial" panose="020B0604020202020204" pitchFamily="34" charset="0"/>
                <a:cs typeface="Arial" panose="020B0604020202020204" pitchFamily="34" charset="0"/>
              </a:rPr>
              <a:t>Лекување: конзервативно и оперативно. Конзервативно се лекува улкус без компликации со хигиенодиететски режим: средување на животните услови, земање храна што не го дразни желудникот и лекови за епителизација </a:t>
            </a:r>
            <a:endParaRPr lang="en-US" sz="2400" dirty="0">
              <a:latin typeface="Arial" panose="020B0604020202020204" pitchFamily="34" charset="0"/>
              <a:cs typeface="Arial" panose="020B0604020202020204" pitchFamily="34" charset="0"/>
            </a:endParaRPr>
          </a:p>
        </p:txBody>
      </p:sp>
      <p:pic>
        <p:nvPicPr>
          <p:cNvPr id="4" name="Picture 3" descr="Image result for перфоратио ventriculi"/>
          <p:cNvPicPr/>
          <p:nvPr/>
        </p:nvPicPr>
        <p:blipFill>
          <a:blip r:embed="rId2">
            <a:extLst>
              <a:ext uri="{28A0092B-C50C-407E-A947-70E740481C1C}">
                <a14:useLocalDpi xmlns:a14="http://schemas.microsoft.com/office/drawing/2010/main" val="0"/>
              </a:ext>
            </a:extLst>
          </a:blip>
          <a:srcRect/>
          <a:stretch>
            <a:fillRect/>
          </a:stretch>
        </p:blipFill>
        <p:spPr bwMode="auto">
          <a:xfrm>
            <a:off x="6800661" y="2189957"/>
            <a:ext cx="1524000" cy="1306830"/>
          </a:xfrm>
          <a:prstGeom prst="rect">
            <a:avLst/>
          </a:prstGeom>
          <a:noFill/>
          <a:ln>
            <a:noFill/>
          </a:ln>
        </p:spPr>
      </p:pic>
      <p:pic>
        <p:nvPicPr>
          <p:cNvPr id="5" name="Picture 4" descr="Image result for lymfosarcoma ventriculi"/>
          <p:cNvPicPr/>
          <p:nvPr/>
        </p:nvPicPr>
        <p:blipFill rotWithShape="1">
          <a:blip r:embed="rId3" cstate="print">
            <a:extLst>
              <a:ext uri="{28A0092B-C50C-407E-A947-70E740481C1C}">
                <a14:useLocalDpi xmlns:a14="http://schemas.microsoft.com/office/drawing/2010/main" val="0"/>
              </a:ext>
            </a:extLst>
          </a:blip>
          <a:srcRect l="23077" b="2479"/>
          <a:stretch/>
        </p:blipFill>
        <p:spPr bwMode="auto">
          <a:xfrm>
            <a:off x="4139767" y="2794477"/>
            <a:ext cx="1384300" cy="14046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225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cap="none" dirty="0" smtClean="0">
                <a:latin typeface="Arial" panose="020B0604020202020204" pitchFamily="34" charset="0"/>
                <a:cs typeface="Arial" panose="020B0604020202020204" pitchFamily="34" charset="0"/>
              </a:rPr>
              <a:t>Хируршкио лекување</a:t>
            </a:r>
            <a:br>
              <a:rPr lang="mk-MK" cap="none" dirty="0" smtClean="0">
                <a:latin typeface="Arial" panose="020B0604020202020204" pitchFamily="34" charset="0"/>
                <a:cs typeface="Arial" panose="020B0604020202020204" pitchFamily="34" charset="0"/>
              </a:rPr>
            </a:br>
            <a:r>
              <a:rPr lang="mk-MK" cap="none" dirty="0" smtClean="0">
                <a:latin typeface="Arial" panose="020B0604020202020204" pitchFamily="34" charset="0"/>
                <a:cs typeface="Arial" panose="020B0604020202020204" pitchFamily="34" charset="0"/>
              </a:rPr>
              <a:t>-</a:t>
            </a:r>
            <a:r>
              <a:rPr lang="mk-MK" cap="none" dirty="0" smtClean="0">
                <a:solidFill>
                  <a:srgbClr val="FF0000"/>
                </a:solidFill>
                <a:latin typeface="Arial" panose="020B0604020202020204" pitchFamily="34" charset="0"/>
                <a:cs typeface="Arial" panose="020B0604020202020204" pitchFamily="34" charset="0"/>
              </a:rPr>
              <a:t>релативни индикации </a:t>
            </a:r>
            <a:r>
              <a:rPr lang="mk-MK" cap="none" dirty="0" smtClean="0">
                <a:latin typeface="Arial" panose="020B0604020202020204" pitchFamily="34" charset="0"/>
                <a:cs typeface="Arial" panose="020B0604020202020204" pitchFamily="34" charset="0"/>
              </a:rPr>
              <a:t>за операција кога конзеративната терапија не дала резултати или болниот нема услови соодветно да ја применува</a:t>
            </a:r>
            <a:br>
              <a:rPr lang="mk-MK" cap="none" dirty="0" smtClean="0">
                <a:latin typeface="Arial" panose="020B0604020202020204" pitchFamily="34" charset="0"/>
                <a:cs typeface="Arial" panose="020B0604020202020204" pitchFamily="34" charset="0"/>
              </a:rPr>
            </a:br>
            <a:r>
              <a:rPr lang="mk-MK" cap="none" dirty="0" smtClean="0">
                <a:latin typeface="Arial" panose="020B0604020202020204" pitchFamily="34" charset="0"/>
                <a:cs typeface="Arial" panose="020B0604020202020204" pitchFamily="34" charset="0"/>
              </a:rPr>
              <a:t>-</a:t>
            </a:r>
            <a:r>
              <a:rPr lang="mk-MK" cap="none" dirty="0" smtClean="0">
                <a:solidFill>
                  <a:srgbClr val="FF0000"/>
                </a:solidFill>
                <a:latin typeface="Arial" panose="020B0604020202020204" pitchFamily="34" charset="0"/>
                <a:cs typeface="Arial" panose="020B0604020202020204" pitchFamily="34" charset="0"/>
              </a:rPr>
              <a:t>апсолутни индикации </a:t>
            </a:r>
            <a:r>
              <a:rPr lang="mk-MK" cap="none" dirty="0" smtClean="0">
                <a:latin typeface="Arial" panose="020B0604020202020204" pitchFamily="34" charset="0"/>
                <a:cs typeface="Arial" panose="020B0604020202020204" pitchFamily="34" charset="0"/>
              </a:rPr>
              <a:t>за операција: пенетрантен улкус, стеноза на пилорус, малигнизација на улкусот</a:t>
            </a:r>
            <a:endParaRPr lang="en-US" cap="none"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mk-MK" dirty="0" smtClean="0"/>
              <a:t>-</a:t>
            </a:r>
            <a:r>
              <a:rPr lang="mk-MK" sz="3200" dirty="0" smtClean="0">
                <a:solidFill>
                  <a:srgbClr val="FF0000"/>
                </a:solidFill>
                <a:latin typeface="Arial" panose="020B0604020202020204" pitchFamily="34" charset="0"/>
                <a:cs typeface="Arial" panose="020B0604020202020204" pitchFamily="34" charset="0"/>
              </a:rPr>
              <a:t>витални индикации за операција</a:t>
            </a:r>
            <a:r>
              <a:rPr lang="mk-MK" sz="3200" dirty="0" smtClean="0">
                <a:latin typeface="Arial" panose="020B0604020202020204" pitchFamily="34" charset="0"/>
                <a:cs typeface="Arial" panose="020B0604020202020204" pitchFamily="34" charset="0"/>
              </a:rPr>
              <a:t>: </a:t>
            </a:r>
            <a:r>
              <a:rPr lang="mk-MK" sz="3200" dirty="0" smtClean="0">
                <a:solidFill>
                  <a:schemeClr val="tx1"/>
                </a:solidFill>
                <a:latin typeface="Arial" panose="020B0604020202020204" pitchFamily="34" charset="0"/>
                <a:cs typeface="Arial" panose="020B0604020202020204" pitchFamily="34" charset="0"/>
              </a:rPr>
              <a:t>перфориран улкус, крварење од улкусот</a:t>
            </a:r>
            <a:endParaRPr lang="en-US" dirty="0"/>
          </a:p>
        </p:txBody>
      </p:sp>
    </p:spTree>
    <p:extLst>
      <p:ext uri="{BB962C8B-B14F-4D97-AF65-F5344CB8AC3E}">
        <p14:creationId xmlns:p14="http://schemas.microsoft.com/office/powerpoint/2010/main" val="375293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24874"/>
            <a:ext cx="10731933" cy="5569526"/>
          </a:xfrm>
        </p:spPr>
        <p:txBody>
          <a:bodyPr>
            <a:normAutofit fontScale="90000"/>
          </a:bodyPr>
          <a:lstStyle/>
          <a:p>
            <a:r>
              <a:rPr lang="mk-MK" cap="none" dirty="0">
                <a:latin typeface="Arial" panose="020B0604020202020204" pitchFamily="34" charset="0"/>
                <a:cs typeface="Arial" panose="020B0604020202020204" pitchFamily="34" charset="0"/>
              </a:rPr>
              <a:t>Р</a:t>
            </a:r>
            <a:r>
              <a:rPr lang="mk-MK" cap="none" dirty="0" smtClean="0">
                <a:latin typeface="Arial" panose="020B0604020202020204" pitchFamily="34" charset="0"/>
                <a:cs typeface="Arial" panose="020B0604020202020204" pitchFamily="34" charset="0"/>
              </a:rPr>
              <a:t>ак на желудник </a:t>
            </a:r>
            <a:r>
              <a:rPr lang="en-US" cap="none" dirty="0" smtClean="0">
                <a:latin typeface="Arial" panose="020B0604020202020204" pitchFamily="34" charset="0"/>
                <a:cs typeface="Arial" panose="020B0604020202020204" pitchFamily="34" charset="0"/>
              </a:rPr>
              <a:t>(carcinoma ventriculi) </a:t>
            </a:r>
            <a:r>
              <a:rPr lang="mk-MK" cap="none" dirty="0" smtClean="0">
                <a:latin typeface="Arial" panose="020B0604020202020204" pitchFamily="34" charset="0"/>
                <a:cs typeface="Arial" panose="020B0604020202020204" pitchFamily="34" charset="0"/>
              </a:rPr>
              <a:t>најзастапен малигни тумор кај луѓето. Најчесто се јавува во 5 или 6 деценија од животот, почесто кај мажи. Болеста се јавува подмолно, во почетокот со чувство на малаксаност, чувство на тежина под лажичката, одвратност према месо, подждригнува, фетор екс оре, подоцна повраќа, нагло слабее.</a:t>
            </a:r>
            <a:br>
              <a:rPr lang="mk-MK" cap="none" dirty="0" smtClean="0">
                <a:latin typeface="Arial" panose="020B0604020202020204" pitchFamily="34" charset="0"/>
                <a:cs typeface="Arial" panose="020B0604020202020204" pitchFamily="34" charset="0"/>
              </a:rPr>
            </a:br>
            <a:r>
              <a:rPr lang="mk-MK" cap="none" dirty="0" smtClean="0">
                <a:latin typeface="Arial" panose="020B0604020202020204" pitchFamily="34" charset="0"/>
                <a:cs typeface="Arial" panose="020B0604020202020204" pitchFamily="34" charset="0"/>
              </a:rPr>
              <a:t>-Дијагноза: рендгенска слика со бариумова каша каде се гледа ,,плус сенка,, со гастроскопија се гледа туморот и се зема биопсија.</a:t>
            </a:r>
            <a:br>
              <a:rPr lang="mk-MK" cap="none" dirty="0" smtClean="0">
                <a:latin typeface="Arial" panose="020B0604020202020204" pitchFamily="34" charset="0"/>
                <a:cs typeface="Arial" panose="020B0604020202020204" pitchFamily="34" charset="0"/>
              </a:rPr>
            </a:br>
            <a:r>
              <a:rPr lang="mk-MK" cap="none" dirty="0" smtClean="0">
                <a:latin typeface="Arial" panose="020B0604020202020204" pitchFamily="34" charset="0"/>
                <a:cs typeface="Arial" panose="020B0604020202020204" pitchFamily="34" charset="0"/>
              </a:rPr>
              <a:t>-Лекување: исклучиво хируршки со субтотална или тотална гастректомија. Кај неоперативни случаи гастроентеростомиа, сретства против болка, нега.  </a:t>
            </a:r>
            <a:br>
              <a:rPr lang="mk-MK" cap="none" dirty="0" smtClean="0">
                <a:latin typeface="Arial" panose="020B0604020202020204" pitchFamily="34" charset="0"/>
                <a:cs typeface="Arial" panose="020B0604020202020204" pitchFamily="34" charset="0"/>
              </a:rPr>
            </a:br>
            <a:endParaRPr lang="en-US"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45049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121</TotalTime>
  <Words>394</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Slice</vt:lpstr>
      <vt:lpstr>2 Хирургија со гинекологија и акушерство со нега III година</vt:lpstr>
      <vt:lpstr>Л-Л (латеро-латерална анастомоза)</vt:lpstr>
      <vt:lpstr>Заболувања на желудник</vt:lpstr>
      <vt:lpstr>чир нажелудник и дуоденум</vt:lpstr>
      <vt:lpstr>Компликации кај улкусна болест -перфорација на улкусот -крварење - пенетрација - малигна алтерација</vt:lpstr>
      <vt:lpstr>Хируршкио лекување -релативни индикации за операција кога конзеративната терапија не дала резултати или болниот нема услови соодветно да ја применува -апсолутни индикации за операција: пенетрантен улкус, стеноза на пилорус, малигнизација на улкусот</vt:lpstr>
      <vt:lpstr>Рак на желудник (carcinoma ventriculi) најзастапен малигни тумор кај луѓето. Најчесто се јавува во 5 или 6 деценија од животот, почесто кај мажи. Болеста се јавува подмолно, во почетокот со чувство на малаксаност, чувство на тежина под лажичката, одвратност према месо, подждригнува, фетор екс оре, подоцна повраќа, нагло слабее. -Дијагноза: рендгенска слика со бариумова каша каде се гледа ,,плус сенка,, со гастроскопија се гледа туморот и се зема биопсија. -Лекување: исклучиво хируршки со субтотална или тотална гастректомија. Кај неоперативни случаи гастроентеростомиа, сретства против болка, нега.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Хирургија со гинекологија и акушерство со нега III година</dc:title>
  <dc:creator>Windows User</dc:creator>
  <cp:lastModifiedBy>Windows User</cp:lastModifiedBy>
  <cp:revision>13</cp:revision>
  <dcterms:created xsi:type="dcterms:W3CDTF">2020-03-21T17:29:12Z</dcterms:created>
  <dcterms:modified xsi:type="dcterms:W3CDTF">2020-03-21T19:30:18Z</dcterms:modified>
</cp:coreProperties>
</file>