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theme/theme1.xml" ContentType="application/vnd.openxmlformats-officedocument.theme+xml"/>
  <Override PartName="/ppt/media/image36.jpeg" ContentType="image/jpeg"/>
  <Override PartName="/ppt/media/image69.jpeg" ContentType="image/jpeg"/>
  <Override PartName="/ppt/media/image35.jpeg" ContentType="image/jpeg"/>
  <Override PartName="/ppt/media/image34.jpeg" ContentType="image/jpeg"/>
  <Override PartName="/ppt/media/image33.jpeg" ContentType="image/jpeg"/>
  <Override PartName="/ppt/media/image39.jpeg" ContentType="image/jpeg"/>
  <Override PartName="/ppt/media/image32.jpeg" ContentType="image/jpeg"/>
  <Override PartName="/ppt/media/image38.jpeg" ContentType="image/jpeg"/>
  <Override PartName="/ppt/media/image31.jpeg" ContentType="image/jpeg"/>
  <Override PartName="/ppt/media/image64.jpeg" ContentType="image/jpeg"/>
  <Override PartName="/ppt/media/image30.jpeg" ContentType="image/jpeg"/>
  <Override PartName="/ppt/media/image29.jpeg" ContentType="image/jpeg"/>
  <Override PartName="/ppt/media/image7.jpeg" ContentType="image/jpeg"/>
  <Override PartName="/ppt/media/image28.jpeg" ContentType="image/jpeg"/>
  <Override PartName="/ppt/media/image6.jpeg" ContentType="image/jpeg"/>
  <Override PartName="/ppt/media/image27.jpeg" ContentType="image/jpeg"/>
  <Override PartName="/ppt/media/image5.jpeg" ContentType="image/jpeg"/>
  <Override PartName="/ppt/media/image26.jpeg" ContentType="image/jpeg"/>
  <Override PartName="/ppt/media/image4.jpeg" ContentType="image/jpeg"/>
  <Override PartName="/ppt/media/image59.jpeg" ContentType="image/jpeg"/>
  <Override PartName="/ppt/media/image25.jpeg" ContentType="image/jpeg"/>
  <Override PartName="/ppt/media/image3.jpeg" ContentType="image/jpeg"/>
  <Override PartName="/ppt/media/image58.jpeg" ContentType="image/jpeg"/>
  <Override PartName="/ppt/media/image24.jpeg" ContentType="image/jpeg"/>
  <Override PartName="/ppt/media/image57.jpeg" ContentType="image/jpeg"/>
  <Override PartName="/ppt/media/image23.jpeg" ContentType="image/jpeg"/>
  <Override PartName="/ppt/media/image1.jpeg" ContentType="image/jpeg"/>
  <Override PartName="/ppt/media/image56.jpeg" ContentType="image/jpeg"/>
  <Override PartName="/ppt/media/image22.jpeg" ContentType="image/jpeg"/>
  <Override PartName="/ppt/media/image55.jpeg" ContentType="image/jpeg"/>
  <Override PartName="/ppt/media/image21.jpeg" ContentType="image/jpeg"/>
  <Override PartName="/ppt/media/image54.jpeg" ContentType="image/jpeg"/>
  <Override PartName="/ppt/media/image20.jpeg" ContentType="image/jpeg"/>
  <Override PartName="/ppt/media/image53.jpeg" ContentType="image/jpeg"/>
  <Override PartName="/ppt/media/image2.gif" ContentType="image/gif"/>
  <Override PartName="/ppt/media/image9.png" ContentType="image/png"/>
  <Override PartName="/ppt/media/image44.jpeg" ContentType="image/jpeg"/>
  <Override PartName="/ppt/media/image45.png" ContentType="image/png"/>
  <Override PartName="/ppt/media/image46.png" ContentType="image/png"/>
  <Override PartName="/ppt/media/image63.png" ContentType="image/png"/>
  <Override PartName="/ppt/media/image65.png" ContentType="image/png"/>
  <Override PartName="/ppt/media/image68.png" ContentType="image/png"/>
  <Override PartName="/ppt/media/image66.png" ContentType="image/png"/>
  <Override PartName="/ppt/media/image67.png" ContentType="image/png"/>
  <Override PartName="/ppt/media/image42.png" ContentType="image/png"/>
  <Override PartName="/ppt/media/image13.png" ContentType="image/png"/>
  <Override PartName="/ppt/media/image8.jpeg" ContentType="image/jpeg"/>
  <Override PartName="/ppt/media/image11.png" ContentType="image/png"/>
  <Override PartName="/ppt/media/image17.png" ContentType="image/png"/>
  <Override PartName="/ppt/media/image52.jpeg" ContentType="image/jpeg"/>
  <Override PartName="/ppt/media/image50.jpeg" ContentType="image/jpeg"/>
  <Override PartName="/ppt/media/image62.png" ContentType="image/png"/>
  <Override PartName="/ppt/media/image60.jpeg" ContentType="image/jpeg"/>
  <Override PartName="/ppt/media/image61.jpeg" ContentType="image/jpeg"/>
  <Override PartName="/ppt/media/image51.png" ContentType="image/png"/>
  <Override PartName="/ppt/media/image70.jpeg" ContentType="image/jpeg"/>
  <Override PartName="/ppt/media/image72.jpeg" ContentType="image/jpeg"/>
  <Override PartName="/ppt/media/image71.jpeg" ContentType="image/jpeg"/>
  <Override PartName="/ppt/media/image41.jpeg" ContentType="image/jpeg"/>
  <Override PartName="/ppt/media/image40.jpeg" ContentType="image/jpeg"/>
  <Override PartName="/ppt/media/image37.jpeg" ContentType="image/jpeg"/>
  <Override PartName="/ppt/media/image49.jpeg" ContentType="image/jpeg"/>
  <Override PartName="/ppt/media/image16.jpeg" ContentType="image/jpeg"/>
  <Override PartName="/ppt/media/image12.jpeg" ContentType="image/jpeg"/>
  <Override PartName="/ppt/media/image43.jpeg" ContentType="image/jpeg"/>
  <Override PartName="/ppt/media/image10.jpeg" ContentType="image/jpeg"/>
  <Override PartName="/ppt/media/image47.jpeg" ContentType="image/jpeg"/>
  <Override PartName="/ppt/media/image14.jpeg" ContentType="image/jpeg"/>
  <Override PartName="/ppt/media/image48.jpeg" ContentType="image/jpeg"/>
  <Override PartName="/ppt/media/image15.jpeg" ContentType="image/jpeg"/>
  <Override PartName="/ppt/media/image18.jpeg" ContentType="image/jpeg"/>
  <Override PartName="/ppt/media/image19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1828800"/>
            <a:ext cx="77720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77720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395B3A10-2B7A-4EFF-9B24-421F00F3A6E6}" type="slidenum">
              <a:rPr b="0" lang="en-US" sz="14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Trebuchet MS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Weiss1plan"/>
          <p:cNvPicPr/>
          <p:nvPr/>
        </p:nvPicPr>
        <p:blipFill>
          <a:blip r:embed="rId1"/>
          <a:stretch/>
        </p:blipFill>
        <p:spPr>
          <a:xfrm>
            <a:off x="1523880" y="0"/>
            <a:ext cx="6857640" cy="68576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573480" y="179280"/>
            <a:ext cx="8116560" cy="51696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accent2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Macedonian Helv"/>
              </a:rPr>
              <a:t>SOU GIMNAZIJA “JOSIP BROZ TITO” - BITOLA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230760" y="2535120"/>
            <a:ext cx="8642160" cy="237564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accent2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000" spc="-1" strike="noStrike">
                <a:solidFill>
                  <a:srgbClr val="ff9933"/>
                </a:solidFill>
                <a:latin typeface="Macedonian Helv"/>
              </a:rPr>
              <a:t>BALKANSKITE NARODI VO</a:t>
            </a:r>
            <a:endParaRPr b="0" lang="en-US" sz="5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5000" spc="-1" strike="noStrike">
                <a:solidFill>
                  <a:srgbClr val="ff9933"/>
                </a:solidFill>
                <a:latin typeface="Macedonian Helv"/>
              </a:rPr>
              <a:t>VTORATA SVETSKA VOJNA</a:t>
            </a:r>
            <a:endParaRPr b="0" lang="en-US" sz="5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5000" spc="-1" strike="noStrike">
                <a:solidFill>
                  <a:srgbClr val="ff9933"/>
                </a:solidFill>
                <a:latin typeface="Macedonian Helv"/>
              </a:rPr>
              <a:t>(1943 – 1945)</a:t>
            </a:r>
            <a:endParaRPr b="0" lang="en-US" sz="5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,-52,-52)"/>
                                          </p:val>
                                        </p:tav>
                                        <p:tav tm="50000">
                                          <p:val>
                                            <p:strVal val="rgb(80,8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,-52,-52)"/>
                                          </p:val>
                                        </p:tav>
                                        <p:tav tm="50000">
                                          <p:val>
                                            <p:strVal val="rgb(80,8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nodeType="afterEffect" fill="hold" presetClass="entr" presetID="37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4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nodeType="afterEffect" fill="hold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Syntagma Square from Ellada"/>
          <p:cNvPicPr/>
          <p:nvPr/>
        </p:nvPicPr>
        <p:blipFill>
          <a:blip r:embed="rId1"/>
          <a:stretch/>
        </p:blipFill>
        <p:spPr>
          <a:xfrm>
            <a:off x="0" y="0"/>
            <a:ext cx="6528960" cy="6857640"/>
          </a:xfrm>
          <a:prstGeom prst="rect">
            <a:avLst/>
          </a:prstGeom>
          <a:ln>
            <a:noFill/>
          </a:ln>
        </p:spPr>
      </p:pic>
      <p:pic>
        <p:nvPicPr>
          <p:cNvPr id="90" name="Picture 3" descr="Archbishop Damaskinos and Winston Churchill from the amazing photo book Ellada 1944"/>
          <p:cNvPicPr/>
          <p:nvPr/>
        </p:nvPicPr>
        <p:blipFill>
          <a:blip r:embed="rId2"/>
          <a:stretch/>
        </p:blipFill>
        <p:spPr>
          <a:xfrm>
            <a:off x="5108400" y="1828800"/>
            <a:ext cx="4035240" cy="351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after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2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nodeType="afterEffect" fill="hold" presetClass="entr" presetID="18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3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Улица Леге в посока към днешния Министерски съвет"/>
          <p:cNvPicPr/>
          <p:nvPr/>
        </p:nvPicPr>
        <p:blipFill>
          <a:blip r:embed="rId1"/>
          <a:stretch/>
        </p:blipFill>
        <p:spPr>
          <a:xfrm>
            <a:off x="0" y="0"/>
            <a:ext cx="5181120" cy="3438000"/>
          </a:xfrm>
          <a:prstGeom prst="rect">
            <a:avLst/>
          </a:prstGeom>
          <a:ln>
            <a:noFill/>
          </a:ln>
        </p:spPr>
      </p:pic>
      <p:pic>
        <p:nvPicPr>
          <p:cNvPr id="92" name="Picture 3" descr="Улица Леге в посока към днешния Министерски съвет, 02"/>
          <p:cNvPicPr/>
          <p:nvPr/>
        </p:nvPicPr>
        <p:blipFill>
          <a:blip r:embed="rId2"/>
          <a:stretch/>
        </p:blipFill>
        <p:spPr>
          <a:xfrm>
            <a:off x="4267080" y="1219320"/>
            <a:ext cx="4876560" cy="343188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160"/>
          <p:cNvPicPr/>
          <p:nvPr/>
        </p:nvPicPr>
        <p:blipFill>
          <a:blip r:embed="rId3"/>
          <a:stretch/>
        </p:blipFill>
        <p:spPr>
          <a:xfrm>
            <a:off x="228600" y="3357720"/>
            <a:ext cx="5333760" cy="349992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6141960" y="5181480"/>
            <a:ext cx="2527920" cy="106524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339933"/>
                </a:solidFill>
                <a:latin typeface="Macedonian Helv"/>
              </a:rPr>
              <a:t>Sofija,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339933"/>
                </a:solidFill>
                <a:latin typeface="Macedonian Helv"/>
              </a:rPr>
              <a:t>1944 godina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2" dur="indefinite" restart="never" nodeType="tmRoot">
          <p:childTnLst>
            <p:seq>
              <p:cTn id="303" dur="indefinite" nodeType="mainSeq"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afterEffect" fill="hold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 additive="repl">
                                        <p:cTn id="30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nodeType="afterEffect" fill="hold" presetClass="entr" presetID="21" presetSubtype="3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 additive="repl">
                                        <p:cTn id="3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"/>
                            </p:stCondLst>
                            <p:childTnLst>
                              <p:par>
                                <p:cTn id="314" nodeType="afterEffect" fill="hold" presetClass="entr" presetID="21" presetSubtype="3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 additive="repl">
                                        <p:cTn id="3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0"/>
                            </p:stCondLst>
                            <p:childTnLst>
                              <p:par>
                                <p:cTn id="318" nodeType="afterEffect" fill="hold" presetClass="entr" presetID="21" presetSubtype="3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 additive="repl">
                                        <p:cTn id="3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09"/>
          <p:cNvPicPr/>
          <p:nvPr/>
        </p:nvPicPr>
        <p:blipFill>
          <a:blip r:embed="rId1"/>
          <a:srcRect l="0" t="3028" r="0" b="19692"/>
          <a:stretch/>
        </p:blipFill>
        <p:spPr>
          <a:xfrm>
            <a:off x="152280" y="228600"/>
            <a:ext cx="6400440" cy="3885840"/>
          </a:xfrm>
          <a:prstGeom prst="rect">
            <a:avLst/>
          </a:prstGeom>
          <a:ln>
            <a:noFill/>
          </a:ln>
        </p:spPr>
      </p:pic>
      <p:pic>
        <p:nvPicPr>
          <p:cNvPr id="96" name="Picture 3" descr="bg_1948"/>
          <p:cNvPicPr/>
          <p:nvPr/>
        </p:nvPicPr>
        <p:blipFill>
          <a:blip r:embed="rId2"/>
          <a:stretch/>
        </p:blipFill>
        <p:spPr>
          <a:xfrm>
            <a:off x="762120" y="4267080"/>
            <a:ext cx="3733560" cy="248868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Kimon Georgiev"/>
          <p:cNvPicPr/>
          <p:nvPr/>
        </p:nvPicPr>
        <p:blipFill>
          <a:blip r:embed="rId3"/>
          <a:stretch/>
        </p:blipFill>
        <p:spPr>
          <a:xfrm>
            <a:off x="6573960" y="152280"/>
            <a:ext cx="2569680" cy="3428640"/>
          </a:xfrm>
          <a:prstGeom prst="rect">
            <a:avLst/>
          </a:prstGeom>
          <a:ln>
            <a:noFill/>
          </a:ln>
        </p:spPr>
      </p:pic>
      <p:pic>
        <p:nvPicPr>
          <p:cNvPr id="98" name="Picture 5" descr="Georgi_Dimitrov"/>
          <p:cNvPicPr/>
          <p:nvPr/>
        </p:nvPicPr>
        <p:blipFill>
          <a:blip r:embed="rId4"/>
          <a:stretch/>
        </p:blipFill>
        <p:spPr>
          <a:xfrm>
            <a:off x="4800600" y="4108320"/>
            <a:ext cx="2030040" cy="27493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6273000" y="3492360"/>
            <a:ext cx="2924280" cy="51696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5050"/>
                </a:solidFill>
                <a:latin typeface="Macedonian Helv"/>
              </a:rPr>
              <a:t>Kimon Georgiev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7121880" y="4863960"/>
            <a:ext cx="1622880" cy="94356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5050"/>
                </a:solidFill>
                <a:latin typeface="Macedonian Helv"/>
              </a:rPr>
              <a:t>Gorgi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5050"/>
                </a:solidFill>
                <a:latin typeface="Macedonian Helv"/>
              </a:rPr>
              <a:t>Dimitrov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1050480" y="3416400"/>
            <a:ext cx="3225960" cy="51696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5050"/>
                </a:solidFill>
                <a:latin typeface="Macedonian Helv"/>
              </a:rPr>
              <a:t>09.09.1944 godina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nodeType="afterEffect" fill="hold" presetClass="entr" presetID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3" nodeType="afterEffect" fill="hold" presetClass="entr" presetID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37" nodeType="afterEffect" fill="hold" presetClass="entr" presetID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000"/>
                            </p:stCondLst>
                            <p:childTnLst>
                              <p:par>
                                <p:cTn id="341" nodeType="afterEffect" fill="hold" presetClass="entr" presetID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000"/>
                            </p:stCondLst>
                            <p:childTnLst>
                              <p:par>
                                <p:cTn id="345" nodeType="afterEffect" fill="hold" presetClass="entr" presetID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500"/>
                            </p:stCondLst>
                            <p:childTnLst>
                              <p:par>
                                <p:cTn id="349" nodeType="afterEffect" fill="hold" presetClass="entr" presetID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30000545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03" name="Picture 3" descr="600px-Flag_of_Albania 1939"/>
          <p:cNvPicPr/>
          <p:nvPr/>
        </p:nvPicPr>
        <p:blipFill>
          <a:blip r:embed="rId2"/>
          <a:stretch/>
        </p:blipFill>
        <p:spPr>
          <a:xfrm>
            <a:off x="76320" y="558720"/>
            <a:ext cx="4190760" cy="2793600"/>
          </a:xfrm>
          <a:prstGeom prst="rect">
            <a:avLst/>
          </a:prstGeom>
          <a:ln>
            <a:noFill/>
          </a:ln>
        </p:spPr>
      </p:pic>
      <p:pic>
        <p:nvPicPr>
          <p:cNvPr id="104" name="Picture 4" descr="Albanian Ballists which commited many crimes against Serb Christian population"/>
          <p:cNvPicPr/>
          <p:nvPr/>
        </p:nvPicPr>
        <p:blipFill>
          <a:blip r:embed="rId3"/>
          <a:stretch/>
        </p:blipFill>
        <p:spPr>
          <a:xfrm>
            <a:off x="152280" y="3781440"/>
            <a:ext cx="4285800" cy="3076200"/>
          </a:xfrm>
          <a:prstGeom prst="rect">
            <a:avLst/>
          </a:prstGeom>
          <a:ln>
            <a:noFill/>
          </a:ln>
        </p:spPr>
      </p:pic>
      <p:pic>
        <p:nvPicPr>
          <p:cNvPr id="105" name="Picture 5" descr="nazikos2"/>
          <p:cNvPicPr/>
          <p:nvPr/>
        </p:nvPicPr>
        <p:blipFill>
          <a:blip r:embed="rId4"/>
          <a:stretch/>
        </p:blipFill>
        <p:spPr>
          <a:xfrm>
            <a:off x="5867280" y="685800"/>
            <a:ext cx="3085920" cy="3024000"/>
          </a:xfrm>
          <a:prstGeom prst="rect">
            <a:avLst/>
          </a:prstGeom>
          <a:ln>
            <a:noFill/>
          </a:ln>
        </p:spPr>
      </p:pic>
      <p:pic>
        <p:nvPicPr>
          <p:cNvPr id="106" name="Picture 6" descr="Pronazi Albanian demonstration"/>
          <p:cNvPicPr/>
          <p:nvPr/>
        </p:nvPicPr>
        <p:blipFill>
          <a:blip r:embed="rId5"/>
          <a:stretch/>
        </p:blipFill>
        <p:spPr>
          <a:xfrm>
            <a:off x="4648320" y="3809880"/>
            <a:ext cx="4495320" cy="2984040"/>
          </a:xfrm>
          <a:prstGeom prst="rect">
            <a:avLst/>
          </a:prstGeom>
          <a:ln>
            <a:noFill/>
          </a:ln>
        </p:spPr>
      </p:pic>
      <p:pic>
        <p:nvPicPr>
          <p:cNvPr id="107" name="Picture 7" descr="logo_pbk2"/>
          <p:cNvPicPr/>
          <p:nvPr/>
        </p:nvPicPr>
        <p:blipFill>
          <a:blip r:embed="rId6"/>
          <a:stretch/>
        </p:blipFill>
        <p:spPr>
          <a:xfrm>
            <a:off x="4419720" y="1371600"/>
            <a:ext cx="1342800" cy="138060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332000" y="-111240"/>
            <a:ext cx="7063560" cy="63900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2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cc3300"/>
                </a:solidFill>
                <a:latin typeface="Arial"/>
              </a:rPr>
              <a:t>Balli Kombëtar – </a:t>
            </a:r>
            <a:r>
              <a:rPr b="1" lang="en-US" sz="3600" spc="-1" strike="noStrike">
                <a:solidFill>
                  <a:srgbClr val="cc3300"/>
                </a:solidFill>
                <a:latin typeface="Macedonian Helv"/>
              </a:rPr>
              <a:t>Naroden Front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2" dur="indefinite" restart="never" nodeType="tmRoot">
          <p:childTnLst>
            <p:seq>
              <p:cTn id="353" dur="indefinite" nodeType="mainSeq"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8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9" dur="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1" dur="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7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8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9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500"/>
                            </p:stCondLst>
                            <p:childTnLst>
                              <p:par>
                                <p:cTn id="374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6" dur="8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7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9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500"/>
                            </p:stCondLst>
                            <p:childTnLst>
                              <p:par>
                                <p:cTn id="383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5" dur="8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6" dur="8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7" dur="8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8" dur="8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500"/>
                            </p:stCondLst>
                            <p:childTnLst>
                              <p:par>
                                <p:cTn id="392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4" dur="8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5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8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500"/>
                            </p:stCondLst>
                            <p:childTnLst>
                              <p:par>
                                <p:cTn id="401" nodeType="afterEffect" fill="hold" presetClass="entr" presetID="3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3" dur="8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4" dur="8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8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8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30000545"/>
          <p:cNvPicPr/>
          <p:nvPr/>
        </p:nvPicPr>
        <p:blipFill>
          <a:blip r:embed="rId1"/>
          <a:stretch/>
        </p:blipFill>
        <p:spPr>
          <a:xfrm>
            <a:off x="0" y="0"/>
            <a:ext cx="9143640" cy="6865560"/>
          </a:xfrm>
          <a:prstGeom prst="rect">
            <a:avLst/>
          </a:prstGeom>
          <a:ln>
            <a:noFill/>
          </a:ln>
        </p:spPr>
      </p:pic>
      <p:pic>
        <p:nvPicPr>
          <p:cNvPr id="110" name="Picture 3" descr="Formiranjeto na KP na Albania"/>
          <p:cNvPicPr/>
          <p:nvPr/>
        </p:nvPicPr>
        <p:blipFill>
          <a:blip r:embed="rId2"/>
          <a:stretch/>
        </p:blipFill>
        <p:spPr>
          <a:xfrm>
            <a:off x="380880" y="457200"/>
            <a:ext cx="2862000" cy="3497040"/>
          </a:xfrm>
          <a:prstGeom prst="rect">
            <a:avLst/>
          </a:prstGeom>
          <a:ln>
            <a:noFill/>
          </a:ln>
        </p:spPr>
      </p:pic>
      <p:pic>
        <p:nvPicPr>
          <p:cNvPr id="111" name="Picture 4" descr="Enver Hodza, 01"/>
          <p:cNvPicPr/>
          <p:nvPr/>
        </p:nvPicPr>
        <p:blipFill>
          <a:blip r:embed="rId3"/>
          <a:stretch/>
        </p:blipFill>
        <p:spPr>
          <a:xfrm>
            <a:off x="3581280" y="609480"/>
            <a:ext cx="5231880" cy="3260520"/>
          </a:xfrm>
          <a:prstGeom prst="rect">
            <a:avLst/>
          </a:prstGeom>
          <a:ln>
            <a:noFill/>
          </a:ln>
        </p:spPr>
      </p:pic>
      <p:pic>
        <p:nvPicPr>
          <p:cNvPr id="112" name="Picture 5" descr="Prvite partizanski edinici vo Albanija, 02"/>
          <p:cNvPicPr/>
          <p:nvPr/>
        </p:nvPicPr>
        <p:blipFill>
          <a:blip r:embed="rId4"/>
          <a:stretch/>
        </p:blipFill>
        <p:spPr>
          <a:xfrm>
            <a:off x="0" y="4267080"/>
            <a:ext cx="5874840" cy="2377800"/>
          </a:xfrm>
          <a:prstGeom prst="rect">
            <a:avLst/>
          </a:prstGeom>
          <a:ln>
            <a:noFill/>
          </a:ln>
        </p:spPr>
      </p:pic>
      <p:pic>
        <p:nvPicPr>
          <p:cNvPr id="113" name="Picture 6" descr="Prvite partizanski edinici vo Albanija"/>
          <p:cNvPicPr/>
          <p:nvPr/>
        </p:nvPicPr>
        <p:blipFill>
          <a:blip r:embed="rId5"/>
          <a:stretch/>
        </p:blipFill>
        <p:spPr>
          <a:xfrm>
            <a:off x="6172200" y="3638520"/>
            <a:ext cx="2742840" cy="321912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1360800" y="0"/>
            <a:ext cx="6648840" cy="51696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cc3300"/>
                </a:solidFill>
                <a:latin typeface="Macedonian Helv"/>
              </a:rPr>
              <a:t>Enver Hoxa – voda~ na KP na Albanija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9" dur="indefinite" restart="never" nodeType="tmRoot">
          <p:childTnLst>
            <p:seq>
              <p:cTn id="410" dur="indefinite" nodeType="mainSeq"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after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19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000"/>
                            </p:stCondLst>
                            <p:childTnLst>
                              <p:par>
                                <p:cTn id="425" nodeType="afterEffect" fill="hold" presetClass="entr" presetID="50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400"/>
                            </p:stCondLst>
                            <p:childTnLst>
                              <p:par>
                                <p:cTn id="431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400"/>
                            </p:stCondLst>
                            <p:childTnLst>
                              <p:par>
                                <p:cTn id="437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Partizani, 05"/>
          <p:cNvPicPr/>
          <p:nvPr/>
        </p:nvPicPr>
        <p:blipFill>
          <a:blip r:embed="rId1"/>
          <a:stretch/>
        </p:blipFill>
        <p:spPr>
          <a:xfrm>
            <a:off x="304920" y="533520"/>
            <a:ext cx="4266720" cy="3198600"/>
          </a:xfrm>
          <a:prstGeom prst="rect">
            <a:avLst/>
          </a:prstGeom>
          <a:ln>
            <a:noFill/>
          </a:ln>
        </p:spPr>
      </p:pic>
      <p:pic>
        <p:nvPicPr>
          <p:cNvPr id="116" name="Picture 5" descr="Partizani, 10"/>
          <p:cNvPicPr/>
          <p:nvPr/>
        </p:nvPicPr>
        <p:blipFill>
          <a:blip r:embed="rId2"/>
          <a:stretch/>
        </p:blipFill>
        <p:spPr>
          <a:xfrm>
            <a:off x="3657600" y="2944800"/>
            <a:ext cx="5486040" cy="3912840"/>
          </a:xfrm>
          <a:prstGeom prst="rect">
            <a:avLst/>
          </a:prstGeom>
          <a:ln>
            <a:noFill/>
          </a:ln>
        </p:spPr>
      </p:pic>
      <p:pic>
        <p:nvPicPr>
          <p:cNvPr id="117" name="Picture 6" descr="Partizani, 07 1945"/>
          <p:cNvPicPr/>
          <p:nvPr/>
        </p:nvPicPr>
        <p:blipFill>
          <a:blip r:embed="rId3"/>
          <a:stretch/>
        </p:blipFill>
        <p:spPr>
          <a:xfrm>
            <a:off x="5257800" y="228600"/>
            <a:ext cx="3638160" cy="2625480"/>
          </a:xfrm>
          <a:prstGeom prst="rect">
            <a:avLst/>
          </a:prstGeom>
          <a:ln>
            <a:noFill/>
          </a:ln>
        </p:spPr>
      </p:pic>
      <p:pic>
        <p:nvPicPr>
          <p:cNvPr id="118" name="Picture 7" descr="Partizani, 08"/>
          <p:cNvPicPr/>
          <p:nvPr/>
        </p:nvPicPr>
        <p:blipFill>
          <a:blip r:embed="rId4"/>
          <a:srcRect l="2087" t="0" r="0" b="11115"/>
          <a:stretch/>
        </p:blipFill>
        <p:spPr>
          <a:xfrm>
            <a:off x="228600" y="4038480"/>
            <a:ext cx="3580920" cy="243792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094400" y="-31680"/>
            <a:ext cx="3373920" cy="63900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5050"/>
                </a:solidFill>
                <a:latin typeface="Macedonian Helv"/>
              </a:rPr>
              <a:t>JUGOSLAVIJA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2" dur="indefinite" restart="never" nodeType="tmRoot">
          <p:childTnLst>
            <p:seq>
              <p:cTn id="443" dur="indefinite" nodeType="mainSeq"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nodeType="afterEffect" fill="hold" presetClass="entr" presetID="39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00"/>
                            </p:stCondLst>
                            <p:childTnLst>
                              <p:par>
                                <p:cTn id="453" nodeType="afterEffect" fill="hold" presetClass="entr" presetID="1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4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000"/>
                            </p:stCondLst>
                            <p:childTnLst>
                              <p:par>
                                <p:cTn id="457" nodeType="afterEffect" fill="hold" presetClass="entr" presetID="1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45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0"/>
                            </p:stCondLst>
                            <p:childTnLst>
                              <p:par>
                                <p:cTn id="461" nodeType="afterEffect" fill="hold" presetClass="entr" presetID="1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46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7000"/>
                            </p:stCondLst>
                            <p:childTnLst>
                              <p:par>
                                <p:cTn id="465" nodeType="afterEffect" fill="hold" presetClass="entr" presetID="1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4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Tito - AVNOJ - govori na drugom zasjedanju delegatima, Jajce 1943"/>
          <p:cNvPicPr/>
          <p:nvPr/>
        </p:nvPicPr>
        <p:blipFill>
          <a:blip r:embed="rId1"/>
          <a:stretch/>
        </p:blipFill>
        <p:spPr>
          <a:xfrm>
            <a:off x="6324480" y="4572000"/>
            <a:ext cx="2437920" cy="1804680"/>
          </a:xfrm>
          <a:prstGeom prst="rect">
            <a:avLst/>
          </a:prstGeom>
          <a:ln>
            <a:noFill/>
          </a:ln>
        </p:spPr>
      </p:pic>
      <p:pic>
        <p:nvPicPr>
          <p:cNvPr id="121" name="Picture 3" descr="Tito - u partizanima 01 1943"/>
          <p:cNvPicPr/>
          <p:nvPr/>
        </p:nvPicPr>
        <p:blipFill>
          <a:blip r:embed="rId2"/>
          <a:stretch/>
        </p:blipFill>
        <p:spPr>
          <a:xfrm>
            <a:off x="6248520" y="457200"/>
            <a:ext cx="2437920" cy="3614400"/>
          </a:xfrm>
          <a:prstGeom prst="rect">
            <a:avLst/>
          </a:prstGeom>
          <a:ln>
            <a:noFill/>
          </a:ln>
        </p:spPr>
      </p:pic>
      <p:pic>
        <p:nvPicPr>
          <p:cNvPr id="122" name="Picture 4" descr="Jajce, 29"/>
          <p:cNvPicPr/>
          <p:nvPr/>
        </p:nvPicPr>
        <p:blipFill>
          <a:blip r:embed="rId3"/>
          <a:stretch/>
        </p:blipFill>
        <p:spPr>
          <a:xfrm>
            <a:off x="685800" y="533520"/>
            <a:ext cx="4495320" cy="3003120"/>
          </a:xfrm>
          <a:prstGeom prst="rect">
            <a:avLst/>
          </a:prstGeom>
          <a:ln>
            <a:noFill/>
          </a:ln>
        </p:spPr>
      </p:pic>
      <p:pic>
        <p:nvPicPr>
          <p:cNvPr id="123" name="Picture 5" descr="Jajce, 29"/>
          <p:cNvPicPr/>
          <p:nvPr/>
        </p:nvPicPr>
        <p:blipFill>
          <a:blip r:embed="rId4"/>
          <a:stretch/>
        </p:blipFill>
        <p:spPr>
          <a:xfrm>
            <a:off x="762120" y="3657600"/>
            <a:ext cx="4814640" cy="303660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677520" y="0"/>
            <a:ext cx="7382160" cy="45612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5050"/>
                </a:solidFill>
                <a:latin typeface="Macedonian Helv"/>
              </a:rPr>
              <a:t>29-30.11.1943 g. Jajce, Vtoro zasedanie na AVNOJ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8" dur="indefinite" restart="never" nodeType="tmRoot">
          <p:childTnLst>
            <p:seq>
              <p:cTn id="469" dur="indefinite" nodeType="mainSeq"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afterEffect" fill="hold" presetClass="entr" presetID="27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74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,-52,-52)"/>
                                          </p:val>
                                        </p:tav>
                                        <p:tav tm="50000">
                                          <p:val>
                                            <p:strVal val="rgb(80,8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75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,-52,-52)"/>
                                          </p:val>
                                        </p:tav>
                                        <p:tav tm="50000">
                                          <p:val>
                                            <p:strVal val="rgb(80,8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220"/>
                            </p:stCondLst>
                            <p:childTnLst>
                              <p:par>
                                <p:cTn id="478" nodeType="afterEffect" fill="hold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4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3720"/>
                            </p:stCondLst>
                            <p:childTnLst>
                              <p:par>
                                <p:cTn id="482" nodeType="afterEffect" fill="hold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4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220"/>
                            </p:stCondLst>
                            <p:childTnLst>
                              <p:par>
                                <p:cTn id="486" nodeType="afterEffect" fill="hold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4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6720"/>
                            </p:stCondLst>
                            <p:childTnLst>
                              <p:par>
                                <p:cTn id="490" nodeType="afterEffect" fill="hold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4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Josip Broz Tito, Jajce II zasedanie na Avnoj 1943 g"/>
          <p:cNvPicPr/>
          <p:nvPr/>
        </p:nvPicPr>
        <p:blipFill>
          <a:blip r:embed="rId1"/>
          <a:stretch/>
        </p:blipFill>
        <p:spPr>
          <a:xfrm>
            <a:off x="755640" y="563400"/>
            <a:ext cx="7632360" cy="573048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559080" y="6262560"/>
            <a:ext cx="8210880" cy="51696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5050"/>
                </a:solidFill>
                <a:latin typeface="Macedonian Helv"/>
              </a:rPr>
              <a:t>Josip Broz Tito na Vtoroto zasedanie na AVNOJ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3" dur="indefinite" restart="never" nodeType="tmRoot">
          <p:childTnLst>
            <p:seq>
              <p:cTn id="494" dur="indefinite" nodeType="mainSeq"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2000"/>
                            </p:stCondLst>
                            <p:childTnLst>
                              <p:par>
                                <p:cTn id="501" nodeType="afterEffect" fill="hold" presetClass="entr" presetID="27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03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,-52,-52)"/>
                                          </p:val>
                                        </p:tav>
                                        <p:tav tm="50000">
                                          <p:val>
                                            <p:strVal val="rgb(80,8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04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,-52,-52)"/>
                                          </p:val>
                                        </p:tav>
                                        <p:tav tm="50000">
                                          <p:val>
                                            <p:strVal val="rgb(80,8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382px-Avnojf"/>
          <p:cNvPicPr/>
          <p:nvPr/>
        </p:nvPicPr>
        <p:blipFill>
          <a:blip r:embed="rId1"/>
          <a:stretch/>
        </p:blipFill>
        <p:spPr>
          <a:xfrm>
            <a:off x="82440" y="0"/>
            <a:ext cx="4373280" cy="6857640"/>
          </a:xfrm>
          <a:prstGeom prst="rect">
            <a:avLst/>
          </a:prstGeom>
          <a:ln>
            <a:noFill/>
          </a:ln>
        </p:spPr>
      </p:pic>
      <p:pic>
        <p:nvPicPr>
          <p:cNvPr id="128" name="Picture 4" descr="SFRJ, zname"/>
          <p:cNvPicPr/>
          <p:nvPr/>
        </p:nvPicPr>
        <p:blipFill>
          <a:blip r:embed="rId2"/>
          <a:stretch/>
        </p:blipFill>
        <p:spPr>
          <a:xfrm>
            <a:off x="4648320" y="4114800"/>
            <a:ext cx="4266720" cy="2133360"/>
          </a:xfrm>
          <a:prstGeom prst="rect">
            <a:avLst/>
          </a:prstGeom>
          <a:ln>
            <a:noFill/>
          </a:ln>
        </p:spPr>
      </p:pic>
      <p:pic>
        <p:nvPicPr>
          <p:cNvPr id="129" name="Picture 6" descr="Grbsfrj"/>
          <p:cNvPicPr/>
          <p:nvPr/>
        </p:nvPicPr>
        <p:blipFill>
          <a:blip r:embed="rId3"/>
          <a:stretch/>
        </p:blipFill>
        <p:spPr>
          <a:xfrm>
            <a:off x="5105520" y="304920"/>
            <a:ext cx="3347640" cy="350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6" dur="indefinite" restart="never" nodeType="tmRoot">
          <p:childTnLst>
            <p:seq>
              <p:cTn id="507" dur="indefinite" nodeType="mainSeq"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nodeType="after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5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000"/>
                            </p:stCondLst>
                            <p:childTnLst>
                              <p:par>
                                <p:cTn id="514" nodeType="afterEffect" fill="hold" presetClass="entr" presetID="8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5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3500"/>
                            </p:stCondLst>
                            <p:childTnLst>
                              <p:par>
                                <p:cTn id="518" nodeType="afterEffect" fill="hold" presetClass="entr" presetID="8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5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Josip Broz Tito, so Vinston Cherchil 01 vo Neapol 1944 god"/>
          <p:cNvPicPr/>
          <p:nvPr/>
        </p:nvPicPr>
        <p:blipFill>
          <a:blip r:embed="rId1"/>
          <a:stretch/>
        </p:blipFill>
        <p:spPr>
          <a:xfrm>
            <a:off x="457200" y="304920"/>
            <a:ext cx="4009680" cy="6162480"/>
          </a:xfrm>
          <a:prstGeom prst="rect">
            <a:avLst/>
          </a:prstGeom>
          <a:ln>
            <a:noFill/>
          </a:ln>
        </p:spPr>
      </p:pic>
      <p:pic>
        <p:nvPicPr>
          <p:cNvPr id="131" name="Picture 3" descr="Tito - Churchill Bari 1944"/>
          <p:cNvPicPr/>
          <p:nvPr/>
        </p:nvPicPr>
        <p:blipFill>
          <a:blip r:embed="rId2"/>
          <a:stretch/>
        </p:blipFill>
        <p:spPr>
          <a:xfrm>
            <a:off x="4062240" y="1219320"/>
            <a:ext cx="5081400" cy="304596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961520" y="4876920"/>
            <a:ext cx="3651120" cy="82188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9933"/>
                </a:solidFill>
                <a:latin typeface="Macedonian Helv"/>
              </a:rPr>
              <a:t>Tito i ^er~il 1944 godina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9933"/>
                </a:solidFill>
                <a:latin typeface="Macedonian Helv"/>
              </a:rPr>
              <a:t>vo Neapol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1" dur="indefinite" restart="never" nodeType="tmRoot">
          <p:childTnLst>
            <p:seq>
              <p:cTn id="522" dur="indefinite" nodeType="mainSeq"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000"/>
                            </p:stCondLst>
                            <p:childTnLst>
                              <p:par>
                                <p:cTn id="529" nodeType="afterEffect" fill="hold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3" nodeType="afterEffect" fill="hold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788px-Ww2AugDec1944"/>
          <p:cNvPicPr/>
          <p:nvPr/>
        </p:nvPicPr>
        <p:blipFill>
          <a:blip r:embed="rId1"/>
          <a:stretch/>
        </p:blipFill>
        <p:spPr>
          <a:xfrm>
            <a:off x="0" y="0"/>
            <a:ext cx="9143640" cy="696240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149520" y="3657600"/>
            <a:ext cx="2957760" cy="118692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9933"/>
                </a:solidFill>
                <a:latin typeface="Macedonian Helv"/>
              </a:rPr>
              <a:t>Ofanzivata na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9933"/>
                </a:solidFill>
                <a:latin typeface="Macedonian Helv"/>
              </a:rPr>
              <a:t>Crvenata Armija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9933"/>
                </a:solidFill>
                <a:latin typeface="Macedonian Helv"/>
              </a:rPr>
              <a:t>1944 – 1945 godina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nodeType="afterEffect" fill="hold" presetClass="entr" presetID="2" presetSubtype="2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20"/>
          <p:cNvPicPr/>
          <p:nvPr/>
        </p:nvPicPr>
        <p:blipFill>
          <a:blip r:embed="rId1"/>
          <a:stretch/>
        </p:blipFill>
        <p:spPr>
          <a:xfrm>
            <a:off x="304920" y="380880"/>
            <a:ext cx="5486040" cy="2865240"/>
          </a:xfrm>
          <a:prstGeom prst="rect">
            <a:avLst/>
          </a:prstGeom>
          <a:ln>
            <a:noFill/>
          </a:ln>
        </p:spPr>
      </p:pic>
      <p:pic>
        <p:nvPicPr>
          <p:cNvPr id="134" name="Picture 3" descr="kolona tenkova prve tenkovske brigade Ttst 1945"/>
          <p:cNvPicPr/>
          <p:nvPr/>
        </p:nvPicPr>
        <p:blipFill>
          <a:blip r:embed="rId2"/>
          <a:stretch/>
        </p:blipFill>
        <p:spPr>
          <a:xfrm>
            <a:off x="4191120" y="3124080"/>
            <a:ext cx="4723920" cy="3212640"/>
          </a:xfrm>
          <a:prstGeom prst="rect">
            <a:avLst/>
          </a:prstGeom>
          <a:ln>
            <a:noFill/>
          </a:ln>
        </p:spPr>
      </p:pic>
      <p:pic>
        <p:nvPicPr>
          <p:cNvPr id="135" name="Picture 4" descr="01"/>
          <p:cNvPicPr/>
          <p:nvPr/>
        </p:nvPicPr>
        <p:blipFill>
          <a:blip r:embed="rId3"/>
          <a:stretch/>
        </p:blipFill>
        <p:spPr>
          <a:xfrm>
            <a:off x="304920" y="3809880"/>
            <a:ext cx="4501800" cy="285084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5780160" y="1295280"/>
            <a:ext cx="3317400" cy="106524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5050"/>
                </a:solidFill>
                <a:latin typeface="Macedonian Helv"/>
              </a:rPr>
              <a:t>Maj 1945 godina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5050"/>
                </a:solidFill>
                <a:latin typeface="Macedonian Helv"/>
              </a:rPr>
              <a:t>Kraj na vojnata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6" dur="indefinite" restart="never" nodeType="tmRoot">
          <p:childTnLst>
            <p:seq>
              <p:cTn id="537" dur="indefinite" nodeType="mainSeq"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nodeType="after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000"/>
                            </p:stCondLst>
                            <p:childTnLst>
                              <p:par>
                                <p:cTn id="547" nodeType="afterEffect" fill="hold" presetClass="entr" presetID="1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54" nodeType="afterEffect" fill="hold" presetClass="entr" presetID="1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0"/>
                            </p:stCondLst>
                            <p:childTnLst>
                              <p:par>
                                <p:cTn id="561" nodeType="afterEffect" fill="hold" presetClass="entr" presetID="1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 descr="Liberation of bucharest"/>
          <p:cNvPicPr/>
          <p:nvPr/>
        </p:nvPicPr>
        <p:blipFill>
          <a:blip r:embed="rId1"/>
          <a:stretch/>
        </p:blipFill>
        <p:spPr>
          <a:xfrm>
            <a:off x="1809720" y="1447920"/>
            <a:ext cx="7333920" cy="5114520"/>
          </a:xfrm>
          <a:prstGeom prst="rect">
            <a:avLst/>
          </a:prstGeom>
          <a:ln>
            <a:noFill/>
          </a:ln>
        </p:spPr>
      </p:pic>
      <p:pic>
        <p:nvPicPr>
          <p:cNvPr id="47" name="Picture 2" descr="Liberation of bucharest, 02"/>
          <p:cNvPicPr/>
          <p:nvPr/>
        </p:nvPicPr>
        <p:blipFill>
          <a:blip r:embed="rId2"/>
          <a:stretch/>
        </p:blipFill>
        <p:spPr>
          <a:xfrm>
            <a:off x="5257800" y="0"/>
            <a:ext cx="3504960" cy="2322000"/>
          </a:xfrm>
          <a:prstGeom prst="rect">
            <a:avLst/>
          </a:prstGeom>
          <a:ln>
            <a:noFill/>
          </a:ln>
        </p:spPr>
      </p:pic>
      <p:pic>
        <p:nvPicPr>
          <p:cNvPr id="48" name="Picture 4" descr="King Mihai"/>
          <p:cNvPicPr/>
          <p:nvPr/>
        </p:nvPicPr>
        <p:blipFill>
          <a:blip r:embed="rId3"/>
          <a:stretch/>
        </p:blipFill>
        <p:spPr>
          <a:xfrm>
            <a:off x="228600" y="0"/>
            <a:ext cx="2477880" cy="3352320"/>
          </a:xfrm>
          <a:prstGeom prst="rect">
            <a:avLst/>
          </a:prstGeom>
          <a:ln>
            <a:noFill/>
          </a:ln>
        </p:spPr>
      </p:pic>
      <p:pic>
        <p:nvPicPr>
          <p:cNvPr id="49" name="Picture 5" descr="Ion_Antonescu_during_his_trial"/>
          <p:cNvPicPr/>
          <p:nvPr/>
        </p:nvPicPr>
        <p:blipFill>
          <a:blip r:embed="rId4"/>
          <a:stretch/>
        </p:blipFill>
        <p:spPr>
          <a:xfrm>
            <a:off x="3200400" y="0"/>
            <a:ext cx="1625400" cy="266652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487800" y="3416400"/>
            <a:ext cx="1208160" cy="94356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5050"/>
                </a:solidFill>
                <a:latin typeface="Macedonian Helv"/>
              </a:rPr>
              <a:t>Kralot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5050"/>
                </a:solidFill>
                <a:latin typeface="Macedonian Helv"/>
              </a:rPr>
              <a:t>Mihaj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7960" y="5578560"/>
            <a:ext cx="2320920" cy="82188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5050"/>
                </a:solidFill>
                <a:latin typeface="Macedonian Helv"/>
              </a:rPr>
              <a:t>Bukure{t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5050"/>
                </a:solidFill>
                <a:latin typeface="Macedonian Helv"/>
              </a:rPr>
              <a:t>Avgust 1944 g.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nodeType="after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75"/>
                            </p:stCondLst>
                            <p:childTnLst>
                              <p:par>
                                <p:cTn id="51" nodeType="afterEffect" fill="hold" presetClass="entr" presetID="31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75"/>
                            </p:stCondLst>
                            <p:childTnLst>
                              <p:par>
                                <p:cTn id="58" nodeType="afterEffect" fill="hold" presetClass="entr" presetID="31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75"/>
                            </p:stCondLst>
                            <p:childTnLst>
                              <p:par>
                                <p:cTn id="65" nodeType="afterEffect" fill="hold" presetClass="entr" presetID="31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25"/>
                            </p:stCondLst>
                            <p:childTnLst>
                              <p:par>
                                <p:cTn id="72" nodeType="afterEffect" fill="hold" presetClass="entr" presetID="31">
                                  <p:stCondLst>
                                    <p:cond delay="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German Tanks at the Acropolis in April 1941"/>
          <p:cNvPicPr/>
          <p:nvPr/>
        </p:nvPicPr>
        <p:blipFill>
          <a:blip r:embed="rId1"/>
          <a:stretch/>
        </p:blipFill>
        <p:spPr>
          <a:xfrm>
            <a:off x="304920" y="533520"/>
            <a:ext cx="4876560" cy="3304800"/>
          </a:xfrm>
          <a:prstGeom prst="rect">
            <a:avLst/>
          </a:prstGeom>
          <a:ln>
            <a:noFill/>
          </a:ln>
        </p:spPr>
      </p:pic>
      <p:pic>
        <p:nvPicPr>
          <p:cNvPr id="53" name="Picture 3" descr="List (center) the German Commander"/>
          <p:cNvPicPr/>
          <p:nvPr/>
        </p:nvPicPr>
        <p:blipFill>
          <a:blip r:embed="rId2"/>
          <a:stretch/>
        </p:blipFill>
        <p:spPr>
          <a:xfrm>
            <a:off x="6629400" y="457200"/>
            <a:ext cx="1761840" cy="4866840"/>
          </a:xfrm>
          <a:prstGeom prst="rect">
            <a:avLst/>
          </a:prstGeom>
          <a:ln>
            <a:noFill/>
          </a:ln>
        </p:spPr>
      </p:pic>
      <p:pic>
        <p:nvPicPr>
          <p:cNvPr id="54" name="Picture 4" descr="bpol_05"/>
          <p:cNvPicPr/>
          <p:nvPr/>
        </p:nvPicPr>
        <p:blipFill>
          <a:blip r:embed="rId3"/>
          <a:stretch/>
        </p:blipFill>
        <p:spPr>
          <a:xfrm>
            <a:off x="1066680" y="3505320"/>
            <a:ext cx="2217240" cy="3123720"/>
          </a:xfrm>
          <a:prstGeom prst="rect">
            <a:avLst/>
          </a:prstGeom>
          <a:ln>
            <a:noFill/>
          </a:ln>
        </p:spPr>
      </p:pic>
      <p:pic>
        <p:nvPicPr>
          <p:cNvPr id="55" name="Picture 5" descr="Greek hostage hanged by the Germans in Athens"/>
          <p:cNvPicPr/>
          <p:nvPr/>
        </p:nvPicPr>
        <p:blipFill>
          <a:blip r:embed="rId4"/>
          <a:stretch/>
        </p:blipFill>
        <p:spPr>
          <a:xfrm>
            <a:off x="3581280" y="3505320"/>
            <a:ext cx="2550600" cy="3123720"/>
          </a:xfrm>
          <a:prstGeom prst="rect">
            <a:avLst/>
          </a:prstGeom>
          <a:ln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6082920" y="5421240"/>
            <a:ext cx="3038760" cy="70020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Germanskata okupacija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1941 – 1944 godina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2824920" y="-76320"/>
            <a:ext cx="2293200" cy="76068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ff9933"/>
                </a:solidFill>
                <a:latin typeface="Macedonian Helv"/>
              </a:rPr>
              <a:t>GRCIJA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afterEffect" fill="hold" presetClass="entr" presetID="56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by="(-#ppt_w*2)">
                                      <p:cBhvr additive="repl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calcmode="lin" valueType="num" by="(#ppt_w*0.50)">
                                      <p:cBhvr additive="repl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(-#ppt_h/2)" to="(#ppt_y)">
                                      <p:cBhvr additive="repl"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 descr="Sobiranje na mrtvi od glad"/>
          <p:cNvPicPr/>
          <p:nvPr/>
        </p:nvPicPr>
        <p:blipFill>
          <a:blip r:embed="rId1"/>
          <a:stretch/>
        </p:blipFill>
        <p:spPr>
          <a:xfrm>
            <a:off x="5334120" y="2819520"/>
            <a:ext cx="3809520" cy="2768400"/>
          </a:xfrm>
          <a:prstGeom prst="rect">
            <a:avLst/>
          </a:prstGeom>
          <a:ln>
            <a:noFill/>
          </a:ln>
        </p:spPr>
      </p:pic>
      <p:pic>
        <p:nvPicPr>
          <p:cNvPr id="59" name="Picture 4" descr="Starving Greek children"/>
          <p:cNvPicPr/>
          <p:nvPr/>
        </p:nvPicPr>
        <p:blipFill>
          <a:blip r:embed="rId2"/>
          <a:stretch/>
        </p:blipFill>
        <p:spPr>
          <a:xfrm>
            <a:off x="5105520" y="0"/>
            <a:ext cx="3800160" cy="2468160"/>
          </a:xfrm>
          <a:prstGeom prst="rect">
            <a:avLst/>
          </a:prstGeom>
          <a:ln>
            <a:noFill/>
          </a:ln>
        </p:spPr>
      </p:pic>
      <p:pic>
        <p:nvPicPr>
          <p:cNvPr id="60" name="Picture 5" descr="Glad"/>
          <p:cNvPicPr/>
          <p:nvPr/>
        </p:nvPicPr>
        <p:blipFill>
          <a:blip r:embed="rId3"/>
          <a:stretch/>
        </p:blipFill>
        <p:spPr>
          <a:xfrm>
            <a:off x="0" y="0"/>
            <a:ext cx="3809520" cy="2463480"/>
          </a:xfrm>
          <a:prstGeom prst="rect">
            <a:avLst/>
          </a:prstGeom>
          <a:ln>
            <a:noFill/>
          </a:ln>
        </p:spPr>
      </p:pic>
      <p:pic>
        <p:nvPicPr>
          <p:cNvPr id="61" name="Picture 6" descr="Glad, 02"/>
          <p:cNvPicPr/>
          <p:nvPr/>
        </p:nvPicPr>
        <p:blipFill>
          <a:blip r:embed="rId4"/>
          <a:stretch/>
        </p:blipFill>
        <p:spPr>
          <a:xfrm>
            <a:off x="1371600" y="2057400"/>
            <a:ext cx="3809520" cy="2679480"/>
          </a:xfrm>
          <a:prstGeom prst="rect">
            <a:avLst/>
          </a:prstGeom>
          <a:ln>
            <a:noFill/>
          </a:ln>
        </p:spPr>
      </p:pic>
      <p:pic>
        <p:nvPicPr>
          <p:cNvPr id="62" name="Picture 7" descr="Glad, 03"/>
          <p:cNvPicPr/>
          <p:nvPr/>
        </p:nvPicPr>
        <p:blipFill>
          <a:blip r:embed="rId5"/>
          <a:stretch/>
        </p:blipFill>
        <p:spPr>
          <a:xfrm>
            <a:off x="152280" y="4191120"/>
            <a:ext cx="3809520" cy="2514240"/>
          </a:xfrm>
          <a:prstGeom prst="rect">
            <a:avLst/>
          </a:prstGeom>
          <a:ln>
            <a:noFill/>
          </a:ln>
        </p:spPr>
      </p:pic>
      <p:pic>
        <p:nvPicPr>
          <p:cNvPr id="63" name="Picture 2" descr="Victims of starvation 430,000 died during the Axis occupation"/>
          <p:cNvPicPr/>
          <p:nvPr/>
        </p:nvPicPr>
        <p:blipFill>
          <a:blip r:embed="rId6"/>
          <a:stretch/>
        </p:blipFill>
        <p:spPr>
          <a:xfrm>
            <a:off x="3809880" y="4952880"/>
            <a:ext cx="2838240" cy="171432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6698520" y="5600880"/>
            <a:ext cx="2468520" cy="82188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9933"/>
                </a:solidFill>
                <a:latin typeface="Macedonian Helv"/>
              </a:rPr>
              <a:t>430.000 umiraat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9933"/>
                </a:solidFill>
                <a:latin typeface="Macedonian Helv"/>
              </a:rPr>
              <a:t>od glad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Stefanos Sarafis was the Military Leader of ELAS"/>
          <p:cNvPicPr/>
          <p:nvPr/>
        </p:nvPicPr>
        <p:blipFill>
          <a:blip r:embed="rId1"/>
          <a:stretch/>
        </p:blipFill>
        <p:spPr>
          <a:xfrm>
            <a:off x="457200" y="380880"/>
            <a:ext cx="2514240" cy="2249280"/>
          </a:xfrm>
          <a:prstGeom prst="rect">
            <a:avLst/>
          </a:prstGeom>
          <a:ln>
            <a:noFill/>
          </a:ln>
        </p:spPr>
      </p:pic>
      <p:pic>
        <p:nvPicPr>
          <p:cNvPr id="66" name="Picture 3" descr="ELAS EAM"/>
          <p:cNvPicPr/>
          <p:nvPr/>
        </p:nvPicPr>
        <p:blipFill>
          <a:blip r:embed="rId2"/>
          <a:stretch/>
        </p:blipFill>
        <p:spPr>
          <a:xfrm>
            <a:off x="457200" y="2743200"/>
            <a:ext cx="2844360" cy="4114440"/>
          </a:xfrm>
          <a:prstGeom prst="rect">
            <a:avLst/>
          </a:prstGeom>
          <a:ln>
            <a:noFill/>
          </a:ln>
        </p:spPr>
      </p:pic>
      <p:pic>
        <p:nvPicPr>
          <p:cNvPr id="67" name="Picture 4" descr="ELAS, 02"/>
          <p:cNvPicPr/>
          <p:nvPr/>
        </p:nvPicPr>
        <p:blipFill>
          <a:blip r:embed="rId3"/>
          <a:stretch/>
        </p:blipFill>
        <p:spPr>
          <a:xfrm>
            <a:off x="5181480" y="533520"/>
            <a:ext cx="3504960" cy="2619000"/>
          </a:xfrm>
          <a:prstGeom prst="rect">
            <a:avLst/>
          </a:prstGeom>
          <a:ln>
            <a:noFill/>
          </a:ln>
        </p:spPr>
      </p:pic>
      <p:pic>
        <p:nvPicPr>
          <p:cNvPr id="68" name="Picture 5" descr="greece-resistance-fighters-1"/>
          <p:cNvPicPr/>
          <p:nvPr/>
        </p:nvPicPr>
        <p:blipFill>
          <a:blip r:embed="rId4"/>
          <a:stretch/>
        </p:blipFill>
        <p:spPr>
          <a:xfrm>
            <a:off x="5334120" y="3505320"/>
            <a:ext cx="3609720" cy="3095280"/>
          </a:xfrm>
          <a:prstGeom prst="rect">
            <a:avLst/>
          </a:prstGeom>
          <a:ln>
            <a:noFill/>
          </a:ln>
        </p:spPr>
      </p:pic>
      <p:pic>
        <p:nvPicPr>
          <p:cNvPr id="69" name="Picture 6" descr="EAM's politician N"/>
          <p:cNvPicPr/>
          <p:nvPr/>
        </p:nvPicPr>
        <p:blipFill>
          <a:blip r:embed="rId5"/>
          <a:stretch/>
        </p:blipFill>
        <p:spPr>
          <a:xfrm>
            <a:off x="2895480" y="1143000"/>
            <a:ext cx="2368080" cy="312372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2654640" y="0"/>
            <a:ext cx="4832280" cy="39528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EAM (Nacionalnoosloboditelniot front)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480400" y="380880"/>
            <a:ext cx="5690520" cy="39528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ELAS (Gr~kata Narodnoosloboditelna vojska)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72" name="Picture 9" descr="ELAS"/>
          <p:cNvPicPr/>
          <p:nvPr/>
        </p:nvPicPr>
        <p:blipFill>
          <a:blip r:embed="rId6"/>
          <a:stretch/>
        </p:blipFill>
        <p:spPr>
          <a:xfrm>
            <a:off x="3429000" y="4010040"/>
            <a:ext cx="2142720" cy="284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nodeType="afterEffect" fill="hold" presetClass="entr" presetID="2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nodeType="afterEffect" fill="hold" presetClass="entr" presetID="2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nodeType="afterEffect" fill="hold" presetClass="entr" presetID="2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nodeType="afterEffect" fill="hold" presetClass="entr" presetID="2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000"/>
                            </p:stCondLst>
                            <p:childTnLst>
                              <p:par>
                                <p:cTn id="179" nodeType="afterEffect" fill="hold" presetClass="entr" presetID="2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5" nodeType="afterEffect" fill="hold" presetClass="entr" presetID="2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1" nodeType="afterEffect" fill="hold" presetClass="entr" presetID="2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An ELAS squad presenting"/>
          <p:cNvPicPr/>
          <p:nvPr/>
        </p:nvPicPr>
        <p:blipFill>
          <a:blip r:embed="rId1"/>
          <a:stretch/>
        </p:blipFill>
        <p:spPr>
          <a:xfrm>
            <a:off x="304920" y="304920"/>
            <a:ext cx="6311520" cy="4368600"/>
          </a:xfrm>
          <a:prstGeom prst="rect">
            <a:avLst/>
          </a:prstGeom>
          <a:ln>
            <a:noFill/>
          </a:ln>
        </p:spPr>
      </p:pic>
      <p:pic>
        <p:nvPicPr>
          <p:cNvPr id="74" name="Picture 3" descr="Grcki otpor"/>
          <p:cNvPicPr/>
          <p:nvPr/>
        </p:nvPicPr>
        <p:blipFill>
          <a:blip r:embed="rId2"/>
          <a:stretch/>
        </p:blipFill>
        <p:spPr>
          <a:xfrm>
            <a:off x="6292800" y="1371600"/>
            <a:ext cx="2850840" cy="3936600"/>
          </a:xfrm>
          <a:prstGeom prst="rect">
            <a:avLst/>
          </a:prstGeom>
          <a:ln>
            <a:noFill/>
          </a:ln>
        </p:spPr>
      </p:pic>
      <p:pic>
        <p:nvPicPr>
          <p:cNvPr id="75" name="Picture 4" descr="Napoleon Zervas"/>
          <p:cNvPicPr/>
          <p:nvPr/>
        </p:nvPicPr>
        <p:blipFill>
          <a:blip r:embed="rId3"/>
          <a:stretch/>
        </p:blipFill>
        <p:spPr>
          <a:xfrm>
            <a:off x="685800" y="3505320"/>
            <a:ext cx="2361960" cy="3161880"/>
          </a:xfrm>
          <a:prstGeom prst="rect">
            <a:avLst/>
          </a:prstGeom>
          <a:ln>
            <a:noFill/>
          </a:ln>
        </p:spPr>
      </p:pic>
      <p:pic>
        <p:nvPicPr>
          <p:cNvPr id="76" name="Picture 5" descr="Napoleon Zervas, 02"/>
          <p:cNvPicPr/>
          <p:nvPr/>
        </p:nvPicPr>
        <p:blipFill>
          <a:blip r:embed="rId4"/>
          <a:stretch/>
        </p:blipFill>
        <p:spPr>
          <a:xfrm>
            <a:off x="3657600" y="3505320"/>
            <a:ext cx="2207880" cy="312372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5656680" y="380880"/>
            <a:ext cx="3145320" cy="70020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EDES (Gr~koto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Nacionalisti~ko dvi`ewe)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6122880" y="5867280"/>
            <a:ext cx="2634840" cy="45612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5050"/>
                </a:solidFill>
                <a:latin typeface="Macedonian Helv"/>
              </a:rPr>
              <a:t>Napoleon Zervas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6" dur="indefinite" restart="never" nodeType="tmRoot">
          <p:childTnLst>
            <p:seq>
              <p:cTn id="197" dur="indefinite" nodeType="mainSeq"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after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nodeType="afterEffect" fill="hold" presetClass="entr" presetID="5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200"/>
                            </p:stCondLst>
                            <p:childTnLst>
                              <p:par>
                                <p:cTn id="212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200"/>
                            </p:stCondLst>
                            <p:childTnLst>
                              <p:par>
                                <p:cTn id="218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200"/>
                            </p:stCondLst>
                            <p:childTnLst>
                              <p:par>
                                <p:cTn id="224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700"/>
                            </p:stCondLst>
                            <p:childTnLst>
                              <p:par>
                                <p:cTn id="230" nodeType="afterEffect" fill="hold" presetClass="entr" presetID="5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Athens 1944, 02"/>
          <p:cNvPicPr/>
          <p:nvPr/>
        </p:nvPicPr>
        <p:blipFill>
          <a:blip r:embed="rId1"/>
          <a:stretch/>
        </p:blipFill>
        <p:spPr>
          <a:xfrm>
            <a:off x="762120" y="4608360"/>
            <a:ext cx="3123720" cy="2249280"/>
          </a:xfrm>
          <a:prstGeom prst="rect">
            <a:avLst/>
          </a:prstGeom>
          <a:ln>
            <a:noFill/>
          </a:ln>
        </p:spPr>
      </p:pic>
      <p:pic>
        <p:nvPicPr>
          <p:cNvPr id="80" name="Picture 4" descr="Liberation of Athens on October 12 1944"/>
          <p:cNvPicPr/>
          <p:nvPr/>
        </p:nvPicPr>
        <p:blipFill>
          <a:blip r:embed="rId2"/>
          <a:stretch/>
        </p:blipFill>
        <p:spPr>
          <a:xfrm>
            <a:off x="6019920" y="3200400"/>
            <a:ext cx="2901600" cy="3200040"/>
          </a:xfrm>
          <a:prstGeom prst="rect">
            <a:avLst/>
          </a:prstGeom>
          <a:ln>
            <a:noFill/>
          </a:ln>
        </p:spPr>
      </p:pic>
      <p:pic>
        <p:nvPicPr>
          <p:cNvPr id="81" name="Picture 5" descr="Liberated Athenians greet British soldiers in Athens from the photo book Ellada 1944"/>
          <p:cNvPicPr/>
          <p:nvPr/>
        </p:nvPicPr>
        <p:blipFill>
          <a:blip r:embed="rId3"/>
          <a:stretch/>
        </p:blipFill>
        <p:spPr>
          <a:xfrm>
            <a:off x="457200" y="0"/>
            <a:ext cx="3693600" cy="4495320"/>
          </a:xfrm>
          <a:prstGeom prst="rect">
            <a:avLst/>
          </a:prstGeom>
          <a:ln>
            <a:noFill/>
          </a:ln>
        </p:spPr>
      </p:pic>
      <p:pic>
        <p:nvPicPr>
          <p:cNvPr id="82" name="Picture 3" descr="Athens 1944"/>
          <p:cNvPicPr/>
          <p:nvPr/>
        </p:nvPicPr>
        <p:blipFill>
          <a:blip r:embed="rId4"/>
          <a:stretch/>
        </p:blipFill>
        <p:spPr>
          <a:xfrm>
            <a:off x="4800600" y="228600"/>
            <a:ext cx="3809520" cy="27554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056760" y="3352680"/>
            <a:ext cx="4042800" cy="155268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5050"/>
                </a:solidFill>
                <a:latin typeface="Macedonian Helv"/>
              </a:rPr>
              <a:t>12.10.1944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5050"/>
                </a:solidFill>
                <a:latin typeface="Macedonian Helv"/>
              </a:rPr>
              <a:t>Osloboduvaweto na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5050"/>
                </a:solidFill>
                <a:latin typeface="Macedonian Helv"/>
              </a:rPr>
              <a:t>Atina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5" dur="indefinite" restart="never" nodeType="tmRoot">
          <p:childTnLst>
            <p:seq>
              <p:cTn id="236" dur="indefinite" nodeType="mainSeq"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nodeType="afterEffect" fill="hold" presetClass="entr" presetID="4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00"/>
                            </p:stCondLst>
                            <p:childTnLst>
                              <p:par>
                                <p:cTn id="251" nodeType="afterEffect" fill="hold" presetClass="entr" presetID="4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0"/>
                            </p:stCondLst>
                            <p:childTnLst>
                              <p:par>
                                <p:cTn id="257" nodeType="afterEffect" fill="hold" presetClass="entr" presetID="4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000"/>
                            </p:stCondLst>
                            <p:childTnLst>
                              <p:par>
                                <p:cTn id="263" nodeType="afterEffect" fill="hold" presetClass="entr" presetID="4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December 1944, 04"/>
          <p:cNvPicPr/>
          <p:nvPr/>
        </p:nvPicPr>
        <p:blipFill>
          <a:blip r:embed="rId1"/>
          <a:stretch/>
        </p:blipFill>
        <p:spPr>
          <a:xfrm>
            <a:off x="152280" y="152280"/>
            <a:ext cx="3682800" cy="3809520"/>
          </a:xfrm>
          <a:prstGeom prst="rect">
            <a:avLst/>
          </a:prstGeom>
          <a:ln>
            <a:noFill/>
          </a:ln>
        </p:spPr>
      </p:pic>
      <p:pic>
        <p:nvPicPr>
          <p:cNvPr id="85" name="Picture 3" descr="December 1944"/>
          <p:cNvPicPr/>
          <p:nvPr/>
        </p:nvPicPr>
        <p:blipFill>
          <a:blip r:embed="rId2"/>
          <a:stretch/>
        </p:blipFill>
        <p:spPr>
          <a:xfrm>
            <a:off x="1600200" y="3048120"/>
            <a:ext cx="2945880" cy="3809520"/>
          </a:xfrm>
          <a:prstGeom prst="rect">
            <a:avLst/>
          </a:prstGeom>
          <a:ln>
            <a:noFill/>
          </a:ln>
        </p:spPr>
      </p:pic>
      <p:pic>
        <p:nvPicPr>
          <p:cNvPr id="86" name="Picture 4" descr="December 1944, 02"/>
          <p:cNvPicPr/>
          <p:nvPr/>
        </p:nvPicPr>
        <p:blipFill>
          <a:blip r:embed="rId3"/>
          <a:stretch/>
        </p:blipFill>
        <p:spPr>
          <a:xfrm>
            <a:off x="5486400" y="3048120"/>
            <a:ext cx="3416040" cy="3809520"/>
          </a:xfrm>
          <a:prstGeom prst="rect">
            <a:avLst/>
          </a:prstGeom>
          <a:ln>
            <a:noFill/>
          </a:ln>
        </p:spPr>
      </p:pic>
      <p:pic>
        <p:nvPicPr>
          <p:cNvPr id="87" name="Picture 6" descr="Protestors and the victims after police open fire on the EAM demonstration on December 3rd 1944"/>
          <p:cNvPicPr/>
          <p:nvPr/>
        </p:nvPicPr>
        <p:blipFill>
          <a:blip r:embed="rId4"/>
          <a:stretch/>
        </p:blipFill>
        <p:spPr>
          <a:xfrm>
            <a:off x="4114800" y="0"/>
            <a:ext cx="2798280" cy="38858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6474600" y="914400"/>
            <a:ext cx="2512800" cy="1005120"/>
          </a:xfrm>
          <a:prstGeom prst="rect">
            <a:avLst/>
          </a:prstGeom>
          <a:noFill/>
          <a:ln w="9360">
            <a:noFill/>
          </a:ln>
          <a:effectLst>
            <a:outerShdw algn="ctr" dir="2700000" dist="35638" rotWithShape="0">
              <a:schemeClr val="tx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Dekemvri 1944 g.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Sudir na desnicata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5050"/>
                </a:solidFill>
                <a:latin typeface="Macedonian Helv"/>
              </a:rPr>
              <a:t>i levicata vo Atina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8" dur="indefinite" restart="never" nodeType="tmRoot">
          <p:childTnLst>
            <p:seq>
              <p:cTn id="269" dur="indefinite" nodeType="mainSeq"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after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nodeType="afterEffect" fill="hold" presetClass="entr" presetID="2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7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nodeType="afterEffect" fill="hold" presetClass="entr" presetID="2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0"/>
                            </p:stCondLst>
                            <p:childTnLst>
                              <p:par>
                                <p:cTn id="284" nodeType="afterEffect" fill="hold" presetClass="entr" presetID="2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8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8" nodeType="afterEffect" fill="hold" presetClass="entr" presetID="20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ff9933"/>
      </a:accent1>
      <a:accent2>
        <a:srgbClr val="ccccff"/>
      </a:accent2>
      <a:accent3>
        <a:srgbClr val="ffffff"/>
      </a:accent3>
      <a:accent4>
        <a:srgbClr val="000000"/>
      </a:accent4>
      <a:accent5>
        <a:srgbClr val="ffcaad"/>
      </a:accent5>
      <a:accent6>
        <a:srgbClr val="b9b9e7"/>
      </a:accent6>
      <a:hlink>
        <a:srgbClr val="ff5050"/>
      </a:hlink>
      <a:folHlink>
        <a:srgbClr val="f2f2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PurpleTwirlFree</Template>
  <TotalTime>275</TotalTime>
  <Application>LibreOffice/6.3.4.2$Linux_X86_64 LibreOffice_project/60da17e045e08f1793c57c00ba83cdfce946d0aa</Application>
  <Words>136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2008-03-06T11:36:07Z</dcterms:created>
  <dc:creator>ilce</dc:creator>
  <dc:description/>
  <dc:language>en-US</dc:language>
  <cp:lastModifiedBy>Dare</cp:lastModifiedBy>
  <dcterms:modified xsi:type="dcterms:W3CDTF">2017-03-05T12:36:31Z</dcterms:modified>
  <cp:revision>10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