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4"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59" d="100"/>
          <a:sy n="59"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6883B-4C3D-4D6F-83E3-7A9F022D29EB}"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274096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883B-4C3D-4D6F-83E3-7A9F022D29EB}"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3589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883B-4C3D-4D6F-83E3-7A9F022D29EB}"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115115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6883B-4C3D-4D6F-83E3-7A9F022D29EB}"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369043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6883B-4C3D-4D6F-83E3-7A9F022D29EB}" type="datetimeFigureOut">
              <a:rPr lang="en-US" smtClean="0"/>
              <a:t>23-Mar-20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366318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6883B-4C3D-4D6F-83E3-7A9F022D29EB}" type="datetimeFigureOut">
              <a:rPr lang="en-US" smtClean="0"/>
              <a:t>23-Mar-20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38454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6883B-4C3D-4D6F-83E3-7A9F022D29EB}" type="datetimeFigureOut">
              <a:rPr lang="en-US" smtClean="0"/>
              <a:t>23-Mar-20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253016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6883B-4C3D-4D6F-83E3-7A9F022D29EB}" type="datetimeFigureOut">
              <a:rPr lang="en-US" smtClean="0"/>
              <a:t>23-Mar-20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340188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6883B-4C3D-4D6F-83E3-7A9F022D29EB}" type="datetimeFigureOut">
              <a:rPr lang="en-US" smtClean="0"/>
              <a:t>23-Mar-20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734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6883B-4C3D-4D6F-83E3-7A9F022D29EB}" type="datetimeFigureOut">
              <a:rPr lang="en-US" smtClean="0"/>
              <a:t>23-Mar-20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112155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6883B-4C3D-4D6F-83E3-7A9F022D29EB}" type="datetimeFigureOut">
              <a:rPr lang="en-US" smtClean="0"/>
              <a:t>23-Mar-20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F5A9E-BAA8-4A13-B15F-BD494C884846}" type="slidenum">
              <a:rPr lang="en-US" smtClean="0"/>
              <a:t>‹#›</a:t>
            </a:fld>
            <a:endParaRPr lang="en-US"/>
          </a:p>
        </p:txBody>
      </p:sp>
    </p:spTree>
    <p:extLst>
      <p:ext uri="{BB962C8B-B14F-4D97-AF65-F5344CB8AC3E}">
        <p14:creationId xmlns:p14="http://schemas.microsoft.com/office/powerpoint/2010/main" val="234033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6883B-4C3D-4D6F-83E3-7A9F022D29EB}" type="datetimeFigureOut">
              <a:rPr lang="en-US" smtClean="0"/>
              <a:t>23-Mar-20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F5A9E-BAA8-4A13-B15F-BD494C884846}" type="slidenum">
              <a:rPr lang="en-US" smtClean="0"/>
              <a:t>‹#›</a:t>
            </a:fld>
            <a:endParaRPr lang="en-US"/>
          </a:p>
        </p:txBody>
      </p:sp>
    </p:spTree>
    <p:extLst>
      <p:ext uri="{BB962C8B-B14F-4D97-AF65-F5344CB8AC3E}">
        <p14:creationId xmlns:p14="http://schemas.microsoft.com/office/powerpoint/2010/main" val="3225217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0184" y="619667"/>
            <a:ext cx="9301264" cy="1938992"/>
          </a:xfrm>
          <a:prstGeom prst="rect">
            <a:avLst/>
          </a:prstGeom>
        </p:spPr>
        <p:txBody>
          <a:bodyPr wrap="none">
            <a:spAutoFit/>
          </a:bodyPr>
          <a:lstStyle/>
          <a:p>
            <a:r>
              <a:rPr lang="mk-MK" sz="4000" dirty="0" smtClean="0">
                <a:latin typeface="Arial" panose="020B0604020202020204" pitchFamily="34" charset="0"/>
                <a:cs typeface="Arial" panose="020B0604020202020204" pitchFamily="34" charset="0"/>
              </a:rPr>
              <a:t>ХИДРОПНЕВМАТСКА ТЕХНИКА</a:t>
            </a:r>
          </a:p>
          <a:p>
            <a:r>
              <a:rPr lang="de-DE" sz="4000" dirty="0" smtClean="0">
                <a:latin typeface="Arial" panose="020B0604020202020204" pitchFamily="34" charset="0"/>
                <a:cs typeface="Arial" panose="020B0604020202020204" pitchFamily="34" charset="0"/>
              </a:rPr>
              <a:t>III </a:t>
            </a:r>
            <a:r>
              <a:rPr lang="mk-MK" sz="4000" dirty="0" smtClean="0">
                <a:latin typeface="Arial" panose="020B0604020202020204" pitchFamily="34" charset="0"/>
                <a:cs typeface="Arial" panose="020B0604020202020204" pitchFamily="34" charset="0"/>
              </a:rPr>
              <a:t>год. Машинско енергетски техничар</a:t>
            </a:r>
          </a:p>
          <a:p>
            <a:r>
              <a:rPr lang="mk-MK" sz="4000" dirty="0" smtClean="0">
                <a:latin typeface="Arial" panose="020B0604020202020204" pitchFamily="34" charset="0"/>
                <a:cs typeface="Arial" panose="020B0604020202020204" pitchFamily="34" charset="0"/>
              </a:rPr>
              <a:t>Машинска струка</a:t>
            </a:r>
            <a:endParaRPr lang="mk-MK"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87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4014" y="1485900"/>
            <a:ext cx="9960429" cy="2677656"/>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	Работното коло се поставува така што ножот 6 да се совпаѓа со оската на млазот. Така, млазот удира во лопатката и се дели на два еднакви дела. По криволиниската површина на лопатката млазот го менува правецот на движење скоро за 180</a:t>
            </a:r>
            <a:r>
              <a:rPr lang="mk-MK" sz="2400" baseline="30000" dirty="0" smtClean="0">
                <a:latin typeface="Arial" panose="020B0604020202020204" pitchFamily="34" charset="0"/>
                <a:cs typeface="Arial" panose="020B0604020202020204" pitchFamily="34" charset="0"/>
              </a:rPr>
              <a:t>0</a:t>
            </a:r>
            <a:r>
              <a:rPr lang="mk-MK" sz="2400" dirty="0" smtClean="0">
                <a:latin typeface="Arial" panose="020B0604020202020204" pitchFamily="34" charset="0"/>
                <a:cs typeface="Arial" panose="020B0604020202020204" pitchFamily="34" charset="0"/>
              </a:rPr>
              <a:t>, создавајќи активна сила која создава момент кој го врти работното коло заедно со вратилото 4. За  да се избегне удар на млазот од задната страна на лопатката, на долниот дел е полукружно засечена.</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696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571" y="440871"/>
            <a:ext cx="11511643" cy="4770537"/>
          </a:xfrm>
          <a:prstGeom prst="rect">
            <a:avLst/>
          </a:prstGeom>
          <a:noFill/>
        </p:spPr>
        <p:txBody>
          <a:bodyPr wrap="square" rtlCol="0">
            <a:spAutoFit/>
          </a:bodyPr>
          <a:lstStyle/>
          <a:p>
            <a:r>
              <a:rPr lang="mk-MK" sz="4000" dirty="0" smtClean="0">
                <a:latin typeface="Arial" panose="020B0604020202020204" pitchFamily="34" charset="0"/>
                <a:cs typeface="Arial" panose="020B0604020202020204" pitchFamily="34" charset="0"/>
              </a:rPr>
              <a:t>Регулација на </a:t>
            </a:r>
            <a:r>
              <a:rPr lang="mk-MK" sz="4000" dirty="0" err="1" smtClean="0">
                <a:latin typeface="Arial" panose="020B0604020202020204" pitchFamily="34" charset="0"/>
                <a:cs typeface="Arial" panose="020B0604020202020204" pitchFamily="34" charset="0"/>
              </a:rPr>
              <a:t>Пелтонова</a:t>
            </a:r>
            <a:r>
              <a:rPr lang="mk-MK" sz="4000" dirty="0" smtClean="0">
                <a:latin typeface="Arial" panose="020B0604020202020204" pitchFamily="34" charset="0"/>
                <a:cs typeface="Arial" panose="020B0604020202020204" pitchFamily="34" charset="0"/>
              </a:rPr>
              <a:t> турбина</a:t>
            </a:r>
          </a:p>
          <a:p>
            <a:endParaRPr lang="mk-MK" sz="2400" dirty="0">
              <a:latin typeface="Arial" panose="020B0604020202020204" pitchFamily="34" charset="0"/>
              <a:cs typeface="Arial" panose="020B0604020202020204" pitchFamily="34" charset="0"/>
            </a:endParaRPr>
          </a:p>
          <a:p>
            <a:r>
              <a:rPr lang="mk-MK" sz="2400" dirty="0" smtClean="0">
                <a:latin typeface="Arial" panose="020B0604020202020204" pitchFamily="34" charset="0"/>
                <a:cs typeface="Arial" panose="020B0604020202020204" pitchFamily="34" charset="0"/>
              </a:rPr>
              <a:t>Снагата на турбините се </a:t>
            </a:r>
            <a:r>
              <a:rPr lang="mk-MK" sz="2400" dirty="0" err="1" smtClean="0">
                <a:latin typeface="Arial" panose="020B0604020202020204" pitchFamily="34" charset="0"/>
                <a:cs typeface="Arial" panose="020B0604020202020204" pitchFamily="34" charset="0"/>
              </a:rPr>
              <a:t>ргуира</a:t>
            </a:r>
            <a:r>
              <a:rPr lang="mk-MK" sz="2400" dirty="0" smtClean="0">
                <a:latin typeface="Arial" panose="020B0604020202020204" pitchFamily="34" charset="0"/>
                <a:cs typeface="Arial" panose="020B0604020202020204" pitchFamily="34" charset="0"/>
              </a:rPr>
              <a:t> со промена на отворањето  на спроводниот </a:t>
            </a:r>
            <a:r>
              <a:rPr lang="mk-MK" sz="2400" dirty="0" err="1" smtClean="0">
                <a:latin typeface="Arial" panose="020B0604020202020204" pitchFamily="34" charset="0"/>
                <a:cs typeface="Arial" panose="020B0604020202020204" pitchFamily="34" charset="0"/>
              </a:rPr>
              <a:t>мапарат</a:t>
            </a:r>
            <a:r>
              <a:rPr lang="mk-MK" sz="2400" dirty="0" smtClean="0">
                <a:latin typeface="Arial" panose="020B0604020202020204" pitchFamily="34" charset="0"/>
                <a:cs typeface="Arial" panose="020B0604020202020204" pitchFamily="34" charset="0"/>
              </a:rPr>
              <a:t>. Кај мали </a:t>
            </a:r>
            <a:r>
              <a:rPr lang="mk-MK" sz="2400" dirty="0" err="1" smtClean="0">
                <a:latin typeface="Arial" panose="020B0604020202020204" pitchFamily="34" charset="0"/>
                <a:cs typeface="Arial" panose="020B0604020202020204" pitchFamily="34" charset="0"/>
              </a:rPr>
              <a:t>турбинитоа</a:t>
            </a:r>
            <a:r>
              <a:rPr lang="mk-MK" sz="2400" dirty="0" smtClean="0">
                <a:latin typeface="Arial" panose="020B0604020202020204" pitchFamily="34" charset="0"/>
                <a:cs typeface="Arial" panose="020B0604020202020204" pitchFamily="34" charset="0"/>
              </a:rPr>
              <a:t> се врши рачно, а кај средни и големи со помош на механизам кој е наречен </a:t>
            </a:r>
            <a:r>
              <a:rPr lang="mk-MK" sz="2400" i="1" dirty="0" smtClean="0">
                <a:latin typeface="Arial" panose="020B0604020202020204" pitchFamily="34" charset="0"/>
                <a:cs typeface="Arial" panose="020B0604020202020204" pitchFamily="34" charset="0"/>
              </a:rPr>
              <a:t>регулатор на снагата</a:t>
            </a:r>
            <a:r>
              <a:rPr lang="mk-MK" sz="2400" dirty="0" smtClean="0">
                <a:latin typeface="Arial" panose="020B0604020202020204" pitchFamily="34" charset="0"/>
                <a:cs typeface="Arial" panose="020B0604020202020204" pitchFamily="34" charset="0"/>
              </a:rPr>
              <a:t>. </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Регулирањето е неопходно бидејќи сите турбини ги задвижуваат електричните генератори, кои даваат енергија на корисниците преку електричната мрежа.</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Снагата на генераторот се регулира бидејќи потребите за електрична енергија се променливи. Треба да се внимава при тие промени, аголната брзина на турбината да остане секогаш со константна големина, бидејќи од неа зависи и промената на протокот.</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170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49085" y="79408"/>
            <a:ext cx="10335985" cy="6598418"/>
          </a:xfrm>
          <a:prstGeom prst="rect">
            <a:avLst/>
          </a:prstGeom>
        </p:spPr>
      </p:pic>
    </p:spTree>
    <p:extLst>
      <p:ext uri="{BB962C8B-B14F-4D97-AF65-F5344CB8AC3E}">
        <p14:creationId xmlns:p14="http://schemas.microsoft.com/office/powerpoint/2010/main" val="3039337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530" y="587828"/>
            <a:ext cx="11315700" cy="5262979"/>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На сл. 78 е прикажана шемата  за двојно регулирање на </a:t>
            </a:r>
            <a:r>
              <a:rPr lang="mk-MK" sz="2400" dirty="0" err="1" smtClean="0">
                <a:latin typeface="Arial" panose="020B0604020202020204" pitchFamily="34" charset="0"/>
                <a:cs typeface="Arial" panose="020B0604020202020204" pitchFamily="34" charset="0"/>
              </a:rPr>
              <a:t>Пелтоновата</a:t>
            </a:r>
            <a:r>
              <a:rPr lang="mk-MK" sz="2400" dirty="0" smtClean="0">
                <a:latin typeface="Arial" panose="020B0604020202020204" pitchFamily="34" charset="0"/>
                <a:cs typeface="Arial" panose="020B0604020202020204" pitchFamily="34" charset="0"/>
              </a:rPr>
              <a:t> турбина.</a:t>
            </a:r>
          </a:p>
          <a:p>
            <a:r>
              <a:rPr lang="mk-MK" sz="2400" dirty="0" smtClean="0">
                <a:latin typeface="Arial" panose="020B0604020202020204" pitchFamily="34" charset="0"/>
                <a:cs typeface="Arial" panose="020B0604020202020204" pitchFamily="34" charset="0"/>
              </a:rPr>
              <a:t>Тоа регулирање се сведува  на синхронизирање на работата  на </a:t>
            </a:r>
            <a:r>
              <a:rPr lang="mk-MK" sz="2400" dirty="0" err="1" smtClean="0">
                <a:latin typeface="Arial" panose="020B0604020202020204" pitchFamily="34" charset="0"/>
                <a:cs typeface="Arial" panose="020B0604020202020204" pitchFamily="34" charset="0"/>
              </a:rPr>
              <a:t>свртувачот</a:t>
            </a:r>
            <a:r>
              <a:rPr lang="mk-MK" sz="2400" dirty="0" smtClean="0">
                <a:latin typeface="Arial" panose="020B0604020202020204" pitchFamily="34" charset="0"/>
                <a:cs typeface="Arial" panose="020B0604020202020204" pitchFamily="34" charset="0"/>
              </a:rPr>
              <a:t> на млаз -9 и иглата на </a:t>
            </a:r>
            <a:r>
              <a:rPr lang="mk-MK" sz="2400" dirty="0" err="1" smtClean="0">
                <a:latin typeface="Arial" panose="020B0604020202020204" pitchFamily="34" charset="0"/>
                <a:cs typeface="Arial" panose="020B0604020202020204" pitchFamily="34" charset="0"/>
              </a:rPr>
              <a:t>млазникот</a:t>
            </a:r>
            <a:r>
              <a:rPr lang="mk-MK" sz="2400" dirty="0" smtClean="0">
                <a:latin typeface="Arial" panose="020B0604020202020204" pitchFamily="34" charset="0"/>
                <a:cs typeface="Arial" panose="020B0604020202020204" pitchFamily="34" charset="0"/>
              </a:rPr>
              <a:t> -8. Секој од </a:t>
            </a:r>
            <a:r>
              <a:rPr lang="mk-MK" sz="2400" dirty="0" err="1" smtClean="0">
                <a:latin typeface="Arial" panose="020B0604020202020204" pitchFamily="34" charset="0"/>
                <a:cs typeface="Arial" panose="020B0604020202020204" pitchFamily="34" charset="0"/>
              </a:rPr>
              <a:t>тиеа</a:t>
            </a:r>
            <a:r>
              <a:rPr lang="mk-MK" sz="2400" dirty="0" smtClean="0">
                <a:latin typeface="Arial" panose="020B0604020202020204" pitchFamily="34" charset="0"/>
                <a:cs typeface="Arial" panose="020B0604020202020204" pitchFamily="34" charset="0"/>
              </a:rPr>
              <a:t> механизми има сопствен сервомотор, а нивната заедничка работа се усогласува со комбинаторот -3.</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При намалување на </a:t>
            </a:r>
            <a:r>
              <a:rPr lang="mk-MK" sz="2400" dirty="0" err="1" smtClean="0">
                <a:latin typeface="Arial" panose="020B0604020202020204" pitchFamily="34" charset="0"/>
                <a:cs typeface="Arial" panose="020B0604020202020204" pitchFamily="34" charset="0"/>
              </a:rPr>
              <a:t>потоварувањето</a:t>
            </a:r>
            <a:r>
              <a:rPr lang="mk-MK" sz="2400" dirty="0" smtClean="0">
                <a:latin typeface="Arial" panose="020B0604020202020204" pitchFamily="34" charset="0"/>
                <a:cs typeface="Arial" panose="020B0604020202020204" pitchFamily="34" charset="0"/>
              </a:rPr>
              <a:t>, центрифугалното клатно – 1 преку систем од лостови, разводникот-6 и сервомоторот -2 ќе реагира така што маслото под притисок ќе се упати во левиот дел  на </a:t>
            </a:r>
            <a:r>
              <a:rPr lang="mk-MK" sz="2400" dirty="0" err="1" smtClean="0">
                <a:latin typeface="Arial" panose="020B0604020202020204" pitchFamily="34" charset="0"/>
                <a:cs typeface="Arial" panose="020B0604020202020204" pitchFamily="34" charset="0"/>
              </a:rPr>
              <a:t>цилиндерот</a:t>
            </a:r>
            <a:r>
              <a:rPr lang="mk-MK" sz="2400" dirty="0" smtClean="0">
                <a:latin typeface="Arial" panose="020B0604020202020204" pitchFamily="34" charset="0"/>
                <a:cs typeface="Arial" panose="020B0604020202020204" pitchFamily="34" charset="0"/>
              </a:rPr>
              <a:t> од сервомоторот -2.</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Силата на хидростатичкиот притисок, предизвикана од маслото под притисок врз клипот на сервомоторот -2, ќе го задвижи </a:t>
            </a:r>
            <a:r>
              <a:rPr lang="mk-MK" sz="2400" dirty="0" err="1" smtClean="0">
                <a:latin typeface="Arial" panose="020B0604020202020204" pitchFamily="34" charset="0"/>
                <a:cs typeface="Arial" panose="020B0604020202020204" pitchFamily="34" charset="0"/>
              </a:rPr>
              <a:t>свртувачот</a:t>
            </a:r>
            <a:r>
              <a:rPr lang="mk-MK" sz="2400" dirty="0" smtClean="0">
                <a:latin typeface="Arial" panose="020B0604020202020204" pitchFamily="34" charset="0"/>
                <a:cs typeface="Arial" panose="020B0604020202020204" pitchFamily="34" charset="0"/>
              </a:rPr>
              <a:t> на млазот -9 </a:t>
            </a:r>
            <a:r>
              <a:rPr lang="mk-MK" sz="2400" dirty="0" err="1" smtClean="0">
                <a:latin typeface="Arial" panose="020B0604020202020204" pitchFamily="34" charset="0"/>
                <a:cs typeface="Arial" panose="020B0604020202020204" pitchFamily="34" charset="0"/>
              </a:rPr>
              <a:t>нагоре.Така</a:t>
            </a:r>
            <a:r>
              <a:rPr lang="mk-MK" sz="2400" dirty="0" smtClean="0">
                <a:latin typeface="Arial" panose="020B0604020202020204" pitchFamily="34" charset="0"/>
                <a:cs typeface="Arial" panose="020B0604020202020204" pitchFamily="34" charset="0"/>
              </a:rPr>
              <a:t>, поради брзото отстранување на дел од млазот, </a:t>
            </a:r>
            <a:r>
              <a:rPr lang="mk-MK" sz="2400" dirty="0" err="1" smtClean="0">
                <a:latin typeface="Arial" panose="020B0604020202020204" pitchFamily="34" charset="0"/>
                <a:cs typeface="Arial" panose="020B0604020202020204" pitchFamily="34" charset="0"/>
              </a:rPr>
              <a:t>свртувачот</a:t>
            </a:r>
            <a:r>
              <a:rPr lang="mk-MK" sz="2400" dirty="0" smtClean="0">
                <a:latin typeface="Arial" panose="020B0604020202020204" pitchFamily="34" charset="0"/>
                <a:cs typeface="Arial" panose="020B0604020202020204" pitchFamily="34" charset="0"/>
              </a:rPr>
              <a:t> на млазот не </a:t>
            </a:r>
            <a:r>
              <a:rPr lang="mk-MK" sz="2400" dirty="0" err="1" smtClean="0">
                <a:latin typeface="Arial" panose="020B0604020202020204" pitchFamily="34" charset="0"/>
                <a:cs typeface="Arial" panose="020B0604020202020204" pitchFamily="34" charset="0"/>
              </a:rPr>
              <a:t>едозволува</a:t>
            </a:r>
            <a:r>
              <a:rPr lang="mk-MK" sz="2400" dirty="0" smtClean="0">
                <a:latin typeface="Arial" panose="020B0604020202020204" pitchFamily="34" charset="0"/>
                <a:cs typeface="Arial" panose="020B0604020202020204" pitchFamily="34" charset="0"/>
              </a:rPr>
              <a:t> забрзување на постројката заради пад на оптоварувањето.</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1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915" y="620485"/>
            <a:ext cx="11430000" cy="3785652"/>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Заради </a:t>
            </a:r>
            <a:r>
              <a:rPr lang="mk-MK" sz="2400" dirty="0" err="1" smtClean="0">
                <a:latin typeface="Arial" panose="020B0604020202020204" pitchFamily="34" charset="0"/>
                <a:cs typeface="Arial" panose="020B0604020202020204" pitchFamily="34" charset="0"/>
              </a:rPr>
              <a:t>кинематската</a:t>
            </a:r>
            <a:r>
              <a:rPr lang="mk-MK" sz="2400" dirty="0" smtClean="0">
                <a:latin typeface="Arial" panose="020B0604020202020204" pitchFamily="34" charset="0"/>
                <a:cs typeface="Arial" panose="020B0604020202020204" pitchFamily="34" charset="0"/>
              </a:rPr>
              <a:t> поврзаност, задвижувањето на клипот на сервомоторот-2, преку </a:t>
            </a:r>
            <a:r>
              <a:rPr lang="mk-MK" sz="2400" dirty="0" err="1" smtClean="0">
                <a:latin typeface="Arial" panose="020B0604020202020204" pitchFamily="34" charset="0"/>
                <a:cs typeface="Arial" panose="020B0604020202020204" pitchFamily="34" charset="0"/>
              </a:rPr>
              <a:t>клипниот</a:t>
            </a:r>
            <a:r>
              <a:rPr lang="mk-MK" sz="2400" dirty="0" smtClean="0">
                <a:latin typeface="Arial" panose="020B0604020202020204" pitchFamily="34" charset="0"/>
                <a:cs typeface="Arial" panose="020B0604020202020204" pitchFamily="34" charset="0"/>
              </a:rPr>
              <a:t> лост, клинот на комбинаторот -3 и системот лостови -4 се пренесува на клипот на разводникот за масло -6 и сервомоторот -7.</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Клипот на сервомоторот ја преместува иглата на </a:t>
            </a:r>
            <a:r>
              <a:rPr lang="mk-MK" sz="2400" dirty="0" err="1" smtClean="0">
                <a:latin typeface="Arial" panose="020B0604020202020204" pitchFamily="34" charset="0"/>
                <a:cs typeface="Arial" panose="020B0604020202020204" pitchFamily="34" charset="0"/>
              </a:rPr>
              <a:t>млазникот</a:t>
            </a:r>
            <a:r>
              <a:rPr lang="mk-MK" sz="2400" dirty="0" smtClean="0">
                <a:latin typeface="Arial" panose="020B0604020202020204" pitchFamily="34" charset="0"/>
                <a:cs typeface="Arial" panose="020B0604020202020204" pitchFamily="34" charset="0"/>
              </a:rPr>
              <a:t> -8, а со тоа се намалува отворот низ кој истекува млазот.</a:t>
            </a:r>
          </a:p>
          <a:p>
            <a:r>
              <a:rPr lang="mk-MK" sz="2400" dirty="0" smtClean="0">
                <a:latin typeface="Arial" panose="020B0604020202020204" pitchFamily="34" charset="0"/>
                <a:cs typeface="Arial" panose="020B0604020202020204" pitchFamily="34" charset="0"/>
              </a:rPr>
              <a:t>Така се намалува протокот на водата, а со тоа се намалува моќта на турбината, односно се изедначува со моќта на генераторот.</a:t>
            </a:r>
          </a:p>
          <a:p>
            <a:r>
              <a:rPr lang="mk-MK" sz="2400" dirty="0">
                <a:latin typeface="Arial" panose="020B0604020202020204" pitchFamily="34" charset="0"/>
                <a:cs typeface="Arial" panose="020B0604020202020204" pitchFamily="34" charset="0"/>
              </a:rPr>
              <a:t>	</a:t>
            </a:r>
            <a:r>
              <a:rPr lang="mk-MK" sz="2400" dirty="0" err="1" smtClean="0">
                <a:latin typeface="Arial" panose="020B0604020202020204" pitchFamily="34" charset="0"/>
                <a:cs typeface="Arial" panose="020B0604020202020204" pitchFamily="34" charset="0"/>
              </a:rPr>
              <a:t>Нагли</a:t>
            </a:r>
            <a:r>
              <a:rPr lang="mk-MK" sz="2400" dirty="0" smtClean="0">
                <a:latin typeface="Arial" panose="020B0604020202020204" pitchFamily="34" charset="0"/>
                <a:cs typeface="Arial" panose="020B0604020202020204" pitchFamily="34" charset="0"/>
              </a:rPr>
              <a:t> промени на притисокот во доводниот канал не може да настанат заради бавното поместување на иглата во </a:t>
            </a:r>
            <a:r>
              <a:rPr lang="mk-MK" sz="2400" dirty="0" err="1" smtClean="0">
                <a:latin typeface="Arial" panose="020B0604020202020204" pitchFamily="34" charset="0"/>
                <a:cs typeface="Arial" panose="020B0604020202020204" pitchFamily="34" charset="0"/>
              </a:rPr>
              <a:t>млазникот</a:t>
            </a:r>
            <a:r>
              <a:rPr lang="mk-MK" sz="2400" dirty="0" smtClean="0">
                <a:latin typeface="Arial" panose="020B0604020202020204" pitchFamily="34" charset="0"/>
                <a:cs typeface="Arial" panose="020B0604020202020204" pitchFamily="34" charset="0"/>
              </a:rPr>
              <a:t> што го контролира </a:t>
            </a:r>
            <a:r>
              <a:rPr lang="mk-MK" sz="2400" dirty="0" err="1" smtClean="0">
                <a:latin typeface="Arial" panose="020B0604020202020204" pitchFamily="34" charset="0"/>
                <a:cs typeface="Arial" panose="020B0604020202020204" pitchFamily="34" charset="0"/>
              </a:rPr>
              <a:t>придушниот</a:t>
            </a:r>
            <a:r>
              <a:rPr lang="mk-MK" sz="2400" dirty="0" smtClean="0">
                <a:latin typeface="Arial" panose="020B0604020202020204" pitchFamily="34" charset="0"/>
                <a:cs typeface="Arial" panose="020B0604020202020204" pitchFamily="34" charset="0"/>
              </a:rPr>
              <a:t> прстен -5, кој е поставен на влезот на сервомоторот.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91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573" y="587829"/>
            <a:ext cx="11119756" cy="5139869"/>
          </a:xfrm>
          <a:prstGeom prst="rect">
            <a:avLst/>
          </a:prstGeom>
          <a:noFill/>
        </p:spPr>
        <p:txBody>
          <a:bodyPr wrap="square" rtlCol="0">
            <a:spAutoFit/>
          </a:bodyPr>
          <a:lstStyle/>
          <a:p>
            <a:r>
              <a:rPr lang="mk-MK" sz="4000" dirty="0" smtClean="0">
                <a:latin typeface="Arial" panose="020B0604020202020204" pitchFamily="34" charset="0"/>
                <a:cs typeface="Arial" panose="020B0604020202020204" pitchFamily="34" charset="0"/>
              </a:rPr>
              <a:t>Реактивно дејство на млазот</a:t>
            </a:r>
          </a:p>
          <a:p>
            <a:r>
              <a:rPr lang="mk-MK" sz="2400" dirty="0" smtClean="0">
                <a:latin typeface="Arial" panose="020B0604020202020204" pitchFamily="34" charset="0"/>
                <a:cs typeface="Arial" panose="020B0604020202020204" pitchFamily="34" charset="0"/>
              </a:rPr>
              <a:t>За пресметка на реактивното дејство на се анализира взаемното дејство на резервоарот и млазот на течност која истекува од него (сл. 80). Резервоарот е отворен, а течноста истекува во </a:t>
            </a:r>
            <a:r>
              <a:rPr lang="mk-MK" sz="2400" dirty="0" err="1" smtClean="0">
                <a:latin typeface="Arial" panose="020B0604020202020204" pitchFamily="34" charset="0"/>
                <a:cs typeface="Arial" panose="020B0604020202020204" pitchFamily="34" charset="0"/>
              </a:rPr>
              <a:t>атмосферата.Нивото</a:t>
            </a:r>
            <a:r>
              <a:rPr lang="mk-MK" sz="2400" dirty="0" smtClean="0">
                <a:latin typeface="Arial" panose="020B0604020202020204" pitchFamily="34" charset="0"/>
                <a:cs typeface="Arial" panose="020B0604020202020204" pitchFamily="34" charset="0"/>
              </a:rPr>
              <a:t> на течноста се одржува константно на висина Н. </a:t>
            </a:r>
          </a:p>
          <a:p>
            <a:r>
              <a:rPr lang="mk-MK" sz="2400" dirty="0" smtClean="0">
                <a:latin typeface="Arial" panose="020B0604020202020204" pitchFamily="34" charset="0"/>
                <a:cs typeface="Arial" panose="020B0604020202020204" pitchFamily="34" charset="0"/>
              </a:rPr>
              <a:t>Дијаграмот на </a:t>
            </a:r>
            <a:r>
              <a:rPr lang="mk-MK" sz="2400" dirty="0" err="1" smtClean="0">
                <a:latin typeface="Arial" panose="020B0604020202020204" pitchFamily="34" charset="0"/>
                <a:cs typeface="Arial" panose="020B0604020202020204" pitchFamily="34" charset="0"/>
              </a:rPr>
              <a:t>натпритисокот</a:t>
            </a:r>
            <a:r>
              <a:rPr lang="mk-MK" sz="2400" dirty="0" smtClean="0">
                <a:latin typeface="Arial" panose="020B0604020202020204" pitchFamily="34" charset="0"/>
                <a:cs typeface="Arial" panose="020B0604020202020204" pitchFamily="34" charset="0"/>
              </a:rPr>
              <a:t> на бочната страна АВ, претставен со </a:t>
            </a:r>
            <a:r>
              <a:rPr lang="mk-MK" sz="2400" dirty="0" err="1" smtClean="0">
                <a:latin typeface="Arial" panose="020B0604020202020204" pitchFamily="34" charset="0"/>
                <a:cs typeface="Arial" panose="020B0604020202020204" pitchFamily="34" charset="0"/>
              </a:rPr>
              <a:t>костат</a:t>
            </a:r>
            <a:r>
              <a:rPr lang="mk-MK" sz="2400" dirty="0" smtClean="0">
                <a:latin typeface="Arial" panose="020B0604020202020204" pitchFamily="34" charset="0"/>
                <a:cs typeface="Arial" panose="020B0604020202020204" pitchFamily="34" charset="0"/>
              </a:rPr>
              <a:t> права БЕ. За случај на вода, аголот на промената на </a:t>
            </a:r>
            <a:r>
              <a:rPr lang="mk-MK" sz="2400" dirty="0" err="1" smtClean="0">
                <a:latin typeface="Arial" panose="020B0604020202020204" pitchFamily="34" charset="0"/>
                <a:cs typeface="Arial" panose="020B0604020202020204" pitchFamily="34" charset="0"/>
              </a:rPr>
              <a:t>притисокотАВЕ</a:t>
            </a:r>
            <a:r>
              <a:rPr lang="mk-MK" sz="2400" dirty="0" smtClean="0">
                <a:latin typeface="Arial" panose="020B0604020202020204" pitchFamily="34" charset="0"/>
                <a:cs typeface="Arial" panose="020B0604020202020204" pitchFamily="34" charset="0"/>
              </a:rPr>
              <a:t> ќе биде 45</a:t>
            </a:r>
            <a:r>
              <a:rPr lang="mk-MK" sz="2400" baseline="30000" dirty="0" smtClean="0">
                <a:latin typeface="Arial" panose="020B0604020202020204" pitchFamily="34" charset="0"/>
                <a:cs typeface="Arial" panose="020B0604020202020204" pitchFamily="34" charset="0"/>
              </a:rPr>
              <a:t>0</a:t>
            </a:r>
            <a:r>
              <a:rPr lang="mk-MK" sz="2400" dirty="0" smtClean="0">
                <a:latin typeface="Arial" panose="020B0604020202020204" pitchFamily="34" charset="0"/>
                <a:cs typeface="Arial" panose="020B0604020202020204" pitchFamily="34" charset="0"/>
              </a:rPr>
              <a:t> што значи триаголникот е рамнокрак.</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Ако во бочната страна </a:t>
            </a:r>
            <a:r>
              <a:rPr lang="de-DE" sz="2400" dirty="0" smtClean="0">
                <a:latin typeface="Arial" panose="020B0604020202020204" pitchFamily="34" charset="0"/>
                <a:cs typeface="Arial" panose="020B0604020202020204" pitchFamily="34" charset="0"/>
              </a:rPr>
              <a:t>CD</a:t>
            </a:r>
            <a:r>
              <a:rPr lang="mk-MK" sz="2400" dirty="0" smtClean="0">
                <a:latin typeface="Arial" panose="020B0604020202020204" pitchFamily="34" charset="0"/>
                <a:cs typeface="Arial" panose="020B0604020202020204" pitchFamily="34" charset="0"/>
              </a:rPr>
              <a:t> на резервоарот не би постоел отвор, тогаш дијаграмот на </a:t>
            </a:r>
            <a:r>
              <a:rPr lang="mk-MK" sz="2400" dirty="0" err="1" smtClean="0">
                <a:latin typeface="Arial" panose="020B0604020202020204" pitchFamily="34" charset="0"/>
                <a:cs typeface="Arial" panose="020B0604020202020204" pitchFamily="34" charset="0"/>
              </a:rPr>
              <a:t>натпритисокот</a:t>
            </a:r>
            <a:r>
              <a:rPr lang="mk-MK" sz="2400" dirty="0" smtClean="0">
                <a:latin typeface="Arial" panose="020B0604020202020204" pitchFamily="34" charset="0"/>
                <a:cs typeface="Arial" panose="020B0604020202020204" pitchFamily="34" charset="0"/>
              </a:rPr>
              <a:t> би бил претставен со косата права СЕ. </a:t>
            </a:r>
          </a:p>
          <a:p>
            <a:r>
              <a:rPr lang="mk-MK" sz="2400" dirty="0" smtClean="0">
                <a:latin typeface="Arial" panose="020B0604020202020204" pitchFamily="34" charset="0"/>
                <a:cs typeface="Arial" panose="020B0604020202020204" pitchFamily="34" charset="0"/>
              </a:rPr>
              <a:t>При тоа силите кои дејствуваат на ѕидовите АВ и </a:t>
            </a:r>
            <a:r>
              <a:rPr lang="de-DE" sz="2400" dirty="0" smtClean="0">
                <a:latin typeface="Arial" panose="020B0604020202020204" pitchFamily="34" charset="0"/>
                <a:cs typeface="Arial" panose="020B0604020202020204" pitchFamily="34" charset="0"/>
              </a:rPr>
              <a:t>CD</a:t>
            </a:r>
            <a:r>
              <a:rPr lang="mk-MK" sz="2400" dirty="0" smtClean="0">
                <a:latin typeface="Arial" panose="020B0604020202020204" pitchFamily="34" charset="0"/>
                <a:cs typeface="Arial" panose="020B0604020202020204" pitchFamily="34" charset="0"/>
              </a:rPr>
              <a:t>би биле во рамнотежа. Но, бидејќи во ѕидот </a:t>
            </a:r>
            <a:r>
              <a:rPr lang="de-DE" sz="2400" dirty="0" smtClean="0">
                <a:latin typeface="Arial" panose="020B0604020202020204" pitchFamily="34" charset="0"/>
                <a:cs typeface="Arial" panose="020B0604020202020204" pitchFamily="34" charset="0"/>
              </a:rPr>
              <a:t>CD</a:t>
            </a:r>
            <a:r>
              <a:rPr lang="mk-MK" sz="2400" dirty="0" smtClean="0">
                <a:latin typeface="Arial" panose="020B0604020202020204" pitchFamily="34" charset="0"/>
                <a:cs typeface="Arial" panose="020B0604020202020204" pitchFamily="34" charset="0"/>
              </a:rPr>
              <a:t> се наоѓа отвор </a:t>
            </a:r>
            <a:r>
              <a:rPr lang="de-DE" sz="2400" dirty="0" smtClean="0">
                <a:latin typeface="Arial" panose="020B0604020202020204" pitchFamily="34" charset="0"/>
                <a:cs typeface="Arial" panose="020B0604020202020204" pitchFamily="34" charset="0"/>
              </a:rPr>
              <a:t>f</a:t>
            </a:r>
            <a:r>
              <a:rPr lang="mk-MK" sz="2400" dirty="0" smtClean="0">
                <a:latin typeface="Arial" panose="020B0604020202020204" pitchFamily="34" charset="0"/>
                <a:cs typeface="Arial" panose="020B0604020202020204" pitchFamily="34" charset="0"/>
              </a:rPr>
              <a:t> со површина А</a:t>
            </a:r>
            <a:r>
              <a:rPr lang="mk-MK" sz="2400" baseline="-25000" dirty="0" smtClean="0">
                <a:latin typeface="Arial" panose="020B0604020202020204" pitchFamily="34" charset="0"/>
                <a:cs typeface="Arial" panose="020B0604020202020204" pitchFamily="34" charset="0"/>
              </a:rPr>
              <a:t>0</a:t>
            </a:r>
            <a:r>
              <a:rPr lang="mk-MK" sz="2400" dirty="0" smtClean="0">
                <a:latin typeface="Arial" panose="020B0604020202020204" pitchFamily="34" charset="0"/>
                <a:cs typeface="Arial" panose="020B0604020202020204" pitchFamily="34" charset="0"/>
              </a:rPr>
              <a:t> низ кој истекува вода, дијаграмот на </a:t>
            </a:r>
            <a:r>
              <a:rPr lang="mk-MK" sz="2400" dirty="0" err="1" smtClean="0">
                <a:latin typeface="Arial" panose="020B0604020202020204" pitchFamily="34" charset="0"/>
                <a:cs typeface="Arial" panose="020B0604020202020204" pitchFamily="34" charset="0"/>
              </a:rPr>
              <a:t>натпритисокот</a:t>
            </a:r>
            <a:r>
              <a:rPr lang="mk-MK" sz="2400" dirty="0" smtClean="0">
                <a:latin typeface="Arial" panose="020B0604020202020204" pitchFamily="34" charset="0"/>
                <a:cs typeface="Arial" panose="020B0604020202020204" pitchFamily="34" charset="0"/>
              </a:rPr>
              <a:t> на тој ѕид би бил еднаков на </a:t>
            </a:r>
            <a:r>
              <a:rPr lang="de-DE" sz="2400" dirty="0" smtClean="0">
                <a:latin typeface="Arial" panose="020B0604020202020204" pitchFamily="34" charset="0"/>
                <a:cs typeface="Arial" panose="020B0604020202020204" pitchFamily="34" charset="0"/>
              </a:rPr>
              <a:t>CmfknED.</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5627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214" y="522514"/>
            <a:ext cx="11348357" cy="4154984"/>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Според тоа, рамнотежата на силите кои дејствуваат на ѕидовите се нарушува, па нивната резултанта </a:t>
            </a:r>
            <a:r>
              <a:rPr lang="de-DE" sz="2400" dirty="0" smtClean="0">
                <a:latin typeface="Arial" panose="020B0604020202020204" pitchFamily="34" charset="0"/>
                <a:cs typeface="Arial" panose="020B0604020202020204" pitchFamily="34" charset="0"/>
              </a:rPr>
              <a:t>R</a:t>
            </a:r>
            <a:r>
              <a:rPr lang="mk-MK" sz="2400" dirty="0" smtClean="0">
                <a:latin typeface="Arial" panose="020B0604020202020204" pitchFamily="34" charset="0"/>
                <a:cs typeface="Arial" panose="020B0604020202020204" pitchFamily="34" charset="0"/>
              </a:rPr>
              <a:t> има правец спрема ѕидот АВ, во спротивен правец од правецот на истекување на водата. Течната струја која истекува од резервоарот произведува на него динамичко дејство во вид на силата </a:t>
            </a:r>
            <a:r>
              <a:rPr lang="de-DE" sz="2400" dirty="0" smtClean="0">
                <a:latin typeface="Arial" panose="020B0604020202020204" pitchFamily="34" charset="0"/>
                <a:cs typeface="Arial" panose="020B0604020202020204" pitchFamily="34" charset="0"/>
              </a:rPr>
              <a:t>R</a:t>
            </a:r>
            <a:r>
              <a:rPr lang="mk-MK" sz="2400" dirty="0" smtClean="0">
                <a:latin typeface="Arial" panose="020B0604020202020204" pitchFamily="34" charset="0"/>
                <a:cs typeface="Arial" panose="020B0604020202020204" pitchFamily="34" charset="0"/>
              </a:rPr>
              <a:t>  таканаречена реакција на течната струја. Ако резервоарот се постави на тркала, тогаш тој би се движел спротивно од насоката на течниот млаз.</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Големината на силата на реакција </a:t>
            </a:r>
            <a:r>
              <a:rPr lang="de-DE" sz="2400" dirty="0" smtClean="0">
                <a:latin typeface="Arial" panose="020B0604020202020204" pitchFamily="34" charset="0"/>
                <a:cs typeface="Arial" panose="020B0604020202020204" pitchFamily="34" charset="0"/>
              </a:rPr>
              <a:t>R</a:t>
            </a:r>
            <a:r>
              <a:rPr lang="mk-MK" sz="2400" dirty="0" smtClean="0">
                <a:latin typeface="Arial" panose="020B0604020202020204" pitchFamily="34" charset="0"/>
                <a:cs typeface="Arial" panose="020B0604020202020204" pitchFamily="34" charset="0"/>
              </a:rPr>
              <a:t> може да се определи со примена на законот за промена на количеството на движење, т.е.</a:t>
            </a:r>
          </a:p>
          <a:p>
            <a:pPr algn="ctr"/>
            <a:r>
              <a:rPr lang="en-US" sz="2400" dirty="0">
                <a:latin typeface="Arial" panose="020B0604020202020204" pitchFamily="34" charset="0"/>
                <a:cs typeface="Arial" panose="020B0604020202020204" pitchFamily="34" charset="0"/>
              </a:rPr>
              <a:t>m</a:t>
            </a:r>
            <a:r>
              <a:rPr lang="en-US" sz="2400" dirty="0" smtClean="0">
                <a:latin typeface="Arial" panose="020B0604020202020204" pitchFamily="34" charset="0"/>
                <a:cs typeface="Arial" panose="020B0604020202020204" pitchFamily="34" charset="0"/>
              </a:rPr>
              <a:t>v</a:t>
            </a:r>
            <a:r>
              <a:rPr lang="en-US" sz="2400" baseline="-25000" dirty="0" smtClean="0">
                <a:latin typeface="Arial" panose="020B0604020202020204" pitchFamily="34" charset="0"/>
                <a:cs typeface="Arial" panose="020B0604020202020204" pitchFamily="34" charset="0"/>
              </a:rPr>
              <a:t>2 </a:t>
            </a:r>
            <a:r>
              <a:rPr lang="en-US" sz="2400" dirty="0" smtClean="0">
                <a:latin typeface="Arial" panose="020B0604020202020204" pitchFamily="34" charset="0"/>
                <a:cs typeface="Arial" panose="020B0604020202020204" pitchFamily="34" charset="0"/>
              </a:rPr>
              <a:t>– mv</a:t>
            </a:r>
            <a:r>
              <a:rPr lang="en-US" sz="2400" baseline="-25000" dirty="0" smtClean="0">
                <a:latin typeface="Arial" panose="020B0604020202020204" pitchFamily="34" charset="0"/>
                <a:cs typeface="Arial" panose="020B0604020202020204" pitchFamily="34" charset="0"/>
              </a:rPr>
              <a:t>1</a:t>
            </a:r>
            <a:r>
              <a:rPr lang="en-US" sz="2400" dirty="0" smtClean="0">
                <a:latin typeface="Arial" panose="020B0604020202020204" pitchFamily="34" charset="0"/>
                <a:cs typeface="Arial" panose="020B0604020202020204" pitchFamily="34" charset="0"/>
              </a:rPr>
              <a:t> = P.t</a:t>
            </a:r>
          </a:p>
          <a:p>
            <a:pPr algn="just"/>
            <a:r>
              <a:rPr lang="mk-MK" sz="2400" dirty="0" smtClean="0">
                <a:latin typeface="Arial" panose="020B0604020202020204" pitchFamily="34" charset="0"/>
                <a:cs typeface="Arial" panose="020B0604020202020204" pitchFamily="34" charset="0"/>
              </a:rPr>
              <a:t>Каде Р – импулс на сите сили коишто дејствуваат на набљудуваниот систем.</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8355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1" y="636814"/>
            <a:ext cx="11609614" cy="4893647"/>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Бидејќи прирастот на количеството на движење се набљудува за единица време (</a:t>
            </a:r>
            <a:r>
              <a:rPr lang="de-DE" sz="2400" dirty="0" smtClean="0">
                <a:latin typeface="Arial" panose="020B0604020202020204" pitchFamily="34" charset="0"/>
                <a:cs typeface="Arial" panose="020B0604020202020204" pitchFamily="34" charset="0"/>
              </a:rPr>
              <a:t>t </a:t>
            </a:r>
            <a:r>
              <a:rPr lang="mk-MK" sz="2400" dirty="0" smtClean="0">
                <a:latin typeface="Arial" panose="020B0604020202020204" pitchFamily="34" charset="0"/>
                <a:cs typeface="Arial" panose="020B0604020202020204" pitchFamily="34" charset="0"/>
              </a:rPr>
              <a:t>=</a:t>
            </a:r>
            <a:r>
              <a:rPr lang="de-DE" sz="2400" dirty="0" smtClean="0">
                <a:latin typeface="Arial" panose="020B0604020202020204" pitchFamily="34" charset="0"/>
                <a:cs typeface="Arial" panose="020B0604020202020204" pitchFamily="34" charset="0"/>
              </a:rPr>
              <a:t>1</a:t>
            </a:r>
            <a:r>
              <a:rPr lang="mk-MK" sz="2400" dirty="0" smtClean="0">
                <a:latin typeface="Arial" panose="020B0604020202020204" pitchFamily="34" charset="0"/>
                <a:cs typeface="Arial" panose="020B0604020202020204" pitchFamily="34" charset="0"/>
              </a:rPr>
              <a:t>) почетната брзина на резервоарот </a:t>
            </a:r>
            <a:r>
              <a:rPr lang="en-US" sz="2400" dirty="0" smtClean="0">
                <a:latin typeface="Arial" panose="020B0604020202020204" pitchFamily="34" charset="0"/>
                <a:cs typeface="Arial" panose="020B0604020202020204" pitchFamily="34" charset="0"/>
              </a:rPr>
              <a:t>v</a:t>
            </a:r>
            <a:r>
              <a:rPr lang="en-US" sz="2400" baseline="-25000" dirty="0" smtClean="0">
                <a:latin typeface="Arial" panose="020B0604020202020204" pitchFamily="34" charset="0"/>
                <a:cs typeface="Arial" panose="020B0604020202020204" pitchFamily="34" charset="0"/>
              </a:rPr>
              <a:t>1</a:t>
            </a:r>
            <a:r>
              <a:rPr lang="en-US" sz="2400" dirty="0" smtClean="0">
                <a:latin typeface="Arial" panose="020B0604020202020204" pitchFamily="34" charset="0"/>
                <a:cs typeface="Arial" panose="020B0604020202020204" pitchFamily="34" charset="0"/>
              </a:rPr>
              <a:t> ≈ 0, </a:t>
            </a:r>
            <a:r>
              <a:rPr lang="mk-MK" sz="2400" dirty="0" smtClean="0">
                <a:latin typeface="Arial" panose="020B0604020202020204" pitchFamily="34" charset="0"/>
                <a:cs typeface="Arial" panose="020B0604020202020204" pitchFamily="34" charset="0"/>
              </a:rPr>
              <a:t>а крајната брзина </a:t>
            </a:r>
            <a:r>
              <a:rPr lang="en-US" sz="2400" dirty="0" smtClean="0">
                <a:latin typeface="Arial" panose="020B0604020202020204" pitchFamily="34" charset="0"/>
                <a:cs typeface="Arial" panose="020B0604020202020204" pitchFamily="34" charset="0"/>
              </a:rPr>
              <a:t>v</a:t>
            </a:r>
            <a:r>
              <a:rPr lang="mk-MK" sz="2400" baseline="-25000" dirty="0" smtClean="0">
                <a:latin typeface="Arial" panose="020B0604020202020204" pitchFamily="34" charset="0"/>
                <a:cs typeface="Arial" panose="020B0604020202020204" pitchFamily="34" charset="0"/>
              </a:rPr>
              <a:t>2</a:t>
            </a:r>
            <a:r>
              <a:rPr lang="mk-MK" sz="2400" dirty="0" smtClean="0">
                <a:latin typeface="Arial" panose="020B0604020202020204" pitchFamily="34" charset="0"/>
                <a:cs typeface="Arial" panose="020B0604020202020204" pitchFamily="34" charset="0"/>
              </a:rPr>
              <a:t> = </a:t>
            </a:r>
            <a:r>
              <a:rPr lang="en-US" sz="2400" dirty="0" smtClean="0">
                <a:latin typeface="Arial" panose="020B0604020202020204" pitchFamily="34" charset="0"/>
                <a:cs typeface="Arial" panose="020B0604020202020204" pitchFamily="34" charset="0"/>
              </a:rPr>
              <a:t>v</a:t>
            </a:r>
            <a:r>
              <a:rPr lang="mk-MK" sz="2400" baseline="-25000" dirty="0" smtClean="0">
                <a:latin typeface="Arial" panose="020B0604020202020204" pitchFamily="34" charset="0"/>
                <a:cs typeface="Arial" panose="020B0604020202020204" pitchFamily="34" charset="0"/>
              </a:rPr>
              <a:t>0</a:t>
            </a:r>
          </a:p>
          <a:p>
            <a:r>
              <a:rPr lang="mk-MK" sz="2400" dirty="0" smtClean="0">
                <a:latin typeface="Arial" panose="020B0604020202020204" pitchFamily="34" charset="0"/>
                <a:cs typeface="Arial" panose="020B0604020202020204" pitchFamily="34" charset="0"/>
              </a:rPr>
              <a:t>Следува следната равенка  за количеството на движење:</a:t>
            </a:r>
          </a:p>
          <a:p>
            <a:pPr algn="ctr"/>
            <a:r>
              <a:rPr lang="en-US" sz="2400" dirty="0" smtClean="0">
                <a:latin typeface="Arial" panose="020B0604020202020204" pitchFamily="34" charset="0"/>
                <a:cs typeface="Arial" panose="020B0604020202020204" pitchFamily="34" charset="0"/>
              </a:rPr>
              <a:t>m</a:t>
            </a:r>
            <a:r>
              <a:rPr lang="mk-MK" sz="2400" baseline="-25000" dirty="0" smtClean="0">
                <a:latin typeface="Arial" panose="020B0604020202020204" pitchFamily="34" charset="0"/>
                <a:cs typeface="Arial" panose="020B0604020202020204" pitchFamily="34" charset="0"/>
              </a:rPr>
              <a:t>0</a:t>
            </a:r>
            <a:r>
              <a:rPr lang="mk-MK"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v</a:t>
            </a:r>
            <a:r>
              <a:rPr lang="mk-MK" sz="2400" baseline="-25000" dirty="0">
                <a:latin typeface="Arial" panose="020B0604020202020204" pitchFamily="34" charset="0"/>
                <a:cs typeface="Arial" panose="020B0604020202020204" pitchFamily="34" charset="0"/>
              </a:rPr>
              <a:t>0</a:t>
            </a:r>
            <a:r>
              <a:rPr lang="en-US" sz="2400" dirty="0" smtClean="0">
                <a:latin typeface="Arial" panose="020B0604020202020204" pitchFamily="34" charset="0"/>
                <a:cs typeface="Arial" panose="020B0604020202020204" pitchFamily="34" charset="0"/>
              </a:rPr>
              <a:t> = </a:t>
            </a:r>
            <a:r>
              <a:rPr lang="mk-MK" sz="2400" dirty="0" smtClean="0">
                <a:latin typeface="Arial" panose="020B0604020202020204" pitchFamily="34" charset="0"/>
                <a:cs typeface="Arial" panose="020B0604020202020204" pitchFamily="34" charset="0"/>
              </a:rPr>
              <a:t>-</a:t>
            </a:r>
            <a:r>
              <a:rPr lang="de-DE" sz="2400" dirty="0" smtClean="0">
                <a:latin typeface="Arial" panose="020B0604020202020204" pitchFamily="34" charset="0"/>
                <a:cs typeface="Arial" panose="020B0604020202020204" pitchFamily="34" charset="0"/>
              </a:rPr>
              <a:t> R</a:t>
            </a:r>
            <a:endParaRPr lang="mk-MK" sz="2400" dirty="0" smtClean="0">
              <a:latin typeface="Arial" panose="020B0604020202020204" pitchFamily="34" charset="0"/>
              <a:cs typeface="Arial" panose="020B0604020202020204" pitchFamily="34" charset="0"/>
            </a:endParaRPr>
          </a:p>
          <a:p>
            <a:pPr algn="just"/>
            <a:r>
              <a:rPr lang="mk-MK" sz="2400" dirty="0" smtClean="0">
                <a:latin typeface="Arial" panose="020B0604020202020204" pitchFamily="34" charset="0"/>
                <a:cs typeface="Arial" panose="020B0604020202020204" pitchFamily="34" charset="0"/>
              </a:rPr>
              <a:t>Знакот минус (-) пред реакцијата означува дека нејзината насока е спротивна од движењето на водата низ отворот.</a:t>
            </a:r>
          </a:p>
          <a:p>
            <a:pPr algn="just"/>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Апсолутната вредност на силата на реакцијата е:</a:t>
            </a:r>
          </a:p>
          <a:p>
            <a:pPr algn="ctr"/>
            <a:r>
              <a:rPr lang="de-DE" sz="2400" dirty="0" smtClean="0">
                <a:latin typeface="Arial" panose="020B0604020202020204" pitchFamily="34" charset="0"/>
                <a:cs typeface="Arial" panose="020B0604020202020204" pitchFamily="34" charset="0"/>
              </a:rPr>
              <a:t>R</a:t>
            </a:r>
            <a:r>
              <a:rPr lang="mk-MK" sz="2400" dirty="0" smtClean="0">
                <a:latin typeface="Arial" panose="020B0604020202020204" pitchFamily="34" charset="0"/>
                <a:cs typeface="Arial" panose="020B0604020202020204" pitchFamily="34" charset="0"/>
              </a:rPr>
              <a:t> = 2·</a:t>
            </a:r>
            <a:r>
              <a:rPr lang="el-GR" sz="2400" dirty="0" smtClean="0">
                <a:latin typeface="Arial" panose="020B0604020202020204" pitchFamily="34" charset="0"/>
                <a:cs typeface="Arial" panose="020B0604020202020204" pitchFamily="34" charset="0"/>
              </a:rPr>
              <a:t>ρ</a:t>
            </a:r>
            <a:r>
              <a:rPr lang="mk-MK" sz="2400" dirty="0" smtClean="0">
                <a:latin typeface="Arial" panose="020B0604020202020204" pitchFamily="34" charset="0"/>
                <a:cs typeface="Arial" panose="020B0604020202020204" pitchFamily="34" charset="0"/>
              </a:rPr>
              <a:t>·</a:t>
            </a:r>
            <a:r>
              <a:rPr lang="de-DE" sz="2400" dirty="0" smtClean="0">
                <a:latin typeface="Arial" panose="020B0604020202020204" pitchFamily="34" charset="0"/>
                <a:cs typeface="Arial" panose="020B0604020202020204" pitchFamily="34" charset="0"/>
              </a:rPr>
              <a:t>g</a:t>
            </a:r>
            <a:r>
              <a:rPr lang="mk-MK" sz="2400" dirty="0" smtClean="0">
                <a:latin typeface="Arial" panose="020B0604020202020204" pitchFamily="34" charset="0"/>
                <a:cs typeface="Arial" panose="020B0604020202020204" pitchFamily="34" charset="0"/>
              </a:rPr>
              <a:t> ·</a:t>
            </a:r>
            <a:r>
              <a:rPr lang="de-DE" sz="2400" dirty="0" smtClean="0">
                <a:latin typeface="Arial" panose="020B0604020202020204" pitchFamily="34" charset="0"/>
                <a:cs typeface="Arial" panose="020B0604020202020204" pitchFamily="34" charset="0"/>
              </a:rPr>
              <a:t>H</a:t>
            </a:r>
            <a:r>
              <a:rPr lang="mk-MK" sz="2400" dirty="0" smtClean="0">
                <a:latin typeface="Arial" panose="020B0604020202020204" pitchFamily="34" charset="0"/>
                <a:cs typeface="Arial" panose="020B0604020202020204" pitchFamily="34" charset="0"/>
              </a:rPr>
              <a:t>·А</a:t>
            </a:r>
            <a:r>
              <a:rPr lang="mk-MK" sz="2400" baseline="-25000" dirty="0" smtClean="0">
                <a:latin typeface="Arial" panose="020B0604020202020204" pitchFamily="34" charset="0"/>
                <a:cs typeface="Arial" panose="020B0604020202020204" pitchFamily="34" charset="0"/>
              </a:rPr>
              <a:t>0</a:t>
            </a:r>
            <a:r>
              <a:rPr lang="mk-MK" sz="2400" dirty="0" smtClean="0">
                <a:latin typeface="Arial" panose="020B0604020202020204" pitchFamily="34" charset="0"/>
                <a:cs typeface="Arial" panose="020B0604020202020204" pitchFamily="34" charset="0"/>
              </a:rPr>
              <a:t> (</a:t>
            </a:r>
            <a:r>
              <a:rPr lang="de-DE" sz="2400" dirty="0" smtClean="0">
                <a:latin typeface="Arial" panose="020B0604020202020204" pitchFamily="34" charset="0"/>
                <a:cs typeface="Arial" panose="020B0604020202020204" pitchFamily="34" charset="0"/>
              </a:rPr>
              <a:t>N</a:t>
            </a:r>
            <a:r>
              <a:rPr lang="mk-MK" sz="2400" dirty="0" smtClean="0">
                <a:latin typeface="Arial" panose="020B0604020202020204" pitchFamily="34" charset="0"/>
                <a:cs typeface="Arial" panose="020B0604020202020204" pitchFamily="34" charset="0"/>
              </a:rPr>
              <a:t>)</a:t>
            </a:r>
            <a:endParaRPr lang="de-DE" sz="2400" dirty="0" smtClean="0">
              <a:latin typeface="Arial" panose="020B0604020202020204" pitchFamily="34" charset="0"/>
              <a:cs typeface="Arial" panose="020B0604020202020204" pitchFamily="34" charset="0"/>
            </a:endParaRPr>
          </a:p>
          <a:p>
            <a:pPr algn="just"/>
            <a:r>
              <a:rPr lang="mk-MK" sz="2400" dirty="0" smtClean="0">
                <a:latin typeface="Arial" panose="020B0604020202020204" pitchFamily="34" charset="0"/>
                <a:cs typeface="Arial" panose="020B0604020202020204" pitchFamily="34" charset="0"/>
              </a:rPr>
              <a:t>Равенката покажува дека силата на реакција при истекување низ отвор е еднаква на двојната статичка сила на притисок која дејствува на површината еднаква на напречниот пресек на отворот.</a:t>
            </a:r>
            <a:endParaRPr lang="mk-MK" sz="2400" dirty="0" smtClean="0">
              <a:latin typeface="Arial" panose="020B0604020202020204" pitchFamily="34" charset="0"/>
              <a:cs typeface="Arial" panose="020B0604020202020204" pitchFamily="34" charset="0"/>
            </a:endParaRPr>
          </a:p>
          <a:p>
            <a:pPr algn="ctr"/>
            <a:endParaRPr lang="en-US" sz="2400" dirty="0" smtClean="0">
              <a:latin typeface="Arial" panose="020B0604020202020204" pitchFamily="34" charset="0"/>
              <a:cs typeface="Arial" panose="020B0604020202020204" pitchFamily="34" charset="0"/>
            </a:endParaRPr>
          </a:p>
          <a:p>
            <a:pPr algn="ct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2521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5171" y="653143"/>
            <a:ext cx="11430000" cy="3046988"/>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Кај реакционите </a:t>
            </a:r>
            <a:r>
              <a:rPr lang="mk-MK" sz="2400" dirty="0" err="1" smtClean="0">
                <a:latin typeface="Arial" panose="020B0604020202020204" pitchFamily="34" charset="0"/>
                <a:cs typeface="Arial" panose="020B0604020202020204" pitchFamily="34" charset="0"/>
              </a:rPr>
              <a:t>турини</a:t>
            </a:r>
            <a:r>
              <a:rPr lang="mk-MK" sz="2400" dirty="0" smtClean="0">
                <a:latin typeface="Arial" panose="020B0604020202020204" pitchFamily="34" charset="0"/>
                <a:cs typeface="Arial" panose="020B0604020202020204" pitchFamily="34" charset="0"/>
              </a:rPr>
              <a:t> резервоарот условно одговара на  </a:t>
            </a:r>
            <a:r>
              <a:rPr lang="mk-MK" sz="2400" dirty="0" err="1" smtClean="0">
                <a:latin typeface="Arial" panose="020B0604020202020204" pitchFamily="34" charset="0"/>
                <a:cs typeface="Arial" panose="020B0604020202020204" pitchFamily="34" charset="0"/>
              </a:rPr>
              <a:t>меѓулопатичните</a:t>
            </a:r>
            <a:r>
              <a:rPr lang="mk-MK" sz="2400" dirty="0" smtClean="0">
                <a:latin typeface="Arial" panose="020B0604020202020204" pitchFamily="34" charset="0"/>
                <a:cs typeface="Arial" panose="020B0604020202020204" pitchFamily="34" charset="0"/>
              </a:rPr>
              <a:t> канали во кои се врши размена на  енергијата , т. е. Се создава механичка работа. </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 Кај реакционите турбини течниот млаз на влезот и излезот од </a:t>
            </a:r>
            <a:r>
              <a:rPr lang="mk-MK" sz="2400" dirty="0" err="1" smtClean="0">
                <a:latin typeface="Arial" panose="020B0604020202020204" pitchFamily="34" charset="0"/>
                <a:cs typeface="Arial" panose="020B0604020202020204" pitchFamily="34" charset="0"/>
              </a:rPr>
              <a:t>меѓулопатичните</a:t>
            </a:r>
            <a:r>
              <a:rPr lang="mk-MK" sz="2400" dirty="0" smtClean="0">
                <a:latin typeface="Arial" panose="020B0604020202020204" pitchFamily="34" charset="0"/>
                <a:cs typeface="Arial" panose="020B0604020202020204" pitchFamily="34" charset="0"/>
              </a:rPr>
              <a:t> канали има различен притисок, поголемиот дел од енергијата се претвора во кинетичка. Силата на притисокот на водата врз ѕидовите на каналот по </a:t>
            </a:r>
            <a:r>
              <a:rPr lang="mk-MK" sz="2400" dirty="0" err="1" smtClean="0">
                <a:latin typeface="Arial" panose="020B0604020202020204" pitchFamily="34" charset="0"/>
                <a:cs typeface="Arial" panose="020B0604020202020204" pitchFamily="34" charset="0"/>
              </a:rPr>
              <a:t>вреднос</a:t>
            </a:r>
            <a:r>
              <a:rPr lang="mk-MK" sz="2400" dirty="0" smtClean="0">
                <a:latin typeface="Arial" panose="020B0604020202020204" pitchFamily="34" charset="0"/>
                <a:cs typeface="Arial" panose="020B0604020202020204" pitchFamily="34" charset="0"/>
              </a:rPr>
              <a:t> е еднаква на реакцијата од каналот, но со спротивен правец.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09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5171" y="636814"/>
            <a:ext cx="11283043" cy="1815882"/>
          </a:xfrm>
          <a:prstGeom prst="rect">
            <a:avLst/>
          </a:prstGeom>
          <a:noFill/>
        </p:spPr>
        <p:txBody>
          <a:bodyPr wrap="square" rtlCol="0">
            <a:spAutoFit/>
          </a:bodyPr>
          <a:lstStyle/>
          <a:p>
            <a:r>
              <a:rPr lang="mk-MK" sz="4000" dirty="0" smtClean="0">
                <a:latin typeface="Arial" panose="020B0604020202020204" pitchFamily="34" charset="0"/>
                <a:cs typeface="Arial" panose="020B0604020202020204" pitchFamily="34" charset="0"/>
              </a:rPr>
              <a:t>	</a:t>
            </a:r>
            <a:r>
              <a:rPr lang="mk-MK" sz="4000" dirty="0" err="1" smtClean="0">
                <a:latin typeface="Arial" panose="020B0604020202020204" pitchFamily="34" charset="0"/>
                <a:cs typeface="Arial" panose="020B0604020202020204" pitchFamily="34" charset="0"/>
              </a:rPr>
              <a:t>Франсисова</a:t>
            </a:r>
            <a:r>
              <a:rPr lang="mk-MK" sz="4000" dirty="0" smtClean="0">
                <a:latin typeface="Arial" panose="020B0604020202020204" pitchFamily="34" charset="0"/>
                <a:cs typeface="Arial" panose="020B0604020202020204" pitchFamily="34" charset="0"/>
              </a:rPr>
              <a:t> турбина</a:t>
            </a:r>
          </a:p>
          <a:p>
            <a:r>
              <a:rPr lang="mk-MK" sz="2400" dirty="0" smtClean="0">
                <a:latin typeface="Arial" panose="020B0604020202020204" pitchFamily="34" charset="0"/>
                <a:cs typeface="Arial" panose="020B0604020202020204" pitchFamily="34" charset="0"/>
              </a:rPr>
              <a:t>	</a:t>
            </a:r>
            <a:r>
              <a:rPr lang="mk-MK" sz="2400" dirty="0" err="1" smtClean="0">
                <a:latin typeface="Arial" panose="020B0604020202020204" pitchFamily="34" charset="0"/>
                <a:cs typeface="Arial" panose="020B0604020202020204" pitchFamily="34" charset="0"/>
              </a:rPr>
              <a:t>Франсисовата</a:t>
            </a:r>
            <a:r>
              <a:rPr lang="mk-MK" sz="2400" dirty="0" smtClean="0">
                <a:latin typeface="Arial" panose="020B0604020202020204" pitchFamily="34" charset="0"/>
                <a:cs typeface="Arial" panose="020B0604020202020204" pitchFamily="34" charset="0"/>
              </a:rPr>
              <a:t> турбина спаѓа во групата на реактивни, </a:t>
            </a:r>
            <a:r>
              <a:rPr lang="mk-MK" sz="2400" dirty="0" err="1" smtClean="0">
                <a:latin typeface="Arial" panose="020B0604020202020204" pitchFamily="34" charset="0"/>
                <a:cs typeface="Arial" panose="020B0604020202020204" pitchFamily="34" charset="0"/>
              </a:rPr>
              <a:t>радијално-осни</a:t>
            </a:r>
            <a:r>
              <a:rPr lang="mk-MK" sz="2400" dirty="0" smtClean="0">
                <a:latin typeface="Arial" panose="020B0604020202020204" pitchFamily="34" charset="0"/>
                <a:cs typeface="Arial" panose="020B0604020202020204" pitchFamily="34" charset="0"/>
              </a:rPr>
              <a:t> турбини. На сликата е претставена </a:t>
            </a:r>
            <a:r>
              <a:rPr lang="mk-MK" sz="2400" dirty="0" err="1" smtClean="0">
                <a:latin typeface="Arial" panose="020B0604020202020204" pitchFamily="34" charset="0"/>
                <a:cs typeface="Arial" panose="020B0604020202020204" pitchFamily="34" charset="0"/>
              </a:rPr>
              <a:t>Франсисова</a:t>
            </a:r>
            <a:r>
              <a:rPr lang="mk-MK" sz="2400" dirty="0" smtClean="0">
                <a:latin typeface="Arial" panose="020B0604020202020204" pitchFamily="34" charset="0"/>
                <a:cs typeface="Arial" panose="020B0604020202020204" pitchFamily="34" charset="0"/>
              </a:rPr>
              <a:t> турбина со спирална комора.</a:t>
            </a:r>
          </a:p>
          <a:p>
            <a:r>
              <a:rPr lang="mk-MK"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355271" y="2090904"/>
            <a:ext cx="7756072" cy="4493723"/>
          </a:xfrm>
          <a:prstGeom prst="rect">
            <a:avLst/>
          </a:prstGeom>
        </p:spPr>
      </p:pic>
    </p:spTree>
    <p:extLst>
      <p:ext uri="{BB962C8B-B14F-4D97-AF65-F5344CB8AC3E}">
        <p14:creationId xmlns:p14="http://schemas.microsoft.com/office/powerpoint/2010/main" val="171498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1" y="297934"/>
            <a:ext cx="11633200" cy="3293209"/>
          </a:xfrm>
          <a:prstGeom prst="rect">
            <a:avLst/>
          </a:prstGeom>
        </p:spPr>
        <p:txBody>
          <a:bodyPr wrap="square">
            <a:spAutoFit/>
          </a:bodyPr>
          <a:lstStyle/>
          <a:p>
            <a:r>
              <a:rPr lang="mk-MK" sz="4000" dirty="0" smtClean="0">
                <a:latin typeface="Arial" panose="020B0604020202020204" pitchFamily="34" charset="0"/>
                <a:cs typeface="Arial" panose="020B0604020202020204" pitchFamily="34" charset="0"/>
              </a:rPr>
              <a:t>Изведби на </a:t>
            </a:r>
            <a:r>
              <a:rPr lang="mk-MK" sz="4000" dirty="0" err="1" smtClean="0">
                <a:latin typeface="Arial" panose="020B0604020202020204" pitchFamily="34" charset="0"/>
                <a:cs typeface="Arial" panose="020B0604020202020204" pitchFamily="34" charset="0"/>
              </a:rPr>
              <a:t>Пелтонова</a:t>
            </a:r>
            <a:r>
              <a:rPr lang="mk-MK" sz="4000" dirty="0" smtClean="0">
                <a:latin typeface="Arial" panose="020B0604020202020204" pitchFamily="34" charset="0"/>
                <a:cs typeface="Arial" panose="020B0604020202020204" pitchFamily="34" charset="0"/>
              </a:rPr>
              <a:t> турбина</a:t>
            </a:r>
          </a:p>
          <a:p>
            <a:pPr algn="just"/>
            <a:r>
              <a:rPr lang="mk-MK" sz="2400" dirty="0" smtClean="0">
                <a:latin typeface="Arial" panose="020B0604020202020204" pitchFamily="34" charset="0"/>
                <a:cs typeface="Arial" panose="020B0604020202020204" pitchFamily="34" charset="0"/>
              </a:rPr>
              <a:t>Конструктивните облици на </a:t>
            </a:r>
            <a:r>
              <a:rPr lang="mk-MK" sz="2400" dirty="0" err="1" smtClean="0">
                <a:latin typeface="Arial" panose="020B0604020202020204" pitchFamily="34" charset="0"/>
                <a:cs typeface="Arial" panose="020B0604020202020204" pitchFamily="34" charset="0"/>
              </a:rPr>
              <a:t>Пелтоновите</a:t>
            </a:r>
            <a:r>
              <a:rPr lang="mk-MK" sz="2400" dirty="0" smtClean="0">
                <a:latin typeface="Arial" panose="020B0604020202020204" pitchFamily="34" charset="0"/>
                <a:cs typeface="Arial" panose="020B0604020202020204" pitchFamily="34" charset="0"/>
              </a:rPr>
              <a:t> турбини зависат од обликот на спроводниот апарат, </a:t>
            </a:r>
            <a:r>
              <a:rPr lang="mk-MK" sz="2400" dirty="0" err="1" smtClean="0">
                <a:latin typeface="Arial" panose="020B0604020202020204" pitchFamily="34" charset="0"/>
                <a:cs typeface="Arial" panose="020B0604020202020204" pitchFamily="34" charset="0"/>
              </a:rPr>
              <a:t>модносно</a:t>
            </a:r>
            <a:r>
              <a:rPr lang="mk-MK" sz="2400" dirty="0" smtClean="0">
                <a:latin typeface="Arial" panose="020B0604020202020204" pitchFamily="34" charset="0"/>
                <a:cs typeface="Arial" panose="020B0604020202020204" pitchFamily="34" charset="0"/>
              </a:rPr>
              <a:t> од бројот на </a:t>
            </a:r>
            <a:r>
              <a:rPr lang="mk-MK" sz="2400" dirty="0" err="1" smtClean="0">
                <a:latin typeface="Arial" panose="020B0604020202020204" pitchFamily="34" charset="0"/>
                <a:cs typeface="Arial" panose="020B0604020202020204" pitchFamily="34" charset="0"/>
              </a:rPr>
              <a:t>млазници</a:t>
            </a:r>
            <a:r>
              <a:rPr lang="mk-MK" sz="2400" dirty="0" smtClean="0">
                <a:latin typeface="Arial" panose="020B0604020202020204" pitchFamily="34" charset="0"/>
                <a:cs typeface="Arial" panose="020B0604020202020204" pitchFamily="34" charset="0"/>
              </a:rPr>
              <a:t>. Спроводниот апарат се изведува со еден, два, четири или по повеќе </a:t>
            </a:r>
            <a:r>
              <a:rPr lang="mk-MK" sz="2400" dirty="0" err="1" smtClean="0">
                <a:latin typeface="Arial" panose="020B0604020202020204" pitchFamily="34" charset="0"/>
                <a:cs typeface="Arial" panose="020B0604020202020204" pitchFamily="34" charset="0"/>
              </a:rPr>
              <a:t>млазници</a:t>
            </a:r>
            <a:r>
              <a:rPr lang="mk-MK" sz="2400" dirty="0" smtClean="0">
                <a:latin typeface="Arial" panose="020B0604020202020204" pitchFamily="34" charset="0"/>
                <a:cs typeface="Arial" panose="020B0604020202020204" pitchFamily="34" charset="0"/>
              </a:rPr>
              <a:t>. Зголемениот број на </a:t>
            </a:r>
            <a:r>
              <a:rPr lang="mk-MK" sz="2400" dirty="0" err="1" smtClean="0">
                <a:latin typeface="Arial" panose="020B0604020202020204" pitchFamily="34" charset="0"/>
                <a:cs typeface="Arial" panose="020B0604020202020204" pitchFamily="34" charset="0"/>
              </a:rPr>
              <a:t>млазници</a:t>
            </a:r>
            <a:r>
              <a:rPr lang="mk-MK" sz="2400" dirty="0" smtClean="0">
                <a:latin typeface="Arial" panose="020B0604020202020204" pitchFamily="34" charset="0"/>
                <a:cs typeface="Arial" panose="020B0604020202020204" pitchFamily="34" charset="0"/>
              </a:rPr>
              <a:t> значи зголемување на брзината на вртење, односно моќноста на турбината. На сл. 74 се претставени најчесто изведуваните конструкции на </a:t>
            </a:r>
            <a:r>
              <a:rPr lang="mk-MK" sz="2400" dirty="0" err="1" smtClean="0">
                <a:latin typeface="Arial" panose="020B0604020202020204" pitchFamily="34" charset="0"/>
                <a:cs typeface="Arial" panose="020B0604020202020204" pitchFamily="34" charset="0"/>
              </a:rPr>
              <a:t>Пелтонова</a:t>
            </a:r>
            <a:r>
              <a:rPr lang="mk-MK" sz="2400" dirty="0" smtClean="0">
                <a:latin typeface="Arial" panose="020B0604020202020204" pitchFamily="34" charset="0"/>
                <a:cs typeface="Arial" panose="020B0604020202020204" pitchFamily="34" charset="0"/>
              </a:rPr>
              <a:t> турбина.</a:t>
            </a:r>
            <a:endParaRPr lang="mk-MK"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393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6814" y="538843"/>
            <a:ext cx="11266715" cy="5262979"/>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Водата навлегува во турбината преку турбинската спирална комора -1, статорот -2 и спроводниот апарат -3. Спиралната комора овозможува </a:t>
            </a:r>
            <a:r>
              <a:rPr lang="mk-MK" sz="2400" dirty="0" err="1" smtClean="0">
                <a:latin typeface="Arial" panose="020B0604020202020204" pitchFamily="34" charset="0"/>
                <a:cs typeface="Arial" panose="020B0604020202020204" pitchFamily="34" charset="0"/>
              </a:rPr>
              <a:t>осносиметричен</a:t>
            </a:r>
            <a:r>
              <a:rPr lang="mk-MK" sz="2400" dirty="0" smtClean="0">
                <a:latin typeface="Arial" panose="020B0604020202020204" pitchFamily="34" charset="0"/>
                <a:cs typeface="Arial" panose="020B0604020202020204" pitchFamily="34" charset="0"/>
              </a:rPr>
              <a:t> млаз на влезот во статорот и </a:t>
            </a:r>
            <a:r>
              <a:rPr lang="mk-MK" sz="2400" dirty="0" smtClean="0">
                <a:latin typeface="Arial" panose="020B0604020202020204" pitchFamily="34" charset="0"/>
                <a:cs typeface="Arial" panose="020B0604020202020204" pitchFamily="34" charset="0"/>
              </a:rPr>
              <a:t>спроводниот апарат, кој претставува систем на лопатки поставени под агол во однос на радиусот.</a:t>
            </a:r>
          </a:p>
          <a:p>
            <a:r>
              <a:rPr lang="mk-MK" sz="2400" dirty="0" smtClean="0">
                <a:latin typeface="Arial" panose="020B0604020202020204" pitchFamily="34" charset="0"/>
                <a:cs typeface="Arial" panose="020B0604020202020204" pitchFamily="34" charset="0"/>
              </a:rPr>
              <a:t>Лопатките на спроводниот апарат можат кружно да се движат околу своите оски. При тоа тие го менуваат правецот на струење на млазот, што значи дека може да се менува големината на протокот, а со тоа и моќта на турбината. Кога лопатките на спроводниот апарат се во затворена положба, протокот на водата низ турбината е спречен. Отворањето на лопатките, а со тоа и пуштање на протокот во турбината се врши со механизам од лостови, кој се придвижува преку сервомотор -5.</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Од </a:t>
            </a:r>
            <a:r>
              <a:rPr lang="mk-MK" sz="2400" dirty="0" err="1" smtClean="0">
                <a:latin typeface="Arial" panose="020B0604020202020204" pitchFamily="34" charset="0"/>
                <a:cs typeface="Arial" panose="020B0604020202020204" pitchFamily="34" charset="0"/>
              </a:rPr>
              <a:t>спроводниопт</a:t>
            </a:r>
            <a:r>
              <a:rPr lang="mk-MK" sz="2400" dirty="0" smtClean="0">
                <a:latin typeface="Arial" panose="020B0604020202020204" pitchFamily="34" charset="0"/>
                <a:cs typeface="Arial" panose="020B0604020202020204" pitchFamily="34" charset="0"/>
              </a:rPr>
              <a:t> апарат течноста навлегува во работното коло -9, на кое се наоѓаат лопатки. </a:t>
            </a:r>
          </a:p>
          <a:p>
            <a:r>
              <a:rPr lang="mk-MK"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046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2129" y="408214"/>
            <a:ext cx="10972800" cy="4893647"/>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Работното коло е прицврстено на вратилото од турбината -4, а тоа пак</a:t>
            </a:r>
          </a:p>
          <a:p>
            <a:r>
              <a:rPr lang="mk-MK" sz="2400" dirty="0" smtClean="0">
                <a:latin typeface="Arial" panose="020B0604020202020204" pitchFamily="34" charset="0"/>
                <a:cs typeface="Arial" panose="020B0604020202020204" pitchFamily="34" charset="0"/>
              </a:rPr>
              <a:t>е споено со вратилото на генераторот. Во работното коло на </a:t>
            </a:r>
            <a:r>
              <a:rPr lang="mk-MK" sz="2400" dirty="0" err="1" smtClean="0">
                <a:latin typeface="Arial" panose="020B0604020202020204" pitchFamily="34" charset="0"/>
                <a:cs typeface="Arial" panose="020B0604020202020204" pitchFamily="34" charset="0"/>
              </a:rPr>
              <a:t>радијално-осната</a:t>
            </a:r>
            <a:r>
              <a:rPr lang="mk-MK" sz="2400" dirty="0" smtClean="0">
                <a:latin typeface="Arial" panose="020B0604020202020204" pitchFamily="34" charset="0"/>
                <a:cs typeface="Arial" panose="020B0604020202020204" pitchFamily="34" charset="0"/>
              </a:rPr>
              <a:t> турбина, млазот на почетокот се приближува кон оската на колото, а потоа го добива правецот на оската. Од работното коло водата влегува во </a:t>
            </a:r>
            <a:r>
              <a:rPr lang="mk-MK" sz="2400" dirty="0" err="1" smtClean="0">
                <a:latin typeface="Arial" panose="020B0604020202020204" pitchFamily="34" charset="0"/>
                <a:cs typeface="Arial" panose="020B0604020202020204" pitchFamily="34" charset="0"/>
              </a:rPr>
              <a:t>шмукачкта</a:t>
            </a:r>
            <a:r>
              <a:rPr lang="mk-MK" sz="2400" dirty="0" smtClean="0">
                <a:latin typeface="Arial" panose="020B0604020202020204" pitchFamily="34" charset="0"/>
                <a:cs typeface="Arial" panose="020B0604020202020204" pitchFamily="34" charset="0"/>
              </a:rPr>
              <a:t> цевка (сифонот) -8 со форма на дифузор. </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Кај реакционите турбини во спроводниот </a:t>
            </a:r>
            <a:r>
              <a:rPr lang="mk-MK" sz="2400" dirty="0" err="1" smtClean="0">
                <a:latin typeface="Arial" panose="020B0604020202020204" pitchFamily="34" charset="0"/>
                <a:cs typeface="Arial" panose="020B0604020202020204" pitchFamily="34" charset="0"/>
              </a:rPr>
              <a:t>апаратѕ</a:t>
            </a:r>
            <a:r>
              <a:rPr lang="mk-MK" sz="2400" dirty="0" smtClean="0">
                <a:latin typeface="Arial" panose="020B0604020202020204" pitchFamily="34" charset="0"/>
                <a:cs typeface="Arial" panose="020B0604020202020204" pitchFamily="34" charset="0"/>
              </a:rPr>
              <a:t> се претвора само дел од напорот во кинетичка енергија, а останатиот дел се претвора во работното коло, до вредноста на излезниот напор на излезот од турбината.</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При зададен пад и константни загуби се гледа дека искористениот напор на турбината ќе биде поголем ако напорот или притисокот на излезот од турбината бидат помали. За намалување на излезните параметри се користи формата на </a:t>
            </a:r>
            <a:r>
              <a:rPr lang="mk-MK" sz="2400" dirty="0" err="1" smtClean="0">
                <a:latin typeface="Arial" panose="020B0604020202020204" pitchFamily="34" charset="0"/>
                <a:cs typeface="Arial" panose="020B0604020202020204" pitchFamily="34" charset="0"/>
              </a:rPr>
              <a:t>шмукачката</a:t>
            </a:r>
            <a:r>
              <a:rPr lang="mk-MK" sz="2400" dirty="0" smtClean="0">
                <a:latin typeface="Arial" panose="020B0604020202020204" pitchFamily="34" charset="0"/>
                <a:cs typeface="Arial" panose="020B0604020202020204" pitchFamily="34" charset="0"/>
              </a:rPr>
              <a:t> цевка – сифон или дифузор.</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81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620486" y="620486"/>
                <a:ext cx="11332028" cy="5099025"/>
              </a:xfrm>
              <a:prstGeom prst="rect">
                <a:avLst/>
              </a:prstGeom>
              <a:noFill/>
            </p:spPr>
            <p:txBody>
              <a:bodyPr wrap="square" rtlCol="0">
                <a:spAutoFit/>
              </a:bodyPr>
              <a:lstStyle/>
              <a:p>
                <a:r>
                  <a:rPr lang="mk-MK" sz="4000" dirty="0" smtClean="0">
                    <a:latin typeface="Arial" panose="020B0604020202020204" pitchFamily="34" charset="0"/>
                    <a:cs typeface="Arial" panose="020B0604020202020204" pitchFamily="34" charset="0"/>
                  </a:rPr>
                  <a:t>Специфичен број на вртежи</a:t>
                </a:r>
              </a:p>
              <a:p>
                <a:r>
                  <a:rPr lang="mk-MK" sz="2400" dirty="0" smtClean="0">
                    <a:latin typeface="Arial" panose="020B0604020202020204" pitchFamily="34" charset="0"/>
                    <a:cs typeface="Arial" panose="020B0604020202020204" pitchFamily="34" charset="0"/>
                  </a:rPr>
                  <a:t>При проектирање и испитување на турбините се користи критериум кој ги обединува:моќта, напорот и бројот на вртежи на турбините.</a:t>
                </a:r>
              </a:p>
              <a:p>
                <a:r>
                  <a:rPr lang="mk-MK" sz="2400" dirty="0" smtClean="0">
                    <a:latin typeface="Arial" panose="020B0604020202020204" pitchFamily="34" charset="0"/>
                    <a:cs typeface="Arial" panose="020B0604020202020204" pitchFamily="34" charset="0"/>
                  </a:rPr>
                  <a:t>Таквиот показател се вика специфичен број на вртежи и се означува со </a:t>
                </a:r>
                <a:r>
                  <a:rPr lang="en-US" sz="2400" dirty="0" smtClean="0">
                    <a:latin typeface="Arial" panose="020B0604020202020204" pitchFamily="34" charset="0"/>
                    <a:cs typeface="Arial" panose="020B0604020202020204" pitchFamily="34" charset="0"/>
                  </a:rPr>
                  <a:t>n</a:t>
                </a:r>
                <a:r>
                  <a:rPr lang="de-DE" sz="2400" baseline="-25000" dirty="0" smtClean="0">
                    <a:latin typeface="Arial" panose="020B0604020202020204" pitchFamily="34" charset="0"/>
                    <a:cs typeface="Arial" panose="020B0604020202020204" pitchFamily="34" charset="0"/>
                  </a:rPr>
                  <a:t>s</a:t>
                </a:r>
                <a:r>
                  <a:rPr lang="de-DE" sz="2800" dirty="0" smtClean="0">
                    <a:latin typeface="Arial" panose="020B0604020202020204" pitchFamily="34" charset="0"/>
                    <a:cs typeface="Arial" panose="020B0604020202020204" pitchFamily="34" charset="0"/>
                  </a:rPr>
                  <a:t> .</a:t>
                </a:r>
              </a:p>
              <a:p>
                <a:r>
                  <a:rPr lang="mk-MK" sz="2400" dirty="0" smtClean="0">
                    <a:latin typeface="Arial" panose="020B0604020202020204" pitchFamily="34" charset="0"/>
                    <a:cs typeface="Arial" panose="020B0604020202020204" pitchFamily="34" charset="0"/>
                  </a:rPr>
                  <a:t>Со помош на тој број се врши меѓусебно споредување на различни турбини и типови работни кола. Специфичниот број на вртежи се определува со:</a:t>
                </a:r>
              </a:p>
              <a:p>
                <a:pPr algn="ctr"/>
                <a:r>
                  <a:rPr lang="en-US" sz="2400" dirty="0" smtClean="0">
                    <a:latin typeface="Arial" panose="020B0604020202020204" pitchFamily="34" charset="0"/>
                    <a:cs typeface="Arial" panose="020B0604020202020204" pitchFamily="34" charset="0"/>
                  </a:rPr>
                  <a:t>n</a:t>
                </a:r>
                <a:r>
                  <a:rPr lang="de-DE" sz="2400" baseline="-25000" dirty="0" smtClean="0">
                    <a:latin typeface="Arial" panose="020B0604020202020204" pitchFamily="34" charset="0"/>
                    <a:cs typeface="Arial" panose="020B0604020202020204" pitchFamily="34" charset="0"/>
                  </a:rPr>
                  <a:t>s</a:t>
                </a:r>
                <a:r>
                  <a:rPr lang="mk-MK" sz="2400" dirty="0" smtClean="0">
                    <a:latin typeface="Arial" panose="020B0604020202020204" pitchFamily="34" charset="0"/>
                    <a:cs typeface="Arial" panose="020B0604020202020204" pitchFamily="34" charset="0"/>
                  </a:rPr>
                  <a:t> = </a:t>
                </a:r>
                <a14:m>
                  <m:oMath xmlns:m="http://schemas.openxmlformats.org/officeDocument/2006/math">
                    <m:f>
                      <m:fPr>
                        <m:ctrlPr>
                          <a:rPr lang="mk-MK" sz="2400" i="1" smtClean="0">
                            <a:latin typeface="Cambria Math" panose="02040503050406030204" pitchFamily="18" charset="0"/>
                            <a:cs typeface="Arial" panose="020B0604020202020204" pitchFamily="34" charset="0"/>
                          </a:rPr>
                        </m:ctrlPr>
                      </m:fPr>
                      <m:num>
                        <m:r>
                          <a:rPr lang="en-US" sz="2400" b="0" i="1" smtClean="0">
                            <a:latin typeface="Cambria Math" panose="02040503050406030204" pitchFamily="18" charset="0"/>
                            <a:cs typeface="Arial" panose="020B0604020202020204" pitchFamily="34" charset="0"/>
                          </a:rPr>
                          <m:t>𝑛</m:t>
                        </m:r>
                        <m:sSub>
                          <m:sSubPr>
                            <m:ctrlPr>
                              <a:rPr lang="en-US" sz="2400" b="0" i="1" smtClean="0">
                                <a:latin typeface="Cambria Math" panose="02040503050406030204" pitchFamily="18" charset="0"/>
                                <a:cs typeface="Arial" panose="020B0604020202020204" pitchFamily="34" charset="0"/>
                              </a:rPr>
                            </m:ctrlPr>
                          </m:sSubPr>
                          <m:e>
                            <m:r>
                              <a:rPr lang="en-US" sz="2400" b="0" i="1" smtClean="0">
                                <a:latin typeface="Cambria Math" panose="02040503050406030204" pitchFamily="18" charset="0"/>
                                <a:cs typeface="Arial" panose="020B0604020202020204" pitchFamily="34" charset="0"/>
                              </a:rPr>
                              <m:t>𝐷</m:t>
                            </m:r>
                          </m:e>
                          <m:sub>
                            <m:r>
                              <a:rPr lang="en-US" sz="2400" b="0" i="1" smtClean="0">
                                <a:latin typeface="Cambria Math" panose="02040503050406030204" pitchFamily="18" charset="0"/>
                                <a:cs typeface="Arial" panose="020B0604020202020204" pitchFamily="34" charset="0"/>
                              </a:rPr>
                              <m:t>1</m:t>
                            </m:r>
                          </m:sub>
                        </m:sSub>
                      </m:num>
                      <m:den>
                        <m:sSub>
                          <m:sSubPr>
                            <m:ctrlPr>
                              <a:rPr lang="mk-MK" sz="2400" i="1" smtClean="0">
                                <a:latin typeface="Cambria Math" panose="02040503050406030204" pitchFamily="18" charset="0"/>
                                <a:cs typeface="Arial" panose="020B0604020202020204" pitchFamily="34" charset="0"/>
                              </a:rPr>
                            </m:ctrlPr>
                          </m:sSubPr>
                          <m:e>
                            <m:r>
                              <a:rPr lang="en-US" sz="2400" b="0" i="1" smtClean="0">
                                <a:latin typeface="Cambria Math" panose="02040503050406030204" pitchFamily="18" charset="0"/>
                                <a:cs typeface="Arial" panose="020B0604020202020204" pitchFamily="34" charset="0"/>
                              </a:rPr>
                              <m:t>𝐷</m:t>
                            </m:r>
                          </m:e>
                          <m:sub>
                            <m:r>
                              <a:rPr lang="en-US" sz="2400" b="0" i="1" smtClean="0">
                                <a:latin typeface="Cambria Math" panose="02040503050406030204" pitchFamily="18" charset="0"/>
                                <a:cs typeface="Arial" panose="020B0604020202020204" pitchFamily="34" charset="0"/>
                              </a:rPr>
                              <m:t>1</m:t>
                            </m:r>
                            <m:r>
                              <a:rPr lang="en-US" sz="2400" b="0" i="1" smtClean="0">
                                <a:latin typeface="Cambria Math" panose="02040503050406030204" pitchFamily="18" charset="0"/>
                                <a:cs typeface="Arial" panose="020B0604020202020204" pitchFamily="34" charset="0"/>
                              </a:rPr>
                              <m:t>𝑚</m:t>
                            </m:r>
                          </m:sub>
                        </m:sSub>
                        <m:rad>
                          <m:radPr>
                            <m:degHide m:val="on"/>
                            <m:ctrlPr>
                              <a:rPr lang="mk-MK" sz="2400" i="1" smtClean="0">
                                <a:latin typeface="Cambria Math" panose="02040503050406030204" pitchFamily="18" charset="0"/>
                                <a:cs typeface="Arial" panose="020B0604020202020204" pitchFamily="34" charset="0"/>
                              </a:rPr>
                            </m:ctrlPr>
                          </m:radPr>
                          <m:deg/>
                          <m:e>
                            <m:r>
                              <a:rPr lang="en-US" sz="2400" b="0" i="1" smtClean="0">
                                <a:latin typeface="Cambria Math" panose="02040503050406030204" pitchFamily="18" charset="0"/>
                                <a:cs typeface="Arial" panose="020B0604020202020204" pitchFamily="34" charset="0"/>
                              </a:rPr>
                              <m:t>𝐻</m:t>
                            </m:r>
                          </m:e>
                        </m:rad>
                      </m:den>
                    </m:f>
                    <m:r>
                      <a:rPr lang="en-US" sz="2400" b="0" i="1" smtClean="0">
                        <a:latin typeface="Cambria Math" panose="02040503050406030204" pitchFamily="18" charset="0"/>
                        <a:cs typeface="Arial" panose="020B0604020202020204" pitchFamily="34" charset="0"/>
                      </a:rPr>
                      <m:t>=</m:t>
                    </m:r>
                    <m:f>
                      <m:fPr>
                        <m:ctrlPr>
                          <a:rPr lang="en-US" sz="2400" b="0" i="1" smtClean="0">
                            <a:latin typeface="Cambria Math" panose="02040503050406030204" pitchFamily="18" charset="0"/>
                            <a:cs typeface="Arial" panose="020B0604020202020204" pitchFamily="34" charset="0"/>
                          </a:rPr>
                        </m:ctrlPr>
                      </m:fPr>
                      <m:num>
                        <m:r>
                          <a:rPr lang="en-US" sz="2400" b="0" i="1" smtClean="0">
                            <a:latin typeface="Cambria Math" panose="02040503050406030204" pitchFamily="18" charset="0"/>
                            <a:cs typeface="Arial" panose="020B0604020202020204" pitchFamily="34" charset="0"/>
                          </a:rPr>
                          <m:t>7</m:t>
                        </m:r>
                      </m:num>
                      <m:den>
                        <m:r>
                          <a:rPr lang="en-US" sz="2400" b="0" i="1" smtClean="0">
                            <a:latin typeface="Cambria Math" panose="02040503050406030204" pitchFamily="18" charset="0"/>
                            <a:cs typeface="Arial" panose="020B0604020202020204" pitchFamily="34" charset="0"/>
                          </a:rPr>
                          <m:t>6</m:t>
                        </m:r>
                      </m:den>
                    </m:f>
                    <m:f>
                      <m:fPr>
                        <m:ctrlPr>
                          <a:rPr lang="en-US" sz="2400" b="0" i="1" smtClean="0">
                            <a:latin typeface="Cambria Math" panose="02040503050406030204" pitchFamily="18" charset="0"/>
                            <a:cs typeface="Arial" panose="020B0604020202020204" pitchFamily="34" charset="0"/>
                          </a:rPr>
                        </m:ctrlPr>
                      </m:fPr>
                      <m:num>
                        <m:r>
                          <a:rPr lang="en-US" sz="2400" b="0" i="1" smtClean="0">
                            <a:latin typeface="Cambria Math" panose="02040503050406030204" pitchFamily="18" charset="0"/>
                            <a:cs typeface="Arial" panose="020B0604020202020204" pitchFamily="34" charset="0"/>
                          </a:rPr>
                          <m:t>𝑛</m:t>
                        </m:r>
                        <m:rad>
                          <m:radPr>
                            <m:degHide m:val="on"/>
                            <m:ctrlPr>
                              <a:rPr lang="en-US" sz="2400" b="0" i="1" smtClean="0">
                                <a:latin typeface="Cambria Math" panose="02040503050406030204" pitchFamily="18" charset="0"/>
                                <a:cs typeface="Arial" panose="020B0604020202020204" pitchFamily="34" charset="0"/>
                              </a:rPr>
                            </m:ctrlPr>
                          </m:radPr>
                          <m:deg/>
                          <m:e>
                            <m:r>
                              <a:rPr lang="en-US" sz="2400" b="0" i="1" smtClean="0">
                                <a:latin typeface="Cambria Math" panose="02040503050406030204" pitchFamily="18" charset="0"/>
                                <a:cs typeface="Arial" panose="020B0604020202020204" pitchFamily="34" charset="0"/>
                              </a:rPr>
                              <m:t>𝑃</m:t>
                            </m:r>
                          </m:e>
                        </m:rad>
                      </m:num>
                      <m:den>
                        <m:r>
                          <a:rPr lang="en-US" sz="2400" b="0" i="1" smtClean="0">
                            <a:latin typeface="Cambria Math" panose="02040503050406030204" pitchFamily="18" charset="0"/>
                            <a:cs typeface="Arial" panose="020B0604020202020204" pitchFamily="34" charset="0"/>
                          </a:rPr>
                          <m:t>𝐻</m:t>
                        </m:r>
                        <m:rad>
                          <m:radPr>
                            <m:ctrlPr>
                              <a:rPr lang="en-US" sz="2400" b="0" i="1" smtClean="0">
                                <a:latin typeface="Cambria Math" panose="02040503050406030204" pitchFamily="18" charset="0"/>
                                <a:cs typeface="Arial" panose="020B0604020202020204" pitchFamily="34" charset="0"/>
                              </a:rPr>
                            </m:ctrlPr>
                          </m:radPr>
                          <m:deg>
                            <m:r>
                              <m:rPr>
                                <m:brk m:alnAt="7"/>
                              </m:rPr>
                              <a:rPr lang="en-US" sz="2400" b="0" i="1" smtClean="0">
                                <a:latin typeface="Cambria Math" panose="02040503050406030204" pitchFamily="18" charset="0"/>
                                <a:cs typeface="Arial" panose="020B0604020202020204" pitchFamily="34" charset="0"/>
                              </a:rPr>
                              <m:t>4</m:t>
                            </m:r>
                          </m:deg>
                          <m:e>
                            <m:r>
                              <a:rPr lang="en-US" sz="2400" b="0" i="1" smtClean="0">
                                <a:latin typeface="Cambria Math" panose="02040503050406030204" pitchFamily="18" charset="0"/>
                                <a:cs typeface="Arial" panose="020B0604020202020204" pitchFamily="34" charset="0"/>
                              </a:rPr>
                              <m:t>𝐻</m:t>
                            </m:r>
                          </m:e>
                        </m:rad>
                      </m:den>
                    </m:f>
                  </m:oMath>
                </a14:m>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vrt</a:t>
                </a:r>
                <a:r>
                  <a:rPr lang="en-US" sz="2400" dirty="0" smtClean="0">
                    <a:latin typeface="Arial" panose="020B0604020202020204" pitchFamily="34" charset="0"/>
                    <a:cs typeface="Arial" panose="020B0604020202020204" pitchFamily="34" charset="0"/>
                  </a:rPr>
                  <a:t>/min)</a:t>
                </a:r>
                <a:endParaRPr lang="mk-MK" sz="2400" dirty="0" smtClean="0">
                  <a:latin typeface="Arial" panose="020B0604020202020204" pitchFamily="34" charset="0"/>
                  <a:cs typeface="Arial" panose="020B0604020202020204" pitchFamily="34" charset="0"/>
                </a:endParaRPr>
              </a:p>
              <a:p>
                <a:pPr algn="just"/>
                <a:r>
                  <a:rPr lang="mk-MK" sz="2400" dirty="0" smtClean="0">
                    <a:latin typeface="Arial" panose="020B0604020202020204" pitchFamily="34" charset="0"/>
                    <a:cs typeface="Arial" panose="020B0604020202020204" pitchFamily="34" charset="0"/>
                  </a:rPr>
                  <a:t>Р – снага на турбината</a:t>
                </a:r>
              </a:p>
              <a:p>
                <a:pPr algn="just"/>
                <a:r>
                  <a:rPr lang="mk-MK" sz="2400" dirty="0" smtClean="0">
                    <a:latin typeface="Arial" panose="020B0604020202020204" pitchFamily="34" charset="0"/>
                    <a:cs typeface="Arial" panose="020B0604020202020204" pitchFamily="34" charset="0"/>
                  </a:rPr>
                  <a:t>Н – напор на турбината</a:t>
                </a:r>
              </a:p>
              <a:p>
                <a:pPr algn="just"/>
                <a:r>
                  <a:rPr lang="en-US" sz="2400" dirty="0" smtClean="0">
                    <a:latin typeface="Arial" panose="020B0604020202020204" pitchFamily="34" charset="0"/>
                    <a:cs typeface="Arial" panose="020B0604020202020204" pitchFamily="34" charset="0"/>
                  </a:rPr>
                  <a:t>n</a:t>
                </a:r>
                <a:r>
                  <a:rPr lang="mk-MK" sz="2400" dirty="0" smtClean="0">
                    <a:latin typeface="Arial" panose="020B0604020202020204" pitchFamily="34" charset="0"/>
                    <a:cs typeface="Arial" panose="020B0604020202020204" pitchFamily="34" charset="0"/>
                  </a:rPr>
                  <a:t> – број на вртежи на турбината</a:t>
                </a:r>
              </a:p>
              <a:p>
                <a:pPr algn="just"/>
                <a:endParaRPr lang="mk-MK"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620486" y="620486"/>
                <a:ext cx="11332028" cy="5099025"/>
              </a:xfrm>
              <a:prstGeom prst="rect">
                <a:avLst/>
              </a:prstGeom>
              <a:blipFill rotWithShape="0">
                <a:blip r:embed="rId2"/>
                <a:stretch>
                  <a:fillRect l="-1937" t="-2153" r="-753"/>
                </a:stretch>
              </a:blipFill>
            </p:spPr>
            <p:txBody>
              <a:bodyPr/>
              <a:lstStyle/>
              <a:p>
                <a:r>
                  <a:rPr lang="en-US">
                    <a:noFill/>
                  </a:rPr>
                  <a:t> </a:t>
                </a:r>
              </a:p>
            </p:txBody>
          </p:sp>
        </mc:Fallback>
      </mc:AlternateContent>
    </p:spTree>
    <p:extLst>
      <p:ext uri="{BB962C8B-B14F-4D97-AF65-F5344CB8AC3E}">
        <p14:creationId xmlns:p14="http://schemas.microsoft.com/office/powerpoint/2010/main" val="2137861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2229" y="440872"/>
            <a:ext cx="9421585" cy="3046988"/>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Дефиниција: Специфичен број на вртежи е број на вртежи на таква турбина која</a:t>
            </a:r>
          </a:p>
          <a:p>
            <a:r>
              <a:rPr lang="mk-MK" sz="2400" dirty="0" smtClean="0">
                <a:latin typeface="Arial" panose="020B0604020202020204" pitchFamily="34" charset="0"/>
                <a:cs typeface="Arial" panose="020B0604020202020204" pitchFamily="34" charset="0"/>
              </a:rPr>
              <a:t>При напор од Н = 1м ќе произведува снага од Р= 0,736 </a:t>
            </a:r>
            <a:r>
              <a:rPr lang="de-DE" sz="2400" dirty="0" smtClean="0">
                <a:latin typeface="Arial" panose="020B0604020202020204" pitchFamily="34" charset="0"/>
                <a:cs typeface="Arial" panose="020B0604020202020204" pitchFamily="34" charset="0"/>
              </a:rPr>
              <a:t>kW </a:t>
            </a:r>
            <a:r>
              <a:rPr lang="en-US" sz="2400" dirty="0" smtClean="0">
                <a:latin typeface="Arial" panose="020B0604020202020204" pitchFamily="34" charset="0"/>
                <a:cs typeface="Arial" panose="020B0604020202020204" pitchFamily="34" charset="0"/>
              </a:rPr>
              <a:t>= 1KS.</a:t>
            </a:r>
          </a:p>
          <a:p>
            <a:r>
              <a:rPr lang="en-US" sz="2400" dirty="0" smtClean="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Од големината на специфичниот број на вртежи зависи формата и бројот на лопатките на работното коло и со зголемување на неговата вредност се намалуваат димензиите на работното коло и бројот на лопатки.</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7370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2130" y="685800"/>
            <a:ext cx="10989128" cy="3662541"/>
          </a:xfrm>
          <a:prstGeom prst="rect">
            <a:avLst/>
          </a:prstGeom>
          <a:noFill/>
        </p:spPr>
        <p:txBody>
          <a:bodyPr wrap="square" rtlCol="0">
            <a:spAutoFit/>
          </a:bodyPr>
          <a:lstStyle/>
          <a:p>
            <a:r>
              <a:rPr lang="mk-MK" sz="4000" dirty="0" err="1" smtClean="0">
                <a:latin typeface="Arial" panose="020B0604020202020204" pitchFamily="34" charset="0"/>
                <a:cs typeface="Arial" panose="020B0604020202020204" pitchFamily="34" charset="0"/>
              </a:rPr>
              <a:t>Карактертистика</a:t>
            </a:r>
            <a:r>
              <a:rPr lang="mk-MK" sz="4000" dirty="0" smtClean="0">
                <a:latin typeface="Arial" panose="020B0604020202020204" pitchFamily="34" charset="0"/>
                <a:cs typeface="Arial" panose="020B0604020202020204" pitchFamily="34" charset="0"/>
              </a:rPr>
              <a:t> на </a:t>
            </a:r>
            <a:r>
              <a:rPr lang="mk-MK" sz="4000" dirty="0" err="1" smtClean="0">
                <a:latin typeface="Arial" panose="020B0604020202020204" pitchFamily="34" charset="0"/>
                <a:cs typeface="Arial" panose="020B0604020202020204" pitchFamily="34" charset="0"/>
              </a:rPr>
              <a:t>Франсисова</a:t>
            </a:r>
            <a:r>
              <a:rPr lang="mk-MK" sz="4000" dirty="0" smtClean="0">
                <a:latin typeface="Arial" panose="020B0604020202020204" pitchFamily="34" charset="0"/>
                <a:cs typeface="Arial" panose="020B0604020202020204" pitchFamily="34" charset="0"/>
              </a:rPr>
              <a:t> турбина</a:t>
            </a:r>
          </a:p>
          <a:p>
            <a:r>
              <a:rPr lang="mk-MK" sz="2400" dirty="0" smtClean="0">
                <a:latin typeface="Arial" panose="020B0604020202020204" pitchFamily="34" charset="0"/>
                <a:cs typeface="Arial" panose="020B0604020202020204" pitchFamily="34" charset="0"/>
              </a:rPr>
              <a:t>	</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На дијаграмот на сл. 82 се претставени карактеристичните криви во зависност од оптоварувањето на </a:t>
            </a:r>
            <a:r>
              <a:rPr lang="mk-MK" sz="2400" dirty="0" err="1" smtClean="0">
                <a:latin typeface="Arial" panose="020B0604020202020204" pitchFamily="34" charset="0"/>
                <a:cs typeface="Arial" panose="020B0604020202020204" pitchFamily="34" charset="0"/>
              </a:rPr>
              <a:t>Франсисовата</a:t>
            </a:r>
            <a:r>
              <a:rPr lang="mk-MK" sz="2400" dirty="0" smtClean="0">
                <a:latin typeface="Arial" panose="020B0604020202020204" pitchFamily="34" charset="0"/>
                <a:cs typeface="Arial" panose="020B0604020202020204" pitchFamily="34" charset="0"/>
              </a:rPr>
              <a:t> турбина. Карактеристичната крива 1 се однесува на </a:t>
            </a:r>
            <a:r>
              <a:rPr lang="mk-MK" sz="2400" dirty="0" err="1" smtClean="0">
                <a:latin typeface="Arial" panose="020B0604020202020204" pitchFamily="34" charset="0"/>
                <a:cs typeface="Arial" panose="020B0604020202020204" pitchFamily="34" charset="0"/>
              </a:rPr>
              <a:t>бавноодна</a:t>
            </a:r>
            <a:r>
              <a:rPr lang="mk-MK" sz="2400" dirty="0" smtClean="0">
                <a:latin typeface="Arial" panose="020B0604020202020204" pitchFamily="34" charset="0"/>
                <a:cs typeface="Arial" panose="020B0604020202020204" pitchFamily="34" charset="0"/>
              </a:rPr>
              <a:t> турбина</a:t>
            </a:r>
          </a:p>
          <a:p>
            <a:r>
              <a:rPr lang="mk-MK" sz="2400" dirty="0" smtClean="0">
                <a:latin typeface="Arial" panose="020B0604020202020204" pitchFamily="34" charset="0"/>
                <a:cs typeface="Arial" panose="020B0604020202020204" pitchFamily="34" charset="0"/>
              </a:rPr>
              <a:t>Карактеристичната крива 2 се однесува на </a:t>
            </a:r>
            <a:r>
              <a:rPr lang="mk-MK" sz="2400" dirty="0" err="1" smtClean="0">
                <a:latin typeface="Arial" panose="020B0604020202020204" pitchFamily="34" charset="0"/>
                <a:cs typeface="Arial" panose="020B0604020202020204" pitchFamily="34" charset="0"/>
              </a:rPr>
              <a:t>средноодна</a:t>
            </a:r>
            <a:r>
              <a:rPr lang="mk-MK" sz="2400" dirty="0" smtClean="0">
                <a:latin typeface="Arial" panose="020B0604020202020204" pitchFamily="34" charset="0"/>
                <a:cs typeface="Arial" panose="020B0604020202020204" pitchFamily="34" charset="0"/>
              </a:rPr>
              <a:t> турбина</a:t>
            </a:r>
          </a:p>
          <a:p>
            <a:r>
              <a:rPr lang="mk-MK" sz="2400" dirty="0" smtClean="0">
                <a:latin typeface="Arial" panose="020B0604020202020204" pitchFamily="34" charset="0"/>
                <a:cs typeface="Arial" panose="020B0604020202020204" pitchFamily="34" charset="0"/>
              </a:rPr>
              <a:t>Карактеристичната крива 3 се однесува на </a:t>
            </a:r>
            <a:r>
              <a:rPr lang="mk-MK" sz="2400" dirty="0" err="1" smtClean="0">
                <a:latin typeface="Arial" panose="020B0604020202020204" pitchFamily="34" charset="0"/>
                <a:cs typeface="Arial" panose="020B0604020202020204" pitchFamily="34" charset="0"/>
              </a:rPr>
              <a:t>брзоодна</a:t>
            </a:r>
            <a:r>
              <a:rPr lang="mk-MK" sz="2400" dirty="0" smtClean="0">
                <a:latin typeface="Arial" panose="020B0604020202020204" pitchFamily="34" charset="0"/>
                <a:cs typeface="Arial" panose="020B0604020202020204" pitchFamily="34" charset="0"/>
              </a:rPr>
              <a:t> турбина</a:t>
            </a:r>
          </a:p>
          <a:p>
            <a:r>
              <a:rPr lang="mk-MK" sz="2400" dirty="0" smtClean="0">
                <a:latin typeface="Arial" panose="020B0604020202020204" pitchFamily="34" charset="0"/>
                <a:cs typeface="Arial" panose="020B0604020202020204" pitchFamily="34" charset="0"/>
              </a:rPr>
              <a:t>Карактеристичната крива 4 се однесува на </a:t>
            </a:r>
            <a:r>
              <a:rPr lang="mk-MK" sz="2400" dirty="0" err="1" smtClean="0">
                <a:latin typeface="Arial" panose="020B0604020202020204" pitchFamily="34" charset="0"/>
                <a:cs typeface="Arial" panose="020B0604020202020204" pitchFamily="34" charset="0"/>
              </a:rPr>
              <a:t>најбрзоодна</a:t>
            </a:r>
            <a:r>
              <a:rPr lang="mk-MK" sz="2400" dirty="0" smtClean="0">
                <a:latin typeface="Arial" panose="020B0604020202020204" pitchFamily="34" charset="0"/>
                <a:cs typeface="Arial" panose="020B0604020202020204" pitchFamily="34" charset="0"/>
              </a:rPr>
              <a:t> турбина</a:t>
            </a:r>
          </a:p>
          <a:p>
            <a:r>
              <a:rPr lang="mk-MK" sz="2400" dirty="0">
                <a:latin typeface="Arial" panose="020B0604020202020204" pitchFamily="34" charset="0"/>
                <a:cs typeface="Arial" panose="020B0604020202020204" pitchFamily="34" charset="0"/>
              </a:rPr>
              <a:t>	</a:t>
            </a:r>
            <a:endParaRPr lang="mk-MK"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011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50757" y="0"/>
            <a:ext cx="7526000" cy="6791756"/>
          </a:xfrm>
          <a:prstGeom prst="rect">
            <a:avLst/>
          </a:prstGeom>
        </p:spPr>
      </p:pic>
    </p:spTree>
    <p:extLst>
      <p:ext uri="{BB962C8B-B14F-4D97-AF65-F5344CB8AC3E}">
        <p14:creationId xmlns:p14="http://schemas.microsoft.com/office/powerpoint/2010/main" val="27954592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0443" y="1796143"/>
            <a:ext cx="9095014" cy="1569660"/>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Од дијаграмот се гледа дека </a:t>
            </a:r>
            <a:r>
              <a:rPr lang="mk-MK" sz="2400" dirty="0" err="1" smtClean="0">
                <a:latin typeface="Arial" panose="020B0604020202020204" pitchFamily="34" charset="0"/>
                <a:cs typeface="Arial" panose="020B0604020202020204" pitchFamily="34" charset="0"/>
              </a:rPr>
              <a:t>најбрзоодните</a:t>
            </a:r>
            <a:r>
              <a:rPr lang="mk-MK" sz="2400" dirty="0" smtClean="0">
                <a:latin typeface="Arial" panose="020B0604020202020204" pitchFamily="34" charset="0"/>
                <a:cs typeface="Arial" panose="020B0604020202020204" pitchFamily="34" charset="0"/>
              </a:rPr>
              <a:t> турбини се многу осетливи на промените на оптоварувањето.  </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Со намалување на </a:t>
            </a:r>
            <a:r>
              <a:rPr lang="mk-MK" sz="2400" dirty="0" err="1" smtClean="0">
                <a:latin typeface="Arial" panose="020B0604020202020204" pitchFamily="34" charset="0"/>
                <a:cs typeface="Arial" panose="020B0604020202020204" pitchFamily="34" charset="0"/>
              </a:rPr>
              <a:t>брзоодноста</a:t>
            </a:r>
            <a:r>
              <a:rPr lang="mk-MK" sz="2400" dirty="0" smtClean="0">
                <a:latin typeface="Arial" panose="020B0604020202020204" pitchFamily="34" charset="0"/>
                <a:cs typeface="Arial" panose="020B0604020202020204" pitchFamily="34" charset="0"/>
              </a:rPr>
              <a:t> кај </a:t>
            </a:r>
            <a:r>
              <a:rPr lang="mk-MK" sz="2400" dirty="0" err="1" smtClean="0">
                <a:latin typeface="Arial" panose="020B0604020202020204" pitchFamily="34" charset="0"/>
                <a:cs typeface="Arial" panose="020B0604020202020204" pitchFamily="34" charset="0"/>
              </a:rPr>
              <a:t>Франсисова</a:t>
            </a:r>
            <a:r>
              <a:rPr lang="mk-MK" sz="2400" dirty="0" smtClean="0">
                <a:latin typeface="Arial" panose="020B0604020202020204" pitchFamily="34" charset="0"/>
                <a:cs typeface="Arial" panose="020B0604020202020204" pitchFamily="34" charset="0"/>
              </a:rPr>
              <a:t> турбина се подобрува нејзината карактеристика.</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79445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143" y="538843"/>
            <a:ext cx="11119757" cy="4031873"/>
          </a:xfrm>
          <a:prstGeom prst="rect">
            <a:avLst/>
          </a:prstGeom>
          <a:noFill/>
        </p:spPr>
        <p:txBody>
          <a:bodyPr wrap="square" rtlCol="0">
            <a:spAutoFit/>
          </a:bodyPr>
          <a:lstStyle/>
          <a:p>
            <a:r>
              <a:rPr lang="mk-MK" sz="4000" dirty="0" smtClean="0">
                <a:latin typeface="Arial" panose="020B0604020202020204" pitchFamily="34" charset="0"/>
                <a:cs typeface="Arial" panose="020B0604020202020204" pitchFamily="34" charset="0"/>
              </a:rPr>
              <a:t>Регулација на </a:t>
            </a:r>
            <a:r>
              <a:rPr lang="mk-MK" sz="4000" dirty="0" err="1" smtClean="0">
                <a:latin typeface="Arial" panose="020B0604020202020204" pitchFamily="34" charset="0"/>
                <a:cs typeface="Arial" panose="020B0604020202020204" pitchFamily="34" charset="0"/>
              </a:rPr>
              <a:t>Франсисова</a:t>
            </a:r>
            <a:r>
              <a:rPr lang="mk-MK" sz="4000" dirty="0" smtClean="0">
                <a:latin typeface="Arial" panose="020B0604020202020204" pitchFamily="34" charset="0"/>
                <a:cs typeface="Arial" panose="020B0604020202020204" pitchFamily="34" charset="0"/>
              </a:rPr>
              <a:t> турбина</a:t>
            </a:r>
          </a:p>
          <a:p>
            <a:r>
              <a:rPr lang="mk-MK" sz="2400" dirty="0" smtClean="0">
                <a:latin typeface="Arial" panose="020B0604020202020204" pitchFamily="34" charset="0"/>
                <a:cs typeface="Arial" panose="020B0604020202020204" pitchFamily="34" charset="0"/>
              </a:rPr>
              <a:t>Со регулирање на работата на турбините всушност се регулира количеството на вода кое поминува низ турбината, а со тоа се регулира снагата на турбината.</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На сл. 84 даден е регулатор на </a:t>
            </a:r>
            <a:r>
              <a:rPr lang="mk-MK" sz="2400" dirty="0" err="1" smtClean="0">
                <a:latin typeface="Arial" panose="020B0604020202020204" pitchFamily="34" charset="0"/>
                <a:cs typeface="Arial" panose="020B0604020202020204" pitchFamily="34" charset="0"/>
              </a:rPr>
              <a:t>Франсисова</a:t>
            </a:r>
            <a:r>
              <a:rPr lang="mk-MK" sz="2400" dirty="0" smtClean="0">
                <a:latin typeface="Arial" panose="020B0604020202020204" pitchFamily="34" charset="0"/>
                <a:cs typeface="Arial" panose="020B0604020202020204" pitchFamily="34" charset="0"/>
              </a:rPr>
              <a:t> турбина. </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Центрифугалното нишало -1 се врти синхронизирано со вратилото до органите за регулирање. При стационарен режим на работа аголната брзина е константна. Спојката на центрифугалното нишало, лостот ОАВ и клипот на разводникот -2 се наоѓаат во рамнотежа.</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Маслото во разводникот доаѓа од акумулаторот на енергија – 3.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37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81743" y="83251"/>
            <a:ext cx="9780814" cy="6275897"/>
          </a:xfrm>
          <a:prstGeom prst="rect">
            <a:avLst/>
          </a:prstGeom>
        </p:spPr>
      </p:pic>
    </p:spTree>
    <p:extLst>
      <p:ext uri="{BB962C8B-B14F-4D97-AF65-F5344CB8AC3E}">
        <p14:creationId xmlns:p14="http://schemas.microsoft.com/office/powerpoint/2010/main" val="3059234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0872" y="571500"/>
            <a:ext cx="11397342" cy="4893647"/>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Нивото и притисокот на маслото во акумулаторот -3 ги регулира пумпата -6</a:t>
            </a:r>
          </a:p>
          <a:p>
            <a:r>
              <a:rPr lang="mk-MK" sz="2400" dirty="0" smtClean="0">
                <a:latin typeface="Arial" panose="020B0604020202020204" pitchFamily="34" charset="0"/>
                <a:cs typeface="Arial" panose="020B0604020202020204" pitchFamily="34" charset="0"/>
              </a:rPr>
              <a:t>А на </a:t>
            </a:r>
            <a:r>
              <a:rPr lang="mk-MK" sz="2400" dirty="0" err="1" smtClean="0">
                <a:latin typeface="Arial" panose="020B0604020202020204" pitchFamily="34" charset="0"/>
                <a:cs typeface="Arial" panose="020B0604020202020204" pitchFamily="34" charset="0"/>
              </a:rPr>
              <a:t>цевоводот</a:t>
            </a:r>
            <a:r>
              <a:rPr lang="mk-MK" sz="2400" dirty="0" smtClean="0">
                <a:latin typeface="Arial" panose="020B0604020202020204" pitchFamily="34" charset="0"/>
                <a:cs typeface="Arial" panose="020B0604020202020204" pitchFamily="34" charset="0"/>
              </a:rPr>
              <a:t> од пумпата до акумулаторот се поставени вентилите 4, 5 и 7.</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Разводникот -2 претставува хидрауличен цилиндер со двоен клип, а во телото има отвори низ кои доаѓа маслото во разводникот и оди кон сервомоторот -8.Со намалување на оптоварувањето на генераторот вишокот на снага на турбината предизвикува моментално зголемување на аголната брзина на агрегатот и спојката на центрифугалното нишало се качува нагоре.</a:t>
            </a:r>
          </a:p>
          <a:p>
            <a:r>
              <a:rPr lang="mk-MK" sz="2400" dirty="0" smtClean="0">
                <a:latin typeface="Arial" panose="020B0604020202020204" pitchFamily="34" charset="0"/>
                <a:cs typeface="Arial" panose="020B0604020202020204" pitchFamily="34" charset="0"/>
              </a:rPr>
              <a:t>Лостот ОАВ се подвижува нагоре околу точката А и бидејќи е поврзан со маслениот придушувач 10, преку лостот -9 се поместува клипот на </a:t>
            </a:r>
            <a:r>
              <a:rPr lang="mk-MK" sz="2400" dirty="0" err="1" smtClean="0">
                <a:latin typeface="Arial" panose="020B0604020202020204" pitchFamily="34" charset="0"/>
                <a:cs typeface="Arial" panose="020B0604020202020204" pitchFamily="34" charset="0"/>
              </a:rPr>
              <a:t>на</a:t>
            </a:r>
            <a:r>
              <a:rPr lang="mk-MK" sz="2400" dirty="0" smtClean="0">
                <a:latin typeface="Arial" panose="020B0604020202020204" pitchFamily="34" charset="0"/>
                <a:cs typeface="Arial" panose="020B0604020202020204" pitchFamily="34" charset="0"/>
              </a:rPr>
              <a:t> сервомоторот -8.Со тоа двојниот клип во </a:t>
            </a:r>
            <a:r>
              <a:rPr lang="mk-MK" sz="2400" dirty="0" err="1" smtClean="0">
                <a:latin typeface="Arial" panose="020B0604020202020204" pitchFamily="34" charset="0"/>
                <a:cs typeface="Arial" panose="020B0604020202020204" pitchFamily="34" charset="0"/>
              </a:rPr>
              <a:t>еразводникот</a:t>
            </a:r>
            <a:r>
              <a:rPr lang="mk-MK" sz="2400" dirty="0" smtClean="0">
                <a:latin typeface="Arial" panose="020B0604020202020204" pitchFamily="34" charset="0"/>
                <a:cs typeface="Arial" panose="020B0604020202020204" pitchFamily="34" charset="0"/>
              </a:rPr>
              <a:t> -2 се спушта </a:t>
            </a:r>
            <a:r>
              <a:rPr lang="mk-MK" sz="2400" dirty="0" err="1" smtClean="0">
                <a:latin typeface="Arial" panose="020B0604020202020204" pitchFamily="34" charset="0"/>
                <a:cs typeface="Arial" panose="020B0604020202020204" pitchFamily="34" charset="0"/>
              </a:rPr>
              <a:t>надолуи</a:t>
            </a:r>
            <a:r>
              <a:rPr lang="mk-MK" sz="2400" dirty="0" smtClean="0">
                <a:latin typeface="Arial" panose="020B0604020202020204" pitchFamily="34" charset="0"/>
                <a:cs typeface="Arial" panose="020B0604020202020204" pitchFamily="34" charset="0"/>
              </a:rPr>
              <a:t> се отвора доводот за масло од десната страна на </a:t>
            </a:r>
            <a:r>
              <a:rPr lang="mk-MK" sz="2400" dirty="0" err="1" smtClean="0">
                <a:latin typeface="Arial" panose="020B0604020202020204" pitchFamily="34" charset="0"/>
                <a:cs typeface="Arial" panose="020B0604020202020204" pitchFamily="34" charset="0"/>
              </a:rPr>
              <a:t>цилиндерот</a:t>
            </a:r>
            <a:r>
              <a:rPr lang="mk-MK" sz="2400" dirty="0" smtClean="0">
                <a:latin typeface="Arial" panose="020B0604020202020204" pitchFamily="34" charset="0"/>
                <a:cs typeface="Arial" panose="020B0604020202020204" pitchFamily="34" charset="0"/>
              </a:rPr>
              <a:t> во сервомоторот -8. Заради тоа клипот во сервомоторот се поместува налево и ја намалува отвореноста на спроводниот апарат на турбината.</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517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34842" y="267476"/>
            <a:ext cx="8982358" cy="6393960"/>
          </a:xfrm>
          <a:prstGeom prst="rect">
            <a:avLst/>
          </a:prstGeom>
        </p:spPr>
      </p:pic>
    </p:spTree>
    <p:extLst>
      <p:ext uri="{BB962C8B-B14F-4D97-AF65-F5344CB8AC3E}">
        <p14:creationId xmlns:p14="http://schemas.microsoft.com/office/powerpoint/2010/main" val="758089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7057" y="685800"/>
            <a:ext cx="10989129" cy="5262979"/>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Придушувачот -10 е хидрауличен цилиндер наполнет со масло. Во него е сместен клип кој може да се поместува бавно од горе надолу заради протекувањето на маслото низ </a:t>
            </a:r>
            <a:r>
              <a:rPr lang="mk-MK" sz="2400" dirty="0" err="1" smtClean="0">
                <a:latin typeface="Arial" panose="020B0604020202020204" pitchFamily="34" charset="0"/>
                <a:cs typeface="Arial" panose="020B0604020202020204" pitchFamily="34" charset="0"/>
              </a:rPr>
              <a:t>придушните</a:t>
            </a:r>
            <a:r>
              <a:rPr lang="mk-MK" sz="2400" dirty="0" smtClean="0">
                <a:latin typeface="Arial" panose="020B0604020202020204" pitchFamily="34" charset="0"/>
                <a:cs typeface="Arial" panose="020B0604020202020204" pitchFamily="34" charset="0"/>
              </a:rPr>
              <a:t> отвори од едниот на другиот крај на </a:t>
            </a:r>
            <a:r>
              <a:rPr lang="mk-MK" sz="2400" dirty="0" err="1" smtClean="0">
                <a:latin typeface="Arial" panose="020B0604020202020204" pitchFamily="34" charset="0"/>
                <a:cs typeface="Arial" panose="020B0604020202020204" pitchFamily="34" charset="0"/>
              </a:rPr>
              <a:t>цилиндерот</a:t>
            </a:r>
            <a:r>
              <a:rPr lang="mk-MK" sz="2400" dirty="0" smtClean="0">
                <a:latin typeface="Arial" panose="020B0604020202020204" pitchFamily="34" charset="0"/>
                <a:cs typeface="Arial" panose="020B0604020202020204" pitchFamily="34" charset="0"/>
              </a:rPr>
              <a:t>.</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Во прво време придушувачот -10 делува како цврста </a:t>
            </a:r>
            <a:r>
              <a:rPr lang="mk-MK" sz="2400" dirty="0" err="1" smtClean="0">
                <a:latin typeface="Arial" panose="020B0604020202020204" pitchFamily="34" charset="0"/>
                <a:cs typeface="Arial" panose="020B0604020202020204" pitchFamily="34" charset="0"/>
              </a:rPr>
              <a:t>врска.Кога</a:t>
            </a:r>
            <a:r>
              <a:rPr lang="mk-MK" sz="2400" dirty="0" smtClean="0">
                <a:latin typeface="Arial" panose="020B0604020202020204" pitchFamily="34" charset="0"/>
                <a:cs typeface="Arial" panose="020B0604020202020204" pitchFamily="34" charset="0"/>
              </a:rPr>
              <a:t> се движи клипот во 8 налево точката А на лостот се подигнува и лостот зазема нова положба ОВ`, а клипот на разводникот се враќа во неутрална положба и доводот на масло во сервомоторот престанува. Пружината на 10 се собира и се враќа во првобитна положба. Заради тоа О`АВ` се завртува околу точката О и го поместува разводникот надолу. Тоа доведува до затворање на спроводниот апарат. Тогаш лостот ОАВ ја зазема првобитната положба, а снагата на турбината  се изедначува со снагата на </a:t>
            </a:r>
            <a:r>
              <a:rPr lang="mk-MK" sz="2400" dirty="0" err="1" smtClean="0">
                <a:latin typeface="Arial" panose="020B0604020202020204" pitchFamily="34" charset="0"/>
                <a:cs typeface="Arial" panose="020B0604020202020204" pitchFamily="34" charset="0"/>
              </a:rPr>
              <a:t>генереторот</a:t>
            </a:r>
            <a:r>
              <a:rPr lang="mk-MK" sz="2400" dirty="0" smtClean="0">
                <a:latin typeface="Arial" panose="020B0604020202020204" pitchFamily="34" charset="0"/>
                <a:cs typeface="Arial" panose="020B0604020202020204" pitchFamily="34" charset="0"/>
              </a:rPr>
              <a:t>. При зголемување на оптоварувањето, механизмот на регулациониот систем се преместува во спротивен правец.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430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800" y="169333"/>
            <a:ext cx="11277600" cy="4524315"/>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Според положбата на </a:t>
            </a:r>
            <a:r>
              <a:rPr lang="mk-MK" sz="2400" dirty="0" err="1" smtClean="0">
                <a:latin typeface="Arial" panose="020B0604020202020204" pitchFamily="34" charset="0"/>
                <a:cs typeface="Arial" panose="020B0604020202020204" pitchFamily="34" charset="0"/>
              </a:rPr>
              <a:t>врратилото</a:t>
            </a:r>
            <a:r>
              <a:rPr lang="mk-MK" sz="2400" dirty="0" smtClean="0">
                <a:latin typeface="Arial" panose="020B0604020202020204" pitchFamily="34" charset="0"/>
                <a:cs typeface="Arial" panose="020B0604020202020204" pitchFamily="34" charset="0"/>
              </a:rPr>
              <a:t> се делат на:</a:t>
            </a:r>
          </a:p>
          <a:p>
            <a:pPr marL="457200" indent="-457200">
              <a:buAutoNum type="arabicPeriod"/>
            </a:pPr>
            <a:r>
              <a:rPr lang="mk-MK" sz="2400" dirty="0" smtClean="0">
                <a:latin typeface="Arial" panose="020B0604020202020204" pitchFamily="34" charset="0"/>
                <a:cs typeface="Arial" panose="020B0604020202020204" pitchFamily="34" charset="0"/>
              </a:rPr>
              <a:t>Хоризонтални: а) и б)</a:t>
            </a:r>
          </a:p>
          <a:p>
            <a:r>
              <a:rPr lang="mk-MK" sz="2400" dirty="0" smtClean="0">
                <a:latin typeface="Arial" panose="020B0604020202020204" pitchFamily="34" charset="0"/>
                <a:cs typeface="Arial" panose="020B0604020202020204" pitchFamily="34" charset="0"/>
              </a:rPr>
              <a:t>2. Вертикални в) и г).</a:t>
            </a:r>
          </a:p>
          <a:p>
            <a:r>
              <a:rPr lang="mk-MK" sz="2400" dirty="0" smtClean="0">
                <a:latin typeface="Arial" panose="020B0604020202020204" pitchFamily="34" charset="0"/>
                <a:cs typeface="Arial" panose="020B0604020202020204" pitchFamily="34" charset="0"/>
              </a:rPr>
              <a:t>	Кај хоризонталните турбини се користат конструкции со еден млаз, како на шема а) или со </a:t>
            </a:r>
            <a:r>
              <a:rPr lang="mk-MK" sz="2400" dirty="0" err="1" smtClean="0">
                <a:latin typeface="Arial" panose="020B0604020202020204" pitchFamily="34" charset="0"/>
                <a:cs typeface="Arial" panose="020B0604020202020204" pitchFamily="34" charset="0"/>
              </a:rPr>
              <a:t>едва</a:t>
            </a:r>
            <a:r>
              <a:rPr lang="mk-MK" sz="2400" dirty="0" smtClean="0">
                <a:latin typeface="Arial" panose="020B0604020202020204" pitchFamily="34" charset="0"/>
                <a:cs typeface="Arial" panose="020B0604020202020204" pitchFamily="34" charset="0"/>
              </a:rPr>
              <a:t> млаза, како на шема б).</a:t>
            </a:r>
          </a:p>
          <a:p>
            <a:r>
              <a:rPr lang="mk-MK" sz="2400" dirty="0" smtClean="0">
                <a:latin typeface="Arial" panose="020B0604020202020204" pitchFamily="34" charset="0"/>
                <a:cs typeface="Arial" panose="020B0604020202020204" pitchFamily="34" charset="0"/>
              </a:rPr>
              <a:t>Конструкцијата може да биде со едно (изведба А) или со две работни кола (изведба Б).</a:t>
            </a:r>
          </a:p>
          <a:p>
            <a:r>
              <a:rPr lang="mk-MK" sz="2400" dirty="0" smtClean="0">
                <a:latin typeface="Arial" panose="020B0604020202020204" pitchFamily="34" charset="0"/>
                <a:cs typeface="Arial" panose="020B0604020202020204" pitchFamily="34" charset="0"/>
              </a:rPr>
              <a:t>	Кај вертикалните турбини се користи спирален довод на вода, а бројот на </a:t>
            </a:r>
            <a:r>
              <a:rPr lang="mk-MK" sz="2400" dirty="0" err="1" smtClean="0">
                <a:latin typeface="Arial" panose="020B0604020202020204" pitchFamily="34" charset="0"/>
                <a:cs typeface="Arial" panose="020B0604020202020204" pitchFamily="34" charset="0"/>
              </a:rPr>
              <a:t>млазници</a:t>
            </a:r>
            <a:r>
              <a:rPr lang="mk-MK" sz="2400" dirty="0" smtClean="0">
                <a:latin typeface="Arial" panose="020B0604020202020204" pitchFamily="34" charset="0"/>
                <a:cs typeface="Arial" panose="020B0604020202020204" pitchFamily="34" charset="0"/>
              </a:rPr>
              <a:t> може да биде со два (изведба В) или четири </a:t>
            </a:r>
            <a:r>
              <a:rPr lang="mk-MK" sz="2400" dirty="0" err="1" smtClean="0">
                <a:latin typeface="Arial" panose="020B0604020202020204" pitchFamily="34" charset="0"/>
                <a:cs typeface="Arial" panose="020B0604020202020204" pitchFamily="34" charset="0"/>
              </a:rPr>
              <a:t>млазници</a:t>
            </a:r>
            <a:r>
              <a:rPr lang="mk-MK" sz="2400" dirty="0" smtClean="0">
                <a:latin typeface="Arial" panose="020B0604020202020204" pitchFamily="34" charset="0"/>
                <a:cs typeface="Arial" panose="020B0604020202020204" pitchFamily="34" charset="0"/>
              </a:rPr>
              <a:t> (изведба Г).</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Најчесто кај вертикалните изведби конструкцијата е со едно работно коло (изведба В).</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03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1" y="169333"/>
            <a:ext cx="10352314" cy="5201424"/>
          </a:xfrm>
          <a:prstGeom prst="rect">
            <a:avLst/>
          </a:prstGeom>
          <a:noFill/>
        </p:spPr>
        <p:txBody>
          <a:bodyPr wrap="square" rtlCol="0">
            <a:spAutoFit/>
          </a:bodyPr>
          <a:lstStyle/>
          <a:p>
            <a:r>
              <a:rPr lang="mk-MK" sz="4000" dirty="0" smtClean="0">
                <a:latin typeface="Arial" panose="020B0604020202020204" pitchFamily="34" charset="0"/>
                <a:cs typeface="Arial" panose="020B0604020202020204" pitchFamily="34" charset="0"/>
              </a:rPr>
              <a:t>Карактеристика на </a:t>
            </a:r>
            <a:r>
              <a:rPr lang="mk-MK" sz="4000" dirty="0" err="1" smtClean="0">
                <a:latin typeface="Arial" panose="020B0604020202020204" pitchFamily="34" charset="0"/>
                <a:cs typeface="Arial" panose="020B0604020202020204" pitchFamily="34" charset="0"/>
              </a:rPr>
              <a:t>Пелтонова</a:t>
            </a:r>
            <a:r>
              <a:rPr lang="mk-MK" sz="4000" dirty="0" smtClean="0">
                <a:latin typeface="Arial" panose="020B0604020202020204" pitchFamily="34" charset="0"/>
                <a:cs typeface="Arial" panose="020B0604020202020204" pitchFamily="34" charset="0"/>
              </a:rPr>
              <a:t> турбина</a:t>
            </a:r>
          </a:p>
          <a:p>
            <a:r>
              <a:rPr lang="mk-MK" sz="2400" dirty="0" smtClean="0">
                <a:latin typeface="Arial" panose="020B0604020202020204" pitchFamily="34" charset="0"/>
                <a:cs typeface="Arial" panose="020B0604020202020204" pitchFamily="34" charset="0"/>
              </a:rPr>
              <a:t>Зависноста на снагата Р</a:t>
            </a:r>
            <a:r>
              <a:rPr lang="mk-MK" sz="2400" baseline="-25000" dirty="0" smtClean="0">
                <a:latin typeface="Arial" panose="020B0604020202020204" pitchFamily="34" charset="0"/>
                <a:cs typeface="Arial" panose="020B0604020202020204" pitchFamily="34" charset="0"/>
              </a:rPr>
              <a:t>1</a:t>
            </a:r>
            <a:r>
              <a:rPr lang="mk-MK" sz="2400" dirty="0" smtClean="0">
                <a:latin typeface="Arial" panose="020B0604020202020204" pitchFamily="34" charset="0"/>
                <a:cs typeface="Arial" panose="020B0604020202020204" pitchFamily="34" charset="0"/>
              </a:rPr>
              <a:t> и степенот на искористување </a:t>
            </a:r>
            <a:r>
              <a:rPr lang="el-GR" sz="2400" dirty="0" smtClean="0">
                <a:latin typeface="Arial" panose="020B0604020202020204" pitchFamily="34" charset="0"/>
                <a:cs typeface="Arial" panose="020B0604020202020204" pitchFamily="34" charset="0"/>
              </a:rPr>
              <a:t>η</a:t>
            </a:r>
            <a:r>
              <a:rPr lang="mk-MK" sz="2400" baseline="-25000" dirty="0" smtClean="0">
                <a:latin typeface="Arial" panose="020B0604020202020204" pitchFamily="34" charset="0"/>
                <a:cs typeface="Arial" panose="020B0604020202020204" pitchFamily="34" charset="0"/>
              </a:rPr>
              <a:t>т</a:t>
            </a:r>
            <a:r>
              <a:rPr lang="mk-MK" sz="2400" dirty="0" smtClean="0">
                <a:latin typeface="Arial" panose="020B0604020202020204" pitchFamily="34" charset="0"/>
                <a:cs typeface="Arial" panose="020B0604020202020204" pitchFamily="34" charset="0"/>
              </a:rPr>
              <a:t> на турбините ако се прикаже графички се добива карактеристиката на </a:t>
            </a:r>
            <a:r>
              <a:rPr lang="mk-MK" sz="2400" dirty="0" err="1" smtClean="0">
                <a:latin typeface="Arial" panose="020B0604020202020204" pitchFamily="34" charset="0"/>
                <a:cs typeface="Arial" panose="020B0604020202020204" pitchFamily="34" charset="0"/>
              </a:rPr>
              <a:t>Пелтоновата</a:t>
            </a:r>
            <a:r>
              <a:rPr lang="mk-MK" sz="2400" dirty="0" smtClean="0">
                <a:latin typeface="Arial" panose="020B0604020202020204" pitchFamily="34" charset="0"/>
                <a:cs typeface="Arial" panose="020B0604020202020204" pitchFamily="34" charset="0"/>
              </a:rPr>
              <a:t> турбина. На сл. 77 е претставена </a:t>
            </a:r>
            <a:r>
              <a:rPr lang="mk-MK" sz="2400" dirty="0" smtClean="0">
                <a:latin typeface="Arial" panose="020B0604020202020204" pitchFamily="34" charset="0"/>
                <a:cs typeface="Arial" panose="020B0604020202020204" pitchFamily="34" charset="0"/>
              </a:rPr>
              <a:t>карактеристика на </a:t>
            </a:r>
            <a:r>
              <a:rPr lang="mk-MK" sz="2400" dirty="0" err="1" smtClean="0">
                <a:latin typeface="Arial" panose="020B0604020202020204" pitchFamily="34" charset="0"/>
                <a:cs typeface="Arial" panose="020B0604020202020204" pitchFamily="34" charset="0"/>
              </a:rPr>
              <a:t>Пелтоновата</a:t>
            </a:r>
            <a:r>
              <a:rPr lang="mk-MK" sz="2400" dirty="0" smtClean="0">
                <a:latin typeface="Arial" panose="020B0604020202020204" pitchFamily="34" charset="0"/>
                <a:cs typeface="Arial" panose="020B0604020202020204" pitchFamily="34" charset="0"/>
              </a:rPr>
              <a:t> турбина за две различни вредности на специфичниот број на вртежи </a:t>
            </a:r>
            <a:r>
              <a:rPr lang="de-DE" sz="2400" dirty="0" smtClean="0">
                <a:latin typeface="Arial" panose="020B0604020202020204" pitchFamily="34" charset="0"/>
                <a:cs typeface="Arial" panose="020B0604020202020204" pitchFamily="34" charset="0"/>
              </a:rPr>
              <a:t>n</a:t>
            </a:r>
            <a:r>
              <a:rPr lang="en-US" sz="2800" baseline="-25000" dirty="0" smtClean="0">
                <a:latin typeface="Arial" panose="020B0604020202020204" pitchFamily="34" charset="0"/>
                <a:cs typeface="Arial" panose="020B0604020202020204" pitchFamily="34" charset="0"/>
              </a:rPr>
              <a:t>s</a:t>
            </a:r>
            <a:r>
              <a:rPr lang="en-US" sz="2800" dirty="0" smtClean="0">
                <a:latin typeface="Arial" panose="020B0604020202020204" pitchFamily="34" charset="0"/>
                <a:cs typeface="Arial" panose="020B0604020202020204" pitchFamily="34" charset="0"/>
              </a:rPr>
              <a:t> . </a:t>
            </a:r>
            <a:r>
              <a:rPr lang="mk-MK" sz="2400" dirty="0" smtClean="0">
                <a:latin typeface="Arial" panose="020B0604020202020204" pitchFamily="34" charset="0"/>
                <a:cs typeface="Arial" panose="020B0604020202020204" pitchFamily="34" charset="0"/>
              </a:rPr>
              <a:t>Од сликата се гледа дека турбина со еден спроводен апарат за </a:t>
            </a:r>
            <a:r>
              <a:rPr lang="de-DE" sz="2400" dirty="0" smtClean="0">
                <a:latin typeface="Arial" panose="020B0604020202020204" pitchFamily="34" charset="0"/>
                <a:cs typeface="Arial" panose="020B0604020202020204" pitchFamily="34" charset="0"/>
              </a:rPr>
              <a:t>n</a:t>
            </a:r>
            <a:r>
              <a:rPr lang="en-US" sz="2400" baseline="-25000" dirty="0" smtClean="0">
                <a:latin typeface="Arial" panose="020B0604020202020204" pitchFamily="34" charset="0"/>
                <a:cs typeface="Arial" panose="020B0604020202020204" pitchFamily="34" charset="0"/>
              </a:rPr>
              <a:t>s</a:t>
            </a:r>
            <a:r>
              <a:rPr lang="mk-MK" sz="2400" dirty="0" smtClean="0">
                <a:latin typeface="Arial" panose="020B0604020202020204" pitchFamily="34" charset="0"/>
                <a:cs typeface="Arial" panose="020B0604020202020204" pitchFamily="34" charset="0"/>
              </a:rPr>
              <a:t> = 4 до 35 (</a:t>
            </a:r>
            <a:r>
              <a:rPr lang="en-US" sz="2400" dirty="0" err="1" smtClean="0">
                <a:latin typeface="Arial" panose="020B0604020202020204" pitchFamily="34" charset="0"/>
                <a:cs typeface="Arial" panose="020B0604020202020204" pitchFamily="34" charset="0"/>
              </a:rPr>
              <a:t>vrt</a:t>
            </a:r>
            <a:r>
              <a:rPr lang="en-US" sz="2400" dirty="0" smtClean="0">
                <a:latin typeface="Arial" panose="020B0604020202020204" pitchFamily="34" charset="0"/>
                <a:cs typeface="Arial" panose="020B0604020202020204" pitchFamily="34" charset="0"/>
              </a:rPr>
              <a:t>/min)</a:t>
            </a:r>
            <a:r>
              <a:rPr lang="mk-MK" sz="2400" dirty="0" smtClean="0">
                <a:latin typeface="Arial" panose="020B0604020202020204" pitchFamily="34" charset="0"/>
                <a:cs typeface="Arial" panose="020B0604020202020204" pitchFamily="34" charset="0"/>
              </a:rPr>
              <a:t>, има поповолна карактеристика при пониските специфични броеви на вртежи, на сл. </a:t>
            </a:r>
          </a:p>
          <a:p>
            <a:r>
              <a:rPr lang="de-DE" sz="2400" dirty="0" smtClean="0">
                <a:latin typeface="Arial" panose="020B0604020202020204" pitchFamily="34" charset="0"/>
                <a:cs typeface="Arial" panose="020B0604020202020204" pitchFamily="34" charset="0"/>
              </a:rPr>
              <a:t>n</a:t>
            </a:r>
            <a:r>
              <a:rPr lang="en-US" sz="2400" baseline="-25000" dirty="0" smtClean="0">
                <a:latin typeface="Arial" panose="020B0604020202020204" pitchFamily="34" charset="0"/>
                <a:cs typeface="Arial" panose="020B0604020202020204" pitchFamily="34" charset="0"/>
              </a:rPr>
              <a:t>s</a:t>
            </a:r>
            <a:r>
              <a:rPr lang="mk-MK" sz="2400" dirty="0" smtClean="0">
                <a:latin typeface="Arial" panose="020B0604020202020204" pitchFamily="34" charset="0"/>
                <a:cs typeface="Arial" panose="020B0604020202020204" pitchFamily="34" charset="0"/>
              </a:rPr>
              <a:t> = 15 (</a:t>
            </a:r>
            <a:r>
              <a:rPr lang="en-US" sz="2400" dirty="0" err="1" smtClean="0">
                <a:latin typeface="Arial" panose="020B0604020202020204" pitchFamily="34" charset="0"/>
                <a:cs typeface="Arial" panose="020B0604020202020204" pitchFamily="34" charset="0"/>
              </a:rPr>
              <a:t>vrt</a:t>
            </a:r>
            <a:r>
              <a:rPr lang="en-US" sz="2400" dirty="0" smtClean="0">
                <a:latin typeface="Arial" panose="020B0604020202020204" pitchFamily="34" charset="0"/>
                <a:cs typeface="Arial" panose="020B0604020202020204" pitchFamily="34" charset="0"/>
              </a:rPr>
              <a:t>/min)</a:t>
            </a:r>
            <a:r>
              <a:rPr lang="mk-MK" sz="2400" dirty="0" smtClean="0">
                <a:latin typeface="Arial" panose="020B0604020202020204" pitchFamily="34" charset="0"/>
                <a:cs typeface="Arial" panose="020B0604020202020204" pitchFamily="34" charset="0"/>
              </a:rPr>
              <a:t>.</a:t>
            </a:r>
          </a:p>
          <a:p>
            <a:r>
              <a:rPr lang="mk-MK" sz="2400" dirty="0" smtClean="0">
                <a:latin typeface="Arial" panose="020B0604020202020204" pitchFamily="34" charset="0"/>
                <a:cs typeface="Arial" panose="020B0604020202020204" pitchFamily="34" charset="0"/>
              </a:rPr>
              <a:t>Од дијаграмот се гледа дека </a:t>
            </a:r>
            <a:r>
              <a:rPr lang="mk-MK" sz="2400" dirty="0" err="1" smtClean="0">
                <a:latin typeface="Arial" panose="020B0604020202020204" pitchFamily="34" charset="0"/>
                <a:cs typeface="Arial" panose="020B0604020202020204" pitchFamily="34" charset="0"/>
              </a:rPr>
              <a:t>Пелтоновите</a:t>
            </a:r>
            <a:r>
              <a:rPr lang="mk-MK" sz="2400" dirty="0" smtClean="0">
                <a:latin typeface="Arial" panose="020B0604020202020204" pitchFamily="34" charset="0"/>
                <a:cs typeface="Arial" panose="020B0604020202020204" pitchFamily="34" charset="0"/>
              </a:rPr>
              <a:t> турбини имаат многу поволна карактеристика бидејќи максималната вредност на степенот за искористување малку отстапува во </a:t>
            </a:r>
            <a:r>
              <a:rPr lang="mk-MK" sz="2400" dirty="0" err="1" smtClean="0">
                <a:latin typeface="Arial" panose="020B0604020202020204" pitchFamily="34" charset="0"/>
                <a:cs typeface="Arial" panose="020B0604020202020204" pitchFamily="34" charset="0"/>
              </a:rPr>
              <a:t>завосност</a:t>
            </a:r>
            <a:r>
              <a:rPr lang="mk-MK" sz="2400" dirty="0" smtClean="0">
                <a:latin typeface="Arial" panose="020B0604020202020204" pitchFamily="34" charset="0"/>
                <a:cs typeface="Arial" panose="020B0604020202020204" pitchFamily="34" charset="0"/>
              </a:rPr>
              <a:t> од оптоварувањето на турбината.</a:t>
            </a:r>
            <a:r>
              <a:rPr lang="mk-MK"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452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55371" y="326049"/>
            <a:ext cx="7445829" cy="5863034"/>
          </a:xfrm>
          <a:prstGeom prst="rect">
            <a:avLst/>
          </a:prstGeom>
        </p:spPr>
      </p:pic>
    </p:spTree>
    <p:extLst>
      <p:ext uri="{BB962C8B-B14F-4D97-AF65-F5344CB8AC3E}">
        <p14:creationId xmlns:p14="http://schemas.microsoft.com/office/powerpoint/2010/main" val="4093838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243" y="0"/>
            <a:ext cx="11440761" cy="6986528"/>
          </a:xfrm>
          <a:prstGeom prst="rect">
            <a:avLst/>
          </a:prstGeom>
          <a:noFill/>
        </p:spPr>
        <p:txBody>
          <a:bodyPr wrap="none" rtlCol="0">
            <a:spAutoFit/>
          </a:bodyPr>
          <a:lstStyle/>
          <a:p>
            <a:r>
              <a:rPr lang="mk-MK" sz="4000" dirty="0" smtClean="0"/>
              <a:t>Делови и принцип на работа на </a:t>
            </a:r>
            <a:r>
              <a:rPr lang="mk-MK" sz="4000" dirty="0" err="1" smtClean="0"/>
              <a:t>Пелтонова</a:t>
            </a:r>
            <a:r>
              <a:rPr lang="mk-MK" sz="4000" dirty="0" smtClean="0"/>
              <a:t> турбина</a:t>
            </a:r>
          </a:p>
          <a:p>
            <a:endParaRPr lang="mk-MK" sz="2400" dirty="0" smtClean="0"/>
          </a:p>
          <a:p>
            <a:endParaRPr lang="mk-MK" sz="2400" dirty="0"/>
          </a:p>
          <a:p>
            <a:endParaRPr lang="mk-MK" sz="2400" dirty="0" smtClean="0"/>
          </a:p>
          <a:p>
            <a:endParaRPr lang="mk-MK" sz="2400" dirty="0"/>
          </a:p>
          <a:p>
            <a:endParaRPr lang="mk-MK" sz="2400" dirty="0" smtClean="0"/>
          </a:p>
          <a:p>
            <a:endParaRPr lang="mk-MK" sz="2400" dirty="0"/>
          </a:p>
          <a:p>
            <a:endParaRPr lang="mk-MK" sz="2400" dirty="0" smtClean="0"/>
          </a:p>
          <a:p>
            <a:endParaRPr lang="mk-MK" sz="2400" dirty="0"/>
          </a:p>
          <a:p>
            <a:endParaRPr lang="mk-MK" sz="2400" dirty="0" smtClean="0"/>
          </a:p>
          <a:p>
            <a:endParaRPr lang="mk-MK" sz="2400" dirty="0"/>
          </a:p>
          <a:p>
            <a:endParaRPr lang="mk-MK" sz="2400" dirty="0" smtClean="0"/>
          </a:p>
          <a:p>
            <a:endParaRPr lang="mk-MK" sz="2400" dirty="0"/>
          </a:p>
          <a:p>
            <a:endParaRPr lang="mk-MK" sz="2400" dirty="0" smtClean="0"/>
          </a:p>
          <a:p>
            <a:endParaRPr lang="mk-MK" sz="2400" dirty="0"/>
          </a:p>
          <a:p>
            <a:endParaRPr lang="mk-MK" sz="2400" dirty="0" smtClean="0"/>
          </a:p>
          <a:p>
            <a:r>
              <a:rPr lang="mk-MK" sz="2400" dirty="0" smtClean="0"/>
              <a:t>			</a:t>
            </a:r>
            <a:r>
              <a:rPr lang="mk-MK" sz="2400" dirty="0" smtClean="0">
                <a:latin typeface="Arial" panose="020B0604020202020204" pitchFamily="34" charset="0"/>
                <a:cs typeface="Arial" panose="020B0604020202020204" pitchFamily="34" charset="0"/>
              </a:rPr>
              <a:t>Сл. 76 </a:t>
            </a:r>
            <a:r>
              <a:rPr lang="mk-MK" sz="2400" dirty="0" err="1" smtClean="0">
                <a:latin typeface="Arial" panose="020B0604020202020204" pitchFamily="34" charset="0"/>
                <a:cs typeface="Arial" panose="020B0604020202020204" pitchFamily="34" charset="0"/>
              </a:rPr>
              <a:t>Пелтонова</a:t>
            </a:r>
            <a:r>
              <a:rPr lang="mk-MK" sz="2400" dirty="0" smtClean="0">
                <a:latin typeface="Arial" panose="020B0604020202020204" pitchFamily="34" charset="0"/>
                <a:cs typeface="Arial" panose="020B0604020202020204" pitchFamily="34" charset="0"/>
              </a:rPr>
              <a:t> турбина</a:t>
            </a:r>
            <a:endParaRPr lang="mk-MK" sz="2400" dirty="0">
              <a:latin typeface="Arial" panose="020B0604020202020204" pitchFamily="34" charset="0"/>
              <a:cs typeface="Arial" panose="020B0604020202020204" pitchFamily="34" charset="0"/>
            </a:endParaRPr>
          </a:p>
          <a:p>
            <a:endParaRPr lang="en-US" sz="2400" dirty="0"/>
          </a:p>
        </p:txBody>
      </p:sp>
      <p:pic>
        <p:nvPicPr>
          <p:cNvPr id="3" name="Picture 2"/>
          <p:cNvPicPr>
            <a:picLocks noChangeAspect="1"/>
          </p:cNvPicPr>
          <p:nvPr/>
        </p:nvPicPr>
        <p:blipFill>
          <a:blip r:embed="rId2"/>
          <a:stretch>
            <a:fillRect/>
          </a:stretch>
        </p:blipFill>
        <p:spPr>
          <a:xfrm>
            <a:off x="1322615" y="886561"/>
            <a:ext cx="6901252" cy="5232506"/>
          </a:xfrm>
          <a:prstGeom prst="rect">
            <a:avLst/>
          </a:prstGeom>
        </p:spPr>
      </p:pic>
    </p:spTree>
    <p:extLst>
      <p:ext uri="{BB962C8B-B14F-4D97-AF65-F5344CB8AC3E}">
        <p14:creationId xmlns:p14="http://schemas.microsoft.com/office/powerpoint/2010/main" val="276920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615" y="228599"/>
            <a:ext cx="11691256" cy="5262979"/>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	</a:t>
            </a:r>
            <a:r>
              <a:rPr lang="mk-MK" sz="2400" dirty="0" err="1" smtClean="0">
                <a:latin typeface="Arial" panose="020B0604020202020204" pitchFamily="34" charset="0"/>
                <a:cs typeface="Arial" panose="020B0604020202020204" pitchFamily="34" charset="0"/>
              </a:rPr>
              <a:t>Пелтоновата</a:t>
            </a:r>
            <a:r>
              <a:rPr lang="mk-MK" sz="2400" dirty="0" smtClean="0">
                <a:latin typeface="Arial" panose="020B0604020202020204" pitchFamily="34" charset="0"/>
                <a:cs typeface="Arial" panose="020B0604020202020204" pitchFamily="34" charset="0"/>
              </a:rPr>
              <a:t> турбина е конструирана за голем пад на течноста (300 до 1760 метри)., бидејќи според </a:t>
            </a:r>
            <a:r>
              <a:rPr lang="mk-MK" sz="2400" dirty="0" err="1" smtClean="0">
                <a:latin typeface="Arial" panose="020B0604020202020204" pitchFamily="34" charset="0"/>
                <a:cs typeface="Arial" panose="020B0604020202020204" pitchFamily="34" charset="0"/>
              </a:rPr>
              <a:t>консрукцијата</a:t>
            </a:r>
            <a:r>
              <a:rPr lang="mk-MK" sz="2400" dirty="0" smtClean="0">
                <a:latin typeface="Arial" panose="020B0604020202020204" pitchFamily="34" charset="0"/>
                <a:cs typeface="Arial" panose="020B0604020202020204" pitchFamily="34" charset="0"/>
              </a:rPr>
              <a:t> на оваа турбина појавата на кавитација е сосема мала. Според положбата на вратилото се изведуваат како хоризонтални и вертикални турбини. Принципот на работа и основните делови се даден на сл. 76.</a:t>
            </a:r>
          </a:p>
          <a:p>
            <a:r>
              <a:rPr lang="mk-MK" sz="2400" dirty="0" smtClean="0">
                <a:latin typeface="Arial" panose="020B0604020202020204" pitchFamily="34" charset="0"/>
                <a:cs typeface="Arial" panose="020B0604020202020204" pitchFamily="34" charset="0"/>
              </a:rPr>
              <a:t>	Во спроводниот апарат 1 преку доводниот </a:t>
            </a:r>
            <a:r>
              <a:rPr lang="mk-MK" sz="2400" dirty="0" err="1" smtClean="0">
                <a:latin typeface="Arial" panose="020B0604020202020204" pitchFamily="34" charset="0"/>
                <a:cs typeface="Arial" panose="020B0604020202020204" pitchFamily="34" charset="0"/>
              </a:rPr>
              <a:t>цевовод</a:t>
            </a:r>
            <a:r>
              <a:rPr lang="mk-MK" sz="2400" dirty="0" smtClean="0">
                <a:latin typeface="Arial" panose="020B0604020202020204" pitchFamily="34" charset="0"/>
                <a:cs typeface="Arial" panose="020B0604020202020204" pitchFamily="34" charset="0"/>
              </a:rPr>
              <a:t> 2 се доведува водата на работното коло 3 кое е прицврстено на вратилото 4. Спроводниот апарат и работното коло се поставени над нивото на водата.</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Работното коло се врти во воздух, а водениот млаз удира во онаа лопатка која се наоѓа непосредно пред </a:t>
            </a:r>
            <a:r>
              <a:rPr lang="mk-MK" sz="2400" dirty="0" err="1" smtClean="0">
                <a:latin typeface="Arial" panose="020B0604020202020204" pitchFamily="34" charset="0"/>
                <a:cs typeface="Arial" panose="020B0604020202020204" pitchFamily="34" charset="0"/>
              </a:rPr>
              <a:t>млазникот</a:t>
            </a:r>
            <a:r>
              <a:rPr lang="mk-MK" sz="2400" dirty="0" smtClean="0">
                <a:latin typeface="Arial" panose="020B0604020202020204" pitchFamily="34" charset="0"/>
                <a:cs typeface="Arial" panose="020B0604020202020204" pitchFamily="34" charset="0"/>
              </a:rPr>
              <a:t>. </a:t>
            </a:r>
          </a:p>
          <a:p>
            <a:r>
              <a:rPr lang="mk-MK" sz="2400" dirty="0">
                <a:latin typeface="Arial" panose="020B0604020202020204" pitchFamily="34" charset="0"/>
                <a:cs typeface="Arial" panose="020B0604020202020204" pitchFamily="34" charset="0"/>
              </a:rPr>
              <a:t>	</a:t>
            </a:r>
            <a:r>
              <a:rPr lang="mk-MK" sz="2400" dirty="0" smtClean="0">
                <a:latin typeface="Arial" panose="020B0604020202020204" pitchFamily="34" charset="0"/>
                <a:cs typeface="Arial" panose="020B0604020202020204" pitchFamily="34" charset="0"/>
              </a:rPr>
              <a:t>Куќиштето служи само како заштита на работното </a:t>
            </a:r>
            <a:r>
              <a:rPr lang="mk-MK" sz="2400" dirty="0" err="1" smtClean="0">
                <a:latin typeface="Arial" panose="020B0604020202020204" pitchFamily="34" charset="0"/>
                <a:cs typeface="Arial" panose="020B0604020202020204" pitchFamily="34" charset="0"/>
              </a:rPr>
              <a:t>коло.Крај</a:t>
            </a:r>
            <a:r>
              <a:rPr lang="mk-MK" sz="2400" dirty="0" smtClean="0">
                <a:latin typeface="Arial" panose="020B0604020202020204" pitchFamily="34" charset="0"/>
                <a:cs typeface="Arial" panose="020B0604020202020204" pitchFamily="34" charset="0"/>
              </a:rPr>
              <a:t> на спроводниот апарат се вика </a:t>
            </a:r>
            <a:r>
              <a:rPr lang="mk-MK" sz="2400" dirty="0" err="1" smtClean="0">
                <a:latin typeface="Arial" panose="020B0604020202020204" pitchFamily="34" charset="0"/>
                <a:cs typeface="Arial" panose="020B0604020202020204" pitchFamily="34" charset="0"/>
              </a:rPr>
              <a:t>млазник</a:t>
            </a:r>
            <a:r>
              <a:rPr lang="mk-MK" sz="2400" dirty="0" smtClean="0">
                <a:latin typeface="Arial" panose="020B0604020202020204" pitchFamily="34" charset="0"/>
                <a:cs typeface="Arial" panose="020B0604020202020204" pitchFamily="34" charset="0"/>
              </a:rPr>
              <a:t> во кој е сместена иглата 8 со која се регулира големината на млазот, т.е. моќта на турбината.</a:t>
            </a:r>
          </a:p>
          <a:p>
            <a:r>
              <a:rPr lang="mk-MK"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24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4542" y="408214"/>
            <a:ext cx="11462657" cy="1200329"/>
          </a:xfrm>
          <a:prstGeom prst="rect">
            <a:avLst/>
          </a:prstGeom>
          <a:noFill/>
        </p:spPr>
        <p:txBody>
          <a:bodyPr wrap="square" rtlCol="0">
            <a:spAutoFit/>
          </a:bodyPr>
          <a:lstStyle/>
          <a:p>
            <a:r>
              <a:rPr lang="mk-MK" sz="2400" dirty="0" smtClean="0">
                <a:latin typeface="Arial" panose="020B0604020202020204" pitchFamily="34" charset="0"/>
                <a:cs typeface="Arial" panose="020B0604020202020204" pitchFamily="34" charset="0"/>
              </a:rPr>
              <a:t>Работното коло 3 се состои од диск со 12 – 40 работни лопатки 5. Секоја  </a:t>
            </a:r>
          </a:p>
          <a:p>
            <a:r>
              <a:rPr lang="mk-MK" sz="2400" dirty="0">
                <a:latin typeface="Arial" panose="020B0604020202020204" pitchFamily="34" charset="0"/>
                <a:cs typeface="Arial" panose="020B0604020202020204" pitchFamily="34" charset="0"/>
              </a:rPr>
              <a:t>л</a:t>
            </a:r>
            <a:r>
              <a:rPr lang="mk-MK" sz="2400" dirty="0" smtClean="0">
                <a:latin typeface="Arial" panose="020B0604020202020204" pitchFamily="34" charset="0"/>
                <a:cs typeface="Arial" panose="020B0604020202020204" pitchFamily="34" charset="0"/>
              </a:rPr>
              <a:t>опатка (сл. 77) е изведена со две криволиниски површини кои се разделени со остар премин  - нож 6, (пресек </a:t>
            </a:r>
            <a:r>
              <a:rPr lang="de-DE" sz="2400" dirty="0" smtClean="0">
                <a:latin typeface="Arial" panose="020B0604020202020204" pitchFamily="34" charset="0"/>
                <a:cs typeface="Arial" panose="020B0604020202020204" pitchFamily="34" charset="0"/>
              </a:rPr>
              <a:t>I</a:t>
            </a:r>
            <a:r>
              <a:rPr lang="en-US" sz="2400" dirty="0" smtClean="0">
                <a:latin typeface="Arial" panose="020B0604020202020204" pitchFamily="34" charset="0"/>
                <a:cs typeface="Arial" panose="020B0604020202020204" pitchFamily="34" charset="0"/>
              </a:rPr>
              <a:t>-I </a:t>
            </a:r>
            <a:r>
              <a:rPr lang="mk-MK" sz="2400" dirty="0" smtClean="0">
                <a:latin typeface="Arial" panose="020B0604020202020204" pitchFamily="34" charset="0"/>
                <a:cs typeface="Arial" panose="020B0604020202020204" pitchFamily="34" charset="0"/>
              </a:rPr>
              <a:t>и</a:t>
            </a:r>
            <a:r>
              <a:rPr lang="en-US" sz="2400" dirty="0" smtClean="0">
                <a:latin typeface="Arial" panose="020B0604020202020204" pitchFamily="34" charset="0"/>
                <a:cs typeface="Arial" panose="020B0604020202020204" pitchFamily="34" charset="0"/>
              </a:rPr>
              <a:t> II-II)</a:t>
            </a:r>
            <a:r>
              <a:rPr lang="mk-MK"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469571" y="1586348"/>
            <a:ext cx="7266215" cy="5072040"/>
          </a:xfrm>
          <a:prstGeom prst="rect">
            <a:avLst/>
          </a:prstGeom>
        </p:spPr>
      </p:pic>
    </p:spTree>
    <p:extLst>
      <p:ext uri="{BB962C8B-B14F-4D97-AF65-F5344CB8AC3E}">
        <p14:creationId xmlns:p14="http://schemas.microsoft.com/office/powerpoint/2010/main" val="1257695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1065</Words>
  <Application>Microsoft Office PowerPoint</Application>
  <PresentationFormat>Widescreen</PresentationFormat>
  <Paragraphs>114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dc:creator>
  <cp:lastModifiedBy>X</cp:lastModifiedBy>
  <cp:revision>51</cp:revision>
  <dcterms:created xsi:type="dcterms:W3CDTF">2020-03-23T12:40:18Z</dcterms:created>
  <dcterms:modified xsi:type="dcterms:W3CDTF">2020-03-23T20:22:50Z</dcterms:modified>
</cp:coreProperties>
</file>