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9C64B9-C88C-4DE4-B151-406E4F3EC6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2B7AF-BD35-45F9-B599-34771FC49686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D68A01-D38A-4EEC-A0A7-ED666DD3E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ABA5D-E2C6-437E-A51E-EAE7DF64E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66AE-5E16-425F-AB6B-B655554C2E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FC95B-AB9D-476F-B66B-D1ABC1B3E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55C6C-5BFC-41B8-88D0-73D73CC3B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6A3A2-8EDE-4F7D-98D5-E23ECB962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BEBB6-E308-4339-89EA-EC3D6AEFD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B7E11-3736-44BB-A651-EF435DE41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AF661-C3C2-46DF-9DC8-AF82A61C47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07FED-FC06-4B1E-93C9-2A66ACB63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8662A-0DB9-445B-A5C0-B1E687C78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B47B66A-8345-44D9-91EF-37E663EF4E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1" y="1600200"/>
            <a:ext cx="7373938" cy="1219200"/>
          </a:xfrm>
        </p:spPr>
        <p:txBody>
          <a:bodyPr/>
          <a:lstStyle/>
          <a:p>
            <a:r>
              <a:rPr lang="de-DE" dirty="0" smtClean="0">
                <a:latin typeface="Adobe Caslon Pro Bold" pitchFamily="18" charset="0"/>
              </a:rPr>
              <a:t>Wortschatz lernen: </a:t>
            </a:r>
            <a:br>
              <a:rPr lang="de-DE" dirty="0" smtClean="0">
                <a:latin typeface="Adobe Caslon Pro Bold" pitchFamily="18" charset="0"/>
              </a:rPr>
            </a:br>
            <a:r>
              <a:rPr lang="de-DE" dirty="0" smtClean="0">
                <a:latin typeface="Adobe Caslon Pro Bold" pitchFamily="18" charset="0"/>
              </a:rPr>
              <a:t>Kleidung</a:t>
            </a:r>
            <a:r>
              <a:rPr lang="mk-MK" dirty="0" smtClean="0"/>
              <a:t> </a:t>
            </a:r>
            <a:r>
              <a:rPr lang="de-DE" dirty="0" smtClean="0">
                <a:latin typeface="Adobe Caslon Pro Bold" pitchFamily="18" charset="0"/>
              </a:rPr>
              <a:t>und</a:t>
            </a:r>
            <a:r>
              <a:rPr lang="en-US" dirty="0">
                <a:latin typeface="Adobe Caslon Pro Bold" pitchFamily="18" charset="0"/>
              </a:rPr>
              <a:t> </a:t>
            </a:r>
            <a:r>
              <a:rPr lang="de-DE" dirty="0" smtClean="0">
                <a:latin typeface="Adobe Caslon Pro Bold" pitchFamily="18" charset="0"/>
              </a:rPr>
              <a:t>Farben</a:t>
            </a:r>
            <a:endParaRPr lang="en-US" dirty="0">
              <a:latin typeface="Adobe Caslon Pro Bold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5349875" cy="2209800"/>
          </a:xfrm>
        </p:spPr>
        <p:txBody>
          <a:bodyPr/>
          <a:lstStyle/>
          <a:p>
            <a:endParaRPr lang="mk-MK" dirty="0" smtClean="0"/>
          </a:p>
          <a:p>
            <a:endParaRPr lang="mk-MK" dirty="0"/>
          </a:p>
          <a:p>
            <a:endParaRPr lang="mk-MK" dirty="0" smtClean="0"/>
          </a:p>
          <a:p>
            <a:r>
              <a:rPr lang="mk-MK" sz="1200" dirty="0" smtClean="0"/>
              <a:t>Елена Поповска </a:t>
            </a:r>
          </a:p>
          <a:p>
            <a:r>
              <a:rPr lang="mk-MK" sz="1200" dirty="0" smtClean="0"/>
              <a:t>Наставник по германски јазик </a:t>
            </a:r>
          </a:p>
          <a:p>
            <a:r>
              <a:rPr lang="mk-MK" sz="1200" dirty="0" smtClean="0"/>
              <a:t>ОУ „Гоце Делчев“ - Битола</a:t>
            </a:r>
            <a:endParaRPr lang="en-US" sz="1200" dirty="0">
              <a:latin typeface="Adobe Caslon Pro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6477000" cy="731838"/>
          </a:xfrm>
        </p:spPr>
        <p:txBody>
          <a:bodyPr/>
          <a:lstStyle/>
          <a:p>
            <a:r>
              <a:rPr lang="de-DE" sz="1600" b="1" dirty="0" smtClean="0"/>
              <a:t>Wortschatz lernen: </a:t>
            </a:r>
            <a:br>
              <a:rPr lang="de-DE" sz="1600" b="1" dirty="0" smtClean="0"/>
            </a:br>
            <a:r>
              <a:rPr lang="de-DE" sz="1600" b="1" dirty="0" smtClean="0"/>
              <a:t>die Farben </a:t>
            </a:r>
            <a:endParaRPr lang="en-US" sz="1600" b="1" dirty="0"/>
          </a:p>
        </p:txBody>
      </p:sp>
      <p:pic>
        <p:nvPicPr>
          <p:cNvPr id="13" name="Content Placeholder 12" descr="image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4724" y="1524000"/>
            <a:ext cx="5831416" cy="4267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400" b="1" dirty="0" smtClean="0"/>
              <a:t>Übung 1: Wie heißen die Farben? Schreib das richtiges Antwort!</a:t>
            </a:r>
            <a:endParaRPr lang="en-US" sz="1400" b="1" dirty="0"/>
          </a:p>
        </p:txBody>
      </p:sp>
      <p:pic>
        <p:nvPicPr>
          <p:cNvPr id="4" name="Content Placeholder 3" descr="alphabetisierungfarben-arbeitsblatter_15551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447800"/>
            <a:ext cx="3962400" cy="492525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86600" cy="731838"/>
          </a:xfrm>
        </p:spPr>
        <p:txBody>
          <a:bodyPr/>
          <a:lstStyle/>
          <a:p>
            <a:r>
              <a:rPr lang="de-DE" sz="1200" b="1" dirty="0" smtClean="0"/>
              <a:t>Übung 2: </a:t>
            </a:r>
            <a:endParaRPr lang="en-US" sz="1200" b="1" dirty="0"/>
          </a:p>
        </p:txBody>
      </p:sp>
      <p:pic>
        <p:nvPicPr>
          <p:cNvPr id="7" name="Content Placeholder 6" descr="d13a0581305854dcd452abaea5e9c5d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09615" y="685799"/>
            <a:ext cx="4367385" cy="564092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467599" cy="457200"/>
          </a:xfrm>
        </p:spPr>
        <p:txBody>
          <a:bodyPr/>
          <a:lstStyle/>
          <a:p>
            <a:r>
              <a:rPr lang="de-DE" sz="1400" b="1" dirty="0" smtClean="0"/>
              <a:t>Wortschatz lernen:</a:t>
            </a:r>
            <a:r>
              <a:rPr lang="de-DE" sz="1400" b="1" dirty="0"/>
              <a:t> D</a:t>
            </a:r>
            <a:r>
              <a:rPr lang="de-DE" sz="1400" b="1" dirty="0" smtClean="0"/>
              <a:t>ie Kleidung (</a:t>
            </a:r>
            <a:r>
              <a:rPr lang="en-US" sz="14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umgangssprachlich</a:t>
            </a:r>
            <a:r>
              <a:rPr lang="en-US" sz="1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auch</a:t>
            </a:r>
            <a:r>
              <a:rPr lang="en-US" sz="1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sz="1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Klamotten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1400" b="1" dirty="0"/>
          </a:p>
        </p:txBody>
      </p:sp>
      <p:pic>
        <p:nvPicPr>
          <p:cNvPr id="7" name="Content Placeholder 6" descr="2186d14ea4344ce8bb7d5cb2984d17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066800"/>
            <a:ext cx="4572000" cy="5562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600200"/>
            <a:ext cx="5105400" cy="1752600"/>
          </a:xfrm>
        </p:spPr>
        <p:txBody>
          <a:bodyPr/>
          <a:lstStyle/>
          <a:p>
            <a:pPr algn="ctr"/>
            <a:r>
              <a:rPr lang="de-DE" dirty="0" smtClean="0"/>
              <a:t>Adjektive</a:t>
            </a:r>
            <a:r>
              <a:rPr lang="mk-MK" dirty="0" smtClean="0"/>
              <a:t> </a:t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de-DE" dirty="0" smtClean="0"/>
              <a:t>Deklination</a:t>
            </a:r>
            <a:r>
              <a:rPr lang="mk-MK" dirty="0" smtClean="0"/>
              <a:t> </a:t>
            </a:r>
            <a:r>
              <a:rPr lang="de-DE" dirty="0" smtClean="0"/>
              <a:t>im Nominativ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3276600" cy="4648200"/>
          </a:xfrm>
        </p:spPr>
        <p:txBody>
          <a:bodyPr/>
          <a:lstStyle/>
          <a:p>
            <a:pPr marL="342900" indent="-342900"/>
            <a:r>
              <a:rPr lang="de-DE" sz="1200" dirty="0" smtClean="0"/>
              <a:t>1. </a:t>
            </a:r>
            <a:r>
              <a:rPr lang="en-US" sz="1200" b="1" dirty="0" err="1" smtClean="0"/>
              <a:t>Nominativ</a:t>
            </a:r>
            <a:r>
              <a:rPr lang="en-US" sz="1200" b="1" dirty="0" smtClean="0"/>
              <a:t>: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mk-MK" sz="1200" dirty="0" smtClean="0"/>
              <a:t>Придавките што стојат после именки</a:t>
            </a:r>
            <a:r>
              <a:rPr lang="de-DE" sz="1200" dirty="0" smtClean="0"/>
              <a:t> </a:t>
            </a:r>
            <a:r>
              <a:rPr lang="mk-MK" sz="1200" dirty="0" smtClean="0"/>
              <a:t>(значи употребени како прилози) се непроменливи.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de-DE" sz="1200" dirty="0" smtClean="0"/>
              <a:t>z.B: </a:t>
            </a:r>
            <a:r>
              <a:rPr lang="en-US" sz="1200" dirty="0" err="1" smtClean="0"/>
              <a:t>Der</a:t>
            </a:r>
            <a:r>
              <a:rPr lang="en-US" sz="1200" dirty="0" smtClean="0"/>
              <a:t> Mantel </a:t>
            </a:r>
            <a:r>
              <a:rPr lang="en-US" sz="1200" dirty="0" err="1" smtClean="0"/>
              <a:t>ist</a:t>
            </a:r>
            <a:r>
              <a:rPr lang="en-US" sz="1200" dirty="0" smtClean="0"/>
              <a:t> </a:t>
            </a:r>
            <a:r>
              <a:rPr lang="en-US" sz="1200" b="1" i="1" u="sng" dirty="0" err="1" smtClean="0"/>
              <a:t>schwarz</a:t>
            </a:r>
            <a:r>
              <a:rPr lang="en-US" sz="1200" b="1" i="1" u="sng" dirty="0" smtClean="0"/>
              <a:t>.</a:t>
            </a:r>
            <a:br>
              <a:rPr lang="en-US" sz="1200" b="1" i="1" u="sng" dirty="0" smtClean="0"/>
            </a:br>
            <a:r>
              <a:rPr lang="mk-MK" sz="1200" b="1" i="1" u="sng" dirty="0" smtClean="0"/>
              <a:t/>
            </a:r>
            <a:br>
              <a:rPr lang="mk-MK" sz="1200" b="1" i="1" u="sng" dirty="0" smtClean="0"/>
            </a:br>
            <a:r>
              <a:rPr lang="mk-MK" sz="1200" b="1" i="1" u="sng" dirty="0" smtClean="0"/>
              <a:t/>
            </a:r>
            <a:br>
              <a:rPr lang="mk-MK" sz="1200" b="1" i="1" u="sng" dirty="0" smtClean="0"/>
            </a:br>
            <a:r>
              <a:rPr lang="mk-MK" sz="1200" b="1" i="1" u="sng" dirty="0"/>
              <a:t/>
            </a:r>
            <a:br>
              <a:rPr lang="mk-MK" sz="1200" b="1" i="1" u="sng" dirty="0"/>
            </a:br>
            <a:r>
              <a:rPr lang="mk-MK" sz="1200" b="1" i="1" u="sng" dirty="0"/>
              <a:t/>
            </a:r>
            <a:br>
              <a:rPr lang="mk-MK" sz="1200" b="1" i="1" u="sng" dirty="0"/>
            </a:br>
            <a:r>
              <a:rPr lang="en-US" sz="1200" b="1" i="1" dirty="0" err="1" smtClean="0">
                <a:solidFill>
                  <a:schemeClr val="tx1"/>
                </a:solidFill>
              </a:rPr>
              <a:t>Übung</a:t>
            </a:r>
            <a:r>
              <a:rPr lang="en-US" sz="1200" b="1" i="1" dirty="0" smtClean="0">
                <a:solidFill>
                  <a:schemeClr val="tx1"/>
                </a:solidFill>
              </a:rPr>
              <a:t> 1: </a:t>
            </a:r>
            <a:r>
              <a:rPr lang="mk-MK" sz="1200" b="1" i="1" dirty="0" smtClean="0">
                <a:solidFill>
                  <a:schemeClr val="tx1"/>
                </a:solidFill>
              </a:rPr>
              <a:t> </a:t>
            </a: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mk-MK" sz="1200" dirty="0" smtClean="0"/>
              <a:t>Пополнете ги празнините како во примерите на првата слика.</a:t>
            </a:r>
            <a:r>
              <a:rPr lang="en-US" sz="1200" b="1" i="1" u="sng" dirty="0" smtClean="0"/>
              <a:t/>
            </a:r>
            <a:br>
              <a:rPr lang="en-US" sz="1200" b="1" i="1" u="sng" dirty="0" smtClean="0"/>
            </a:br>
            <a:r>
              <a:rPr lang="en-US" sz="1200" b="1" i="1" u="sng" dirty="0"/>
              <a:t/>
            </a:r>
            <a:br>
              <a:rPr lang="en-US" sz="1200" b="1" i="1" u="sng" dirty="0"/>
            </a:br>
            <a:r>
              <a:rPr lang="en-US" sz="1200" b="1" i="1" u="sng" dirty="0" smtClean="0"/>
              <a:t/>
            </a:r>
            <a:br>
              <a:rPr lang="en-US" sz="1200" b="1" i="1" u="sng" dirty="0" smtClean="0"/>
            </a:br>
            <a:r>
              <a:rPr lang="en-US" sz="1200" b="1" i="1" u="sng" dirty="0"/>
              <a:t/>
            </a:r>
            <a:br>
              <a:rPr lang="en-US" sz="1200" b="1" i="1" u="sng" dirty="0"/>
            </a:br>
            <a:endParaRPr lang="en-US" sz="1200" b="1" i="1" u="sng" dirty="0" smtClean="0"/>
          </a:p>
        </p:txBody>
      </p:sp>
      <p:pic>
        <p:nvPicPr>
          <p:cNvPr id="4" name="Content Placeholder 3" descr="kleidung-und-farben-arbeitsblatter-bildbeschreibungen-leseverstandnis_23266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14800" y="381000"/>
            <a:ext cx="4572000" cy="6096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6019800" cy="1295400"/>
          </a:xfrm>
        </p:spPr>
        <p:txBody>
          <a:bodyPr/>
          <a:lstStyle/>
          <a:p>
            <a:pPr marL="342900" indent="-342900"/>
            <a:r>
              <a:rPr lang="mk-MK" sz="1400" b="0" dirty="0" smtClean="0"/>
              <a:t>А додека придавките што стојат пред именките добиваат наставки.</a:t>
            </a:r>
            <a:r>
              <a:rPr lang="de-DE" sz="1400" b="0" dirty="0" smtClean="0"/>
              <a:t> </a:t>
            </a:r>
            <a:r>
              <a:rPr lang="mk-MK" sz="1400" b="0" dirty="0" smtClean="0"/>
              <a:t>Овие наставки се менуваат според членот што стои пред нив, родот и бројот на именката. </a:t>
            </a:r>
            <a:br>
              <a:rPr lang="mk-MK" sz="1400" b="0" dirty="0" smtClean="0"/>
            </a:br>
            <a:r>
              <a:rPr lang="de-DE" sz="1400" b="0" dirty="0" smtClean="0"/>
              <a:t>z.B (</a:t>
            </a:r>
            <a:r>
              <a:rPr lang="mk-MK" sz="1400" b="0" dirty="0" smtClean="0"/>
              <a:t>како во табелата</a:t>
            </a:r>
            <a:r>
              <a:rPr lang="de-DE" sz="1400" b="0" dirty="0" smtClean="0"/>
              <a:t>)</a:t>
            </a:r>
            <a:r>
              <a:rPr lang="mk-MK" sz="1400" b="0" dirty="0" smtClean="0"/>
              <a:t> </a:t>
            </a:r>
            <a:r>
              <a:rPr lang="mk-MK" sz="1600" dirty="0" smtClean="0"/>
              <a:t/>
            </a:r>
            <a:br>
              <a:rPr lang="mk-MK" sz="1600" dirty="0" smtClean="0"/>
            </a:br>
            <a:endParaRPr lang="en-US" sz="1600" dirty="0">
              <a:latin typeface="Adobe Caslon Pro" pitchFamily="18" charset="0"/>
            </a:endParaRPr>
          </a:p>
        </p:txBody>
      </p:sp>
      <p:pic>
        <p:nvPicPr>
          <p:cNvPr id="7" name="Content Placeholder 6" descr="adjektive-deklination-nach-bestimmten-artikel-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286000"/>
            <a:ext cx="5715000" cy="1371600"/>
          </a:xfrm>
        </p:spPr>
      </p:pic>
      <p:sp>
        <p:nvSpPr>
          <p:cNvPr id="8" name="TextBox 7"/>
          <p:cNvSpPr txBox="1"/>
          <p:nvPr/>
        </p:nvSpPr>
        <p:spPr>
          <a:xfrm>
            <a:off x="1066800" y="3962400"/>
            <a:ext cx="525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+mj-lt"/>
              </a:rPr>
              <a:t>Wie findest du der schwarz</a:t>
            </a:r>
            <a:r>
              <a:rPr lang="de-DE" sz="14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de-DE" sz="1400" dirty="0" smtClean="0">
                <a:latin typeface="+mj-lt"/>
              </a:rPr>
              <a:t> Mantel? </a:t>
            </a:r>
          </a:p>
          <a:p>
            <a:r>
              <a:rPr lang="de-DE" sz="1400" dirty="0" smtClean="0">
                <a:latin typeface="+mj-lt"/>
              </a:rPr>
              <a:t>Der shwarz</a:t>
            </a:r>
            <a:r>
              <a:rPr lang="de-DE" sz="14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de-DE" sz="1400" dirty="0" smtClean="0">
                <a:latin typeface="+mj-lt"/>
              </a:rPr>
              <a:t> Mantel finde ich super. </a:t>
            </a:r>
          </a:p>
          <a:p>
            <a:endParaRPr lang="de-DE" sz="1400" dirty="0">
              <a:latin typeface="+mj-lt"/>
            </a:endParaRPr>
          </a:p>
          <a:p>
            <a:r>
              <a:rPr lang="de-DE" sz="1400" dirty="0" smtClean="0">
                <a:latin typeface="+mj-lt"/>
              </a:rPr>
              <a:t>Wem gehört das gelb</a:t>
            </a:r>
            <a:r>
              <a:rPr lang="de-DE" sz="14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de-DE" sz="1400" dirty="0" smtClean="0">
                <a:latin typeface="+mj-lt"/>
              </a:rPr>
              <a:t> Kleid? </a:t>
            </a:r>
          </a:p>
          <a:p>
            <a:r>
              <a:rPr lang="de-DE" sz="1400" dirty="0" smtClean="0">
                <a:latin typeface="+mj-lt"/>
              </a:rPr>
              <a:t>Das gelb</a:t>
            </a:r>
            <a:r>
              <a:rPr lang="de-DE" sz="14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de-DE" sz="1400" dirty="0" smtClean="0">
                <a:latin typeface="+mj-lt"/>
              </a:rPr>
              <a:t> Kleid gehört Pia.</a:t>
            </a:r>
          </a:p>
          <a:p>
            <a:endParaRPr lang="de-DE" sz="1400" dirty="0" smtClean="0">
              <a:latin typeface="+mj-lt"/>
            </a:endParaRPr>
          </a:p>
          <a:p>
            <a:r>
              <a:rPr lang="de-DE" sz="1400" dirty="0" smtClean="0">
                <a:latin typeface="+mj-lt"/>
              </a:rPr>
              <a:t>Wo sind die weiß</a:t>
            </a:r>
            <a:r>
              <a:rPr lang="de-DE" sz="1400" dirty="0" smtClean="0">
                <a:solidFill>
                  <a:srgbClr val="FF0000"/>
                </a:solidFill>
                <a:latin typeface="+mj-lt"/>
              </a:rPr>
              <a:t>en</a:t>
            </a:r>
            <a:r>
              <a:rPr lang="de-DE" sz="1400" dirty="0" smtClean="0">
                <a:latin typeface="+mj-lt"/>
              </a:rPr>
              <a:t> Taschen?</a:t>
            </a:r>
          </a:p>
          <a:p>
            <a:r>
              <a:rPr lang="de-DE" sz="1400" dirty="0" smtClean="0">
                <a:latin typeface="+mj-lt"/>
              </a:rPr>
              <a:t>Hier sind die weiß</a:t>
            </a:r>
            <a:r>
              <a:rPr lang="de-DE" sz="1400" dirty="0" smtClean="0">
                <a:solidFill>
                  <a:srgbClr val="FF0000"/>
                </a:solidFill>
                <a:latin typeface="+mj-lt"/>
              </a:rPr>
              <a:t>en</a:t>
            </a:r>
            <a:r>
              <a:rPr lang="de-DE" sz="1400" dirty="0" smtClean="0">
                <a:latin typeface="+mj-lt"/>
              </a:rPr>
              <a:t> Taschen.</a:t>
            </a:r>
            <a:endParaRPr lang="en-US" sz="14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133600"/>
            <a:ext cx="6096000" cy="838200"/>
          </a:xfrm>
        </p:spPr>
        <p:txBody>
          <a:bodyPr/>
          <a:lstStyle/>
          <a:p>
            <a:r>
              <a:rPr lang="de-DE" sz="1400" b="1" dirty="0" smtClean="0"/>
              <a:t>Übung 2:</a:t>
            </a:r>
            <a:r>
              <a:rPr lang="mk-MK" sz="1400" b="1" dirty="0" smtClean="0"/>
              <a:t> </a:t>
            </a:r>
            <a:r>
              <a:rPr lang="de-DE" sz="1400" dirty="0" smtClean="0"/>
              <a:t>Was gehört wem? Ergänze die Endungen -e oder -en.</a:t>
            </a:r>
          </a:p>
          <a:p>
            <a:endParaRPr lang="de-DE" sz="1400" dirty="0" smtClean="0"/>
          </a:p>
          <a:p>
            <a:r>
              <a:rPr lang="de-DE" sz="1400" dirty="0" smtClean="0"/>
              <a:t> 1. Der groß</a:t>
            </a:r>
            <a:r>
              <a:rPr lang="de-DE" sz="1400" b="1" u="sng" dirty="0" smtClean="0">
                <a:solidFill>
                  <a:srgbClr val="FF0000"/>
                </a:solidFill>
              </a:rPr>
              <a:t>e__</a:t>
            </a:r>
            <a:r>
              <a:rPr lang="de-DE" sz="1400" dirty="0" smtClean="0"/>
              <a:t> Rucksack und das neu_______ Handy gehören Nadja. </a:t>
            </a:r>
          </a:p>
          <a:p>
            <a:r>
              <a:rPr lang="de-DE" sz="1400" dirty="0" smtClean="0"/>
              <a:t>2. Die cool_______ CDs und die neu_______ Gitarre gehören Robbie. </a:t>
            </a:r>
          </a:p>
          <a:p>
            <a:r>
              <a:rPr lang="de-DE" sz="1400" dirty="0" smtClean="0"/>
              <a:t>3. Der grau_______ Stift und die alt_______ Uhr sind von Pia.</a:t>
            </a:r>
          </a:p>
          <a:p>
            <a:r>
              <a:rPr lang="de-DE" sz="1400" dirty="0" smtClean="0"/>
              <a:t>4. Die klein_______ Bälle und die lecker_______ Wurst sind von Plato.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276600"/>
            <a:ext cx="7010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+mj-lt"/>
              </a:rPr>
              <a:t>Übung 3: </a:t>
            </a:r>
            <a:r>
              <a:rPr lang="de-DE" sz="1400" dirty="0" smtClean="0">
                <a:latin typeface="+mj-lt"/>
              </a:rPr>
              <a:t>Was ist das? Schreib Sätze </a:t>
            </a:r>
          </a:p>
          <a:p>
            <a:endParaRPr lang="de-DE" sz="1400" dirty="0">
              <a:latin typeface="+mj-lt"/>
            </a:endParaRPr>
          </a:p>
          <a:p>
            <a:r>
              <a:rPr lang="de-DE" sz="1400" dirty="0" smtClean="0">
                <a:latin typeface="+mj-lt"/>
              </a:rPr>
              <a:t> </a:t>
            </a:r>
            <a:r>
              <a:rPr lang="de-DE" sz="1400" b="1" dirty="0" smtClean="0">
                <a:latin typeface="+mj-lt"/>
              </a:rPr>
              <a:t>z. Beispiel:  </a:t>
            </a:r>
            <a:r>
              <a:rPr lang="de-DE" sz="1400" dirty="0" smtClean="0">
                <a:latin typeface="+mj-lt"/>
              </a:rPr>
              <a:t>die Socken / grau / Laurin / . </a:t>
            </a:r>
            <a:r>
              <a:rPr lang="de-DE" sz="1400" u="sng" dirty="0">
                <a:latin typeface="+mj-lt"/>
              </a:rPr>
              <a:t> </a:t>
            </a:r>
            <a:endParaRPr lang="de-DE" sz="1400" u="sng" dirty="0" smtClean="0">
              <a:latin typeface="+mj-lt"/>
            </a:endParaRPr>
          </a:p>
          <a:p>
            <a:r>
              <a:rPr lang="de-DE" sz="1400" u="sng" dirty="0" smtClean="0">
                <a:latin typeface="+mj-lt"/>
              </a:rPr>
              <a:t>Das sind die grauen Socken von Laurin. </a:t>
            </a:r>
            <a:endParaRPr lang="de-DE" sz="1400" dirty="0" smtClean="0">
              <a:latin typeface="+mj-lt"/>
            </a:endParaRPr>
          </a:p>
          <a:p>
            <a:endParaRPr lang="de-DE" sz="1400" dirty="0">
              <a:latin typeface="+mj-lt"/>
            </a:endParaRPr>
          </a:p>
          <a:p>
            <a:r>
              <a:rPr lang="de-DE" sz="1400" dirty="0" smtClean="0">
                <a:latin typeface="+mj-lt"/>
              </a:rPr>
              <a:t>2. die Jeans / schwarz / Kilian / . _____________________________________________________________________ </a:t>
            </a:r>
          </a:p>
          <a:p>
            <a:endParaRPr lang="de-DE" sz="1400" dirty="0">
              <a:latin typeface="+mj-lt"/>
            </a:endParaRPr>
          </a:p>
          <a:p>
            <a:r>
              <a:rPr lang="de-DE" sz="1400" dirty="0" smtClean="0">
                <a:latin typeface="+mj-lt"/>
              </a:rPr>
              <a:t>3. der Pullover / grün / Lea / . _____________________________________________________________________ </a:t>
            </a:r>
          </a:p>
          <a:p>
            <a:endParaRPr lang="de-DE" sz="1400" dirty="0">
              <a:latin typeface="+mj-lt"/>
            </a:endParaRPr>
          </a:p>
          <a:p>
            <a:r>
              <a:rPr lang="de-DE" sz="1400" dirty="0" smtClean="0">
                <a:latin typeface="+mj-lt"/>
              </a:rPr>
              <a:t>4. das Sweatshirt / blau / Iris / . _____________________________________________________________________</a:t>
            </a:r>
            <a:endParaRPr lang="en-US" sz="14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f0115944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tf01159440</Template>
  <TotalTime>166</TotalTime>
  <Words>252</Words>
  <Application>Microsoft Office PowerPoint</Application>
  <PresentationFormat>On-screen Show (4:3)</PresentationFormat>
  <Paragraphs>39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tf01159440</vt:lpstr>
      <vt:lpstr>Wortschatz lernen:  Kleidung und Farben</vt:lpstr>
      <vt:lpstr>Wortschatz lernen:  die Farben </vt:lpstr>
      <vt:lpstr>Übung 1: Wie heißen die Farben? Schreib das richtiges Antwort!</vt:lpstr>
      <vt:lpstr>Übung 2: </vt:lpstr>
      <vt:lpstr>Wortschatz lernen: Die Kleidung (umgangssprachlich auch Klamotten)</vt:lpstr>
      <vt:lpstr>Adjektive    Deklination im Nominativ</vt:lpstr>
      <vt:lpstr>1. Nominativ:  Придавките што стојат после именки (значи употребени како прилози) се непроменливи.   z.B: Der Mantel ist schwarz.     Übung 1:   Пополнете ги празнините како во примерите на првата слика.    </vt:lpstr>
      <vt:lpstr>А додека придавките што стојат пред именките добиваат наставки. Овие наставки се менуваат според членот што стои пред нив, родот и бројот на именката.  z.B (како во табелата) 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Wortschatz lernen:  Kleidung und Farben</dc:title>
  <dc:creator>stefanstivart@yahoo.com</dc:creator>
  <cp:lastModifiedBy>stefanstivart@yahoo.com</cp:lastModifiedBy>
  <cp:revision>17</cp:revision>
  <dcterms:created xsi:type="dcterms:W3CDTF">2020-03-16T12:21:29Z</dcterms:created>
  <dcterms:modified xsi:type="dcterms:W3CDTF">2020-03-16T15:07:58Z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