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57" d="100"/>
          <a:sy n="57" d="100"/>
        </p:scale>
        <p:origin x="9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71C9C-B48E-4775-AF17-66DD6C7F3BF3}"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12830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71C9C-B48E-4775-AF17-66DD6C7F3BF3}"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159581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71C9C-B48E-4775-AF17-66DD6C7F3BF3}"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363204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71C9C-B48E-4775-AF17-66DD6C7F3BF3}"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321594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71C9C-B48E-4775-AF17-66DD6C7F3BF3}"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334370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71C9C-B48E-4775-AF17-66DD6C7F3BF3}"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289664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71C9C-B48E-4775-AF17-66DD6C7F3BF3}" type="datetimeFigureOut">
              <a:rPr lang="en-US" smtClean="0"/>
              <a:t>19-Mar-20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299640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71C9C-B48E-4775-AF17-66DD6C7F3BF3}" type="datetimeFigureOut">
              <a:rPr lang="en-US" smtClean="0"/>
              <a:t>19-Mar-20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16591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71C9C-B48E-4775-AF17-66DD6C7F3BF3}" type="datetimeFigureOut">
              <a:rPr lang="en-US" smtClean="0"/>
              <a:t>19-Mar-20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87797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71C9C-B48E-4775-AF17-66DD6C7F3BF3}"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142821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71C9C-B48E-4775-AF17-66DD6C7F3BF3}"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12F97-14EF-44D6-BFD5-8A3417817E1C}" type="slidenum">
              <a:rPr lang="en-US" smtClean="0"/>
              <a:t>‹#›</a:t>
            </a:fld>
            <a:endParaRPr lang="en-US"/>
          </a:p>
        </p:txBody>
      </p:sp>
    </p:spTree>
    <p:extLst>
      <p:ext uri="{BB962C8B-B14F-4D97-AF65-F5344CB8AC3E}">
        <p14:creationId xmlns:p14="http://schemas.microsoft.com/office/powerpoint/2010/main" val="175212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71C9C-B48E-4775-AF17-66DD6C7F3BF3}" type="datetimeFigureOut">
              <a:rPr lang="en-US" smtClean="0"/>
              <a:t>19-Mar-20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12F97-14EF-44D6-BFD5-8A3417817E1C}" type="slidenum">
              <a:rPr lang="en-US" smtClean="0"/>
              <a:t>‹#›</a:t>
            </a:fld>
            <a:endParaRPr lang="en-US"/>
          </a:p>
        </p:txBody>
      </p:sp>
    </p:spTree>
    <p:extLst>
      <p:ext uri="{BB962C8B-B14F-4D97-AF65-F5344CB8AC3E}">
        <p14:creationId xmlns:p14="http://schemas.microsoft.com/office/powerpoint/2010/main" val="178658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59" y="297934"/>
            <a:ext cx="11203574" cy="2554545"/>
          </a:xfrm>
          <a:prstGeom prst="rect">
            <a:avLst/>
          </a:prstGeom>
        </p:spPr>
        <p:txBody>
          <a:bodyPr wrap="square">
            <a:spAutoFit/>
          </a:bodyPr>
          <a:lstStyle/>
          <a:p>
            <a:pPr algn="ctr"/>
            <a:r>
              <a:rPr lang="mk-MK" sz="2800" b="1" dirty="0" smtClean="0">
                <a:effectLst/>
                <a:latin typeface="Arial" panose="020B0604020202020204" pitchFamily="34" charset="0"/>
                <a:ea typeface="Times New Roman" panose="02020603050405020304" pitchFamily="18" charset="0"/>
              </a:rPr>
              <a:t>ЗАМАСЛУВАЧ</a:t>
            </a:r>
          </a:p>
          <a:p>
            <a:endParaRPr lang="mk-MK" b="1" dirty="0">
              <a:latin typeface="Arial" panose="020B0604020202020204" pitchFamily="34" charset="0"/>
            </a:endParaRPr>
          </a:p>
          <a:p>
            <a:r>
              <a:rPr lang="mk-MK" sz="2400" dirty="0">
                <a:latin typeface="Arial" panose="020B0604020202020204" pitchFamily="34" charset="0"/>
                <a:cs typeface="Arial" panose="020B0604020202020204" pitchFamily="34" charset="0"/>
              </a:rPr>
              <a:t>Прочистениот воздух со константен притисок од регулаторот на притисок влегува во </a:t>
            </a:r>
            <a:r>
              <a:rPr lang="mk-MK" sz="2400" dirty="0" err="1">
                <a:latin typeface="Arial" panose="020B0604020202020204" pitchFamily="34" charset="0"/>
                <a:cs typeface="Arial" panose="020B0604020202020204" pitchFamily="34" charset="0"/>
              </a:rPr>
              <a:t>замаслувачот</a:t>
            </a:r>
            <a:r>
              <a:rPr lang="mk-MK" sz="2400" dirty="0">
                <a:latin typeface="Arial" panose="020B0604020202020204" pitchFamily="34" charset="0"/>
                <a:cs typeface="Arial" panose="020B0604020202020204" pitchFamily="34" charset="0"/>
              </a:rPr>
              <a:t>. </a:t>
            </a:r>
            <a:r>
              <a:rPr lang="mk-MK" sz="2400" dirty="0" err="1">
                <a:latin typeface="Arial" panose="020B0604020202020204" pitchFamily="34" charset="0"/>
                <a:cs typeface="Arial" panose="020B0604020202020204" pitchFamily="34" charset="0"/>
              </a:rPr>
              <a:t>Замаслувачот</a:t>
            </a:r>
            <a:r>
              <a:rPr lang="mk-MK" sz="2400" dirty="0">
                <a:latin typeface="Arial" panose="020B0604020202020204" pitchFamily="34" charset="0"/>
                <a:cs typeface="Arial" panose="020B0604020202020204" pitchFamily="34" charset="0"/>
              </a:rPr>
              <a:t> работи на принцип на </a:t>
            </a:r>
            <a:r>
              <a:rPr lang="mk-MK" sz="2400" dirty="0" err="1">
                <a:latin typeface="Arial" panose="020B0604020202020204" pitchFamily="34" charset="0"/>
                <a:cs typeface="Arial" panose="020B0604020202020204" pitchFamily="34" charset="0"/>
              </a:rPr>
              <a:t>Вентуриевата</a:t>
            </a:r>
            <a:r>
              <a:rPr lang="mk-MK" sz="2400" dirty="0">
                <a:latin typeface="Arial" panose="020B0604020202020204" pitchFamily="34" charset="0"/>
                <a:cs typeface="Arial" panose="020B0604020202020204" pitchFamily="34" charset="0"/>
              </a:rPr>
              <a:t> цевка. Поради стеснување на цевката се зголемува брзината на струење, а се намалува притисокот.</a:t>
            </a:r>
            <a:endParaRPr lang="en-US" sz="2400" dirty="0">
              <a:latin typeface="Arial" panose="020B0604020202020204" pitchFamily="34" charset="0"/>
              <a:cs typeface="Arial" panose="020B0604020202020204" pitchFamily="34" charset="0"/>
            </a:endParaRPr>
          </a:p>
          <a:p>
            <a:endParaRPr lang="en-US" dirty="0"/>
          </a:p>
        </p:txBody>
      </p:sp>
      <p:pic>
        <p:nvPicPr>
          <p:cNvPr id="3" name="Picture 2"/>
          <p:cNvPicPr>
            <a:picLocks noChangeAspect="1"/>
          </p:cNvPicPr>
          <p:nvPr/>
        </p:nvPicPr>
        <p:blipFill rotWithShape="1">
          <a:blip r:embed="rId2"/>
          <a:srcRect r="51660"/>
          <a:stretch/>
        </p:blipFill>
        <p:spPr>
          <a:xfrm>
            <a:off x="6099146" y="1889122"/>
            <a:ext cx="4385733" cy="5162696"/>
          </a:xfrm>
          <a:prstGeom prst="rect">
            <a:avLst/>
          </a:prstGeom>
        </p:spPr>
      </p:pic>
      <p:pic>
        <p:nvPicPr>
          <p:cNvPr id="4" name="Picture 3"/>
          <p:cNvPicPr>
            <a:picLocks noChangeAspect="1"/>
          </p:cNvPicPr>
          <p:nvPr/>
        </p:nvPicPr>
        <p:blipFill rotWithShape="1">
          <a:blip r:embed="rId3"/>
          <a:srcRect l="58418"/>
          <a:stretch/>
        </p:blipFill>
        <p:spPr>
          <a:xfrm>
            <a:off x="497359" y="2082941"/>
            <a:ext cx="3730655" cy="4775059"/>
          </a:xfrm>
          <a:prstGeom prst="rect">
            <a:avLst/>
          </a:prstGeom>
        </p:spPr>
      </p:pic>
    </p:spTree>
    <p:extLst>
      <p:ext uri="{BB962C8B-B14F-4D97-AF65-F5344CB8AC3E}">
        <p14:creationId xmlns:p14="http://schemas.microsoft.com/office/powerpoint/2010/main" val="182750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137448"/>
            <a:ext cx="11582400" cy="7109639"/>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На сл. 2.17 е прикажан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клипен</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разводник 5/2 со пневматско управување. Во почетната положба, како на сликата, поврзани се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R</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додека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S</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е затворен. Воздухот во разводникот навлегува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и низ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насочува кон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Искористениот воздух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влегува во разводникот и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R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се испушта во атмосферата.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Со доведување на управувачки воздух во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Х</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управувачкиот клип се поместува надесно и го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потиснива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клипот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Клипот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во крајната десна положба овозможува затворање на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R</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поврзување на приклучоците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S</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Воздухот во разводникот навлегува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и низ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A</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насочува кон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Искористениот воздух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B</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влегува во разводникот и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S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се испушта во атмосферата.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престанок</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на делување на управувачкиот сигнал во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Х</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односно со поврзување на просторот лево од клипот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атмосферата, клипот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под дејство на притисокот во просторот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3</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враќа во почетната лева положба. Управувачкиот воздух кој се доведува во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Х</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може да биде помал или еднаков на работниот притисок. Во пневматските системи најчесто управувачкиот и работниот притисок се еднакви.</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808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25" y="297934"/>
            <a:ext cx="11721608" cy="5601533"/>
          </a:xfrm>
          <a:prstGeom prst="rect">
            <a:avLst/>
          </a:prstGeom>
        </p:spPr>
        <p:txBody>
          <a:bodyPr wrap="square">
            <a:spAutoFit/>
          </a:bodyPr>
          <a:lstStyle/>
          <a:p>
            <a:pPr algn="ctr"/>
            <a:r>
              <a:rPr lang="mk-MK" sz="2800" b="1" dirty="0" smtClean="0">
                <a:effectLst/>
                <a:latin typeface="Arial" panose="020B0604020202020204" pitchFamily="34" charset="0"/>
                <a:ea typeface="Times New Roman" panose="02020603050405020304" pitchFamily="18" charset="0"/>
              </a:rPr>
              <a:t>ПЛОЧЕСТИ РАЗВОДНИЦИ</a:t>
            </a:r>
          </a:p>
          <a:p>
            <a:r>
              <a:rPr lang="mk-MK" sz="2400" b="1" dirty="0">
                <a:latin typeface="Arial" panose="020B0604020202020204" pitchFamily="34" charset="0"/>
                <a:cs typeface="Arial" panose="020B0604020202020204" pitchFamily="34" charset="0"/>
              </a:rPr>
              <a:t>Плочестите разводници</a:t>
            </a:r>
            <a:r>
              <a:rPr lang="mk-MK" sz="2400" dirty="0">
                <a:latin typeface="Arial" panose="020B0604020202020204" pitchFamily="34" charset="0"/>
                <a:cs typeface="Arial" panose="020B0604020202020204" pitchFamily="34" charset="0"/>
              </a:rPr>
              <a:t> своето име го добиле по разводниот елемент кој има форма на плочка со канали за развод на воздухот под притисок. Според движењето на работниот елемент се делат на </a:t>
            </a:r>
            <a:r>
              <a:rPr lang="mk-MK" sz="2400" dirty="0" err="1">
                <a:latin typeface="Arial" panose="020B0604020202020204" pitchFamily="34" charset="0"/>
                <a:cs typeface="Arial" panose="020B0604020202020204" pitchFamily="34" charset="0"/>
              </a:rPr>
              <a:t>транслаторни</a:t>
            </a:r>
            <a:r>
              <a:rPr lang="mk-MK" sz="2400" dirty="0">
                <a:latin typeface="Arial" panose="020B0604020202020204" pitchFamily="34" charset="0"/>
                <a:cs typeface="Arial" panose="020B0604020202020204" pitchFamily="34" charset="0"/>
              </a:rPr>
              <a:t> и вртливи. </a:t>
            </a:r>
            <a:endParaRPr lang="en-US" sz="2400" dirty="0">
              <a:latin typeface="Arial" panose="020B0604020202020204" pitchFamily="34" charset="0"/>
              <a:cs typeface="Arial" panose="020B0604020202020204" pitchFamily="34" charset="0"/>
            </a:endParaRPr>
          </a:p>
          <a:p>
            <a:r>
              <a:rPr lang="mk-MK" sz="2400" dirty="0">
                <a:latin typeface="Arial" panose="020B0604020202020204" pitchFamily="34" charset="0"/>
                <a:cs typeface="Arial" panose="020B0604020202020204" pitchFamily="34" charset="0"/>
              </a:rPr>
              <a:t>На сл. 2.18. преставен е плочест разводник 4/2 со </a:t>
            </a:r>
            <a:r>
              <a:rPr lang="mk-MK" sz="2400" dirty="0" err="1">
                <a:latin typeface="Arial" panose="020B0604020202020204" pitchFamily="34" charset="0"/>
                <a:cs typeface="Arial" panose="020B0604020202020204" pitchFamily="34" charset="0"/>
              </a:rPr>
              <a:t>транслаторно</a:t>
            </a:r>
            <a:r>
              <a:rPr lang="mk-MK" sz="2400" dirty="0">
                <a:latin typeface="Arial" panose="020B0604020202020204" pitchFamily="34" charset="0"/>
                <a:cs typeface="Arial" panose="020B0604020202020204" pitchFamily="34" charset="0"/>
              </a:rPr>
              <a:t> движење на работниот елемент. Управувачкиот воздух кој влегува низ отворот </a:t>
            </a:r>
            <a:r>
              <a:rPr lang="mk-MK" sz="2400" b="1" dirty="0">
                <a:latin typeface="Arial" panose="020B0604020202020204" pitchFamily="34" charset="0"/>
                <a:cs typeface="Arial" panose="020B0604020202020204" pitchFamily="34" charset="0"/>
              </a:rPr>
              <a:t>Z</a:t>
            </a:r>
            <a:r>
              <a:rPr lang="mk-MK" sz="2400" dirty="0">
                <a:latin typeface="Arial" panose="020B0604020202020204" pitchFamily="34" charset="0"/>
                <a:cs typeface="Arial" panose="020B0604020202020204" pitchFamily="34" charset="0"/>
              </a:rPr>
              <a:t>, го потиснува клипот </a:t>
            </a:r>
            <a:r>
              <a:rPr lang="mk-MK" sz="2400" b="1" dirty="0">
                <a:latin typeface="Arial" panose="020B0604020202020204" pitchFamily="34" charset="0"/>
                <a:cs typeface="Arial" panose="020B0604020202020204" pitchFamily="34" charset="0"/>
              </a:rPr>
              <a:t>2</a:t>
            </a:r>
            <a:r>
              <a:rPr lang="mk-MK" sz="2400" dirty="0">
                <a:latin typeface="Arial" panose="020B0604020202020204" pitchFamily="34" charset="0"/>
                <a:cs typeface="Arial" panose="020B0604020202020204" pitchFamily="34" charset="0"/>
              </a:rPr>
              <a:t> и плочката </a:t>
            </a:r>
            <a:r>
              <a:rPr lang="mk-MK" sz="2400" b="1" dirty="0">
                <a:latin typeface="Arial" panose="020B0604020202020204" pitchFamily="34" charset="0"/>
                <a:cs typeface="Arial" panose="020B0604020202020204" pitchFamily="34" charset="0"/>
              </a:rPr>
              <a:t>3</a:t>
            </a:r>
            <a:r>
              <a:rPr lang="mk-MK" sz="2400" dirty="0">
                <a:latin typeface="Arial" panose="020B0604020202020204" pitchFamily="34" charset="0"/>
                <a:cs typeface="Arial" panose="020B0604020202020204" pitchFamily="34" charset="0"/>
              </a:rPr>
              <a:t> надесно. Со тоа се воспостави врска помеѓу приклучоците </a:t>
            </a:r>
            <a:r>
              <a:rPr lang="mk-MK" sz="2400" b="1" dirty="0">
                <a:latin typeface="Arial" panose="020B0604020202020204" pitchFamily="34" charset="0"/>
                <a:cs typeface="Arial" panose="020B0604020202020204" pitchFamily="34" charset="0"/>
              </a:rPr>
              <a:t>Р</a:t>
            </a:r>
            <a:r>
              <a:rPr lang="mk-MK" sz="2400" dirty="0">
                <a:latin typeface="Arial" panose="020B0604020202020204" pitchFamily="34" charset="0"/>
                <a:cs typeface="Arial" panose="020B0604020202020204" pitchFamily="34" charset="0"/>
              </a:rPr>
              <a:t> и </a:t>
            </a:r>
            <a:r>
              <a:rPr lang="mk-MK" sz="2400" b="1" dirty="0">
                <a:latin typeface="Arial" panose="020B0604020202020204" pitchFamily="34" charset="0"/>
                <a:cs typeface="Arial" panose="020B0604020202020204" pitchFamily="34" charset="0"/>
              </a:rPr>
              <a:t>А</a:t>
            </a:r>
            <a:r>
              <a:rPr lang="mk-MK" sz="2400" dirty="0">
                <a:latin typeface="Arial" panose="020B0604020202020204" pitchFamily="34" charset="0"/>
                <a:cs typeface="Arial" panose="020B0604020202020204" pitchFamily="34" charset="0"/>
              </a:rPr>
              <a:t>, односно воздухот од </a:t>
            </a:r>
            <a:r>
              <a:rPr lang="mk-MK" sz="2400" dirty="0" err="1">
                <a:latin typeface="Arial" panose="020B0604020202020204" pitchFamily="34" charset="0"/>
                <a:cs typeface="Arial" panose="020B0604020202020204" pitchFamily="34" charset="0"/>
              </a:rPr>
              <a:t>потисниот</a:t>
            </a:r>
            <a:r>
              <a:rPr lang="mk-MK" sz="2400" dirty="0">
                <a:latin typeface="Arial" panose="020B0604020202020204" pitchFamily="34" charset="0"/>
                <a:cs typeface="Arial" panose="020B0604020202020204" pitchFamily="34" charset="0"/>
              </a:rPr>
              <a:t> вод </a:t>
            </a:r>
            <a:r>
              <a:rPr lang="mk-MK" sz="2400" b="1" dirty="0">
                <a:latin typeface="Arial" panose="020B0604020202020204" pitchFamily="34" charset="0"/>
                <a:cs typeface="Arial" panose="020B0604020202020204" pitchFamily="34" charset="0"/>
              </a:rPr>
              <a:t>Р</a:t>
            </a:r>
            <a:r>
              <a:rPr lang="mk-MK" sz="2400" dirty="0">
                <a:latin typeface="Arial" panose="020B0604020202020204" pitchFamily="34" charset="0"/>
                <a:cs typeface="Arial" panose="020B0604020202020204" pitchFamily="34" charset="0"/>
              </a:rPr>
              <a:t> низ приклучокот </a:t>
            </a:r>
            <a:r>
              <a:rPr lang="mk-MK" sz="2400" b="1" dirty="0">
                <a:latin typeface="Arial" panose="020B0604020202020204" pitchFamily="34" charset="0"/>
                <a:cs typeface="Arial" panose="020B0604020202020204" pitchFamily="34" charset="0"/>
              </a:rPr>
              <a:t>А</a:t>
            </a:r>
            <a:r>
              <a:rPr lang="mk-MK" sz="2400" dirty="0">
                <a:latin typeface="Arial" panose="020B0604020202020204" pitchFamily="34" charset="0"/>
                <a:cs typeface="Arial" panose="020B0604020202020204" pitchFamily="34" charset="0"/>
              </a:rPr>
              <a:t> се доведува во </a:t>
            </a:r>
            <a:r>
              <a:rPr lang="mk-MK" sz="2400" dirty="0" err="1">
                <a:latin typeface="Arial" panose="020B0604020202020204" pitchFamily="34" charset="0"/>
                <a:cs typeface="Arial" panose="020B0604020202020204" pitchFamily="34" charset="0"/>
              </a:rPr>
              <a:t>цилиндерот</a:t>
            </a:r>
            <a:r>
              <a:rPr lang="mk-MK" sz="2400" dirty="0">
                <a:latin typeface="Arial" panose="020B0604020202020204" pitchFamily="34" charset="0"/>
                <a:cs typeface="Arial" panose="020B0604020202020204" pitchFamily="34" charset="0"/>
              </a:rPr>
              <a:t> од левата страна на клипот. Во исто време воздухот од десната страна на клипот се враќа низ приклучокот </a:t>
            </a:r>
            <a:r>
              <a:rPr lang="mk-MK" sz="2400" b="1" dirty="0">
                <a:latin typeface="Arial" panose="020B0604020202020204" pitchFamily="34" charset="0"/>
                <a:cs typeface="Arial" panose="020B0604020202020204" pitchFamily="34" charset="0"/>
              </a:rPr>
              <a:t>В</a:t>
            </a:r>
            <a:r>
              <a:rPr lang="mk-MK" sz="2400" dirty="0">
                <a:latin typeface="Arial" panose="020B0604020202020204" pitchFamily="34" charset="0"/>
                <a:cs typeface="Arial" panose="020B0604020202020204" pitchFamily="34" charset="0"/>
              </a:rPr>
              <a:t> во разводникот и преку каналот на плочката </a:t>
            </a:r>
            <a:r>
              <a:rPr lang="mk-MK" sz="2400" b="1" dirty="0">
                <a:latin typeface="Arial" panose="020B0604020202020204" pitchFamily="34" charset="0"/>
                <a:cs typeface="Arial" panose="020B0604020202020204" pitchFamily="34" charset="0"/>
              </a:rPr>
              <a:t>3</a:t>
            </a:r>
            <a:r>
              <a:rPr lang="mk-MK" sz="2400" dirty="0">
                <a:latin typeface="Arial" panose="020B0604020202020204" pitchFamily="34" charset="0"/>
                <a:cs typeface="Arial" panose="020B0604020202020204" pitchFamily="34" charset="0"/>
              </a:rPr>
              <a:t> низ </a:t>
            </a:r>
            <a:r>
              <a:rPr lang="mk-MK" sz="2400" b="1" dirty="0">
                <a:latin typeface="Arial" panose="020B0604020202020204" pitchFamily="34" charset="0"/>
                <a:cs typeface="Arial" panose="020B0604020202020204" pitchFamily="34" charset="0"/>
              </a:rPr>
              <a:t>R </a:t>
            </a:r>
            <a:r>
              <a:rPr lang="mk-MK" sz="2400" dirty="0">
                <a:latin typeface="Arial" panose="020B0604020202020204" pitchFamily="34" charset="0"/>
                <a:cs typeface="Arial" panose="020B0604020202020204" pitchFamily="34" charset="0"/>
              </a:rPr>
              <a:t>се испушта во атмосферата ( положба </a:t>
            </a:r>
            <a:r>
              <a:rPr lang="mk-MK" sz="2400" b="1" dirty="0">
                <a:latin typeface="Arial" panose="020B0604020202020204" pitchFamily="34" charset="0"/>
                <a:cs typeface="Arial" panose="020B0604020202020204" pitchFamily="34" charset="0"/>
              </a:rPr>
              <a:t>а</a:t>
            </a:r>
            <a:r>
              <a:rPr lang="mk-MK" sz="2400" dirty="0">
                <a:latin typeface="Arial" panose="020B0604020202020204" pitchFamily="34" charset="0"/>
                <a:cs typeface="Arial" panose="020B0604020202020204" pitchFamily="34" charset="0"/>
              </a:rPr>
              <a:t> ). Кога управувачкиот воздух доаѓа низ приклучокот </a:t>
            </a:r>
            <a:r>
              <a:rPr lang="mk-MK" sz="2400" b="1" dirty="0">
                <a:latin typeface="Arial" panose="020B0604020202020204" pitchFamily="34" charset="0"/>
                <a:cs typeface="Arial" panose="020B0604020202020204" pitchFamily="34" charset="0"/>
              </a:rPr>
              <a:t>Y</a:t>
            </a:r>
            <a:r>
              <a:rPr lang="mk-MK" sz="2400" dirty="0">
                <a:latin typeface="Arial" panose="020B0604020202020204" pitchFamily="34" charset="0"/>
                <a:cs typeface="Arial" panose="020B0604020202020204" pitchFamily="34" charset="0"/>
              </a:rPr>
              <a:t>, клипот и плочката се поместуваат налево со што се поврзуваат приклучоците </a:t>
            </a:r>
            <a:r>
              <a:rPr lang="mk-MK" sz="2400" b="1" dirty="0">
                <a:latin typeface="Arial" panose="020B0604020202020204" pitchFamily="34" charset="0"/>
                <a:cs typeface="Arial" panose="020B0604020202020204" pitchFamily="34" charset="0"/>
              </a:rPr>
              <a:t>Р</a:t>
            </a:r>
            <a:r>
              <a:rPr lang="mk-MK" sz="2400" dirty="0">
                <a:latin typeface="Arial" panose="020B0604020202020204" pitchFamily="34" charset="0"/>
                <a:cs typeface="Arial" panose="020B0604020202020204" pitchFamily="34" charset="0"/>
              </a:rPr>
              <a:t> со </a:t>
            </a:r>
            <a:r>
              <a:rPr lang="mk-MK" sz="2400" b="1" dirty="0">
                <a:latin typeface="Arial" panose="020B0604020202020204" pitchFamily="34" charset="0"/>
                <a:cs typeface="Arial" panose="020B0604020202020204" pitchFamily="34" charset="0"/>
              </a:rPr>
              <a:t>В</a:t>
            </a:r>
            <a:r>
              <a:rPr lang="mk-MK" sz="2400" dirty="0">
                <a:latin typeface="Arial" panose="020B0604020202020204" pitchFamily="34" charset="0"/>
                <a:cs typeface="Arial" panose="020B0604020202020204" pitchFamily="34" charset="0"/>
              </a:rPr>
              <a:t> и </a:t>
            </a:r>
            <a:r>
              <a:rPr lang="mk-MK" sz="2400" b="1" dirty="0">
                <a:latin typeface="Arial" panose="020B0604020202020204" pitchFamily="34" charset="0"/>
                <a:cs typeface="Arial" panose="020B0604020202020204" pitchFamily="34" charset="0"/>
              </a:rPr>
              <a:t>А</a:t>
            </a:r>
            <a:r>
              <a:rPr lang="mk-MK" sz="2400" dirty="0">
                <a:latin typeface="Arial" panose="020B0604020202020204" pitchFamily="34" charset="0"/>
                <a:cs typeface="Arial" panose="020B0604020202020204" pitchFamily="34" charset="0"/>
              </a:rPr>
              <a:t> со </a:t>
            </a:r>
            <a:r>
              <a:rPr lang="mk-MK" sz="2400" b="1" dirty="0">
                <a:latin typeface="Arial" panose="020B0604020202020204" pitchFamily="34" charset="0"/>
                <a:cs typeface="Arial" panose="020B0604020202020204" pitchFamily="34" charset="0"/>
              </a:rPr>
              <a:t>R</a:t>
            </a:r>
            <a:r>
              <a:rPr lang="mk-MK" sz="2400" dirty="0">
                <a:latin typeface="Arial" panose="020B0604020202020204" pitchFamily="34" charset="0"/>
                <a:cs typeface="Arial" panose="020B0604020202020204" pitchFamily="34" charset="0"/>
              </a:rPr>
              <a:t> ( положба </a:t>
            </a:r>
            <a:r>
              <a:rPr lang="mk-MK" sz="2400" b="1" dirty="0">
                <a:latin typeface="Arial" panose="020B0604020202020204" pitchFamily="34" charset="0"/>
                <a:cs typeface="Arial" panose="020B0604020202020204" pitchFamily="34" charset="0"/>
              </a:rPr>
              <a:t>b</a:t>
            </a:r>
            <a:r>
              <a:rPr lang="mk-MK"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5388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3071" y="474133"/>
            <a:ext cx="10654529" cy="5752444"/>
          </a:xfrm>
          <a:prstGeom prst="rect">
            <a:avLst/>
          </a:prstGeom>
        </p:spPr>
      </p:pic>
    </p:spTree>
    <p:extLst>
      <p:ext uri="{BB962C8B-B14F-4D97-AF65-F5344CB8AC3E}">
        <p14:creationId xmlns:p14="http://schemas.microsoft.com/office/powerpoint/2010/main" val="409920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897" y="728134"/>
            <a:ext cx="11464029" cy="5418666"/>
          </a:xfrm>
          <a:prstGeom prst="rect">
            <a:avLst/>
          </a:prstGeom>
        </p:spPr>
      </p:pic>
    </p:spTree>
    <p:extLst>
      <p:ext uri="{BB962C8B-B14F-4D97-AF65-F5344CB8AC3E}">
        <p14:creationId xmlns:p14="http://schemas.microsoft.com/office/powerpoint/2010/main" val="377620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354372"/>
            <a:ext cx="11379200" cy="2677656"/>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Во средната положба се затворени сите приклучоци. Тоа е нулта положба на разводникот. Со вртење на рачката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се врти и плочата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со што се овозможува протекување на воздух од приклучокот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кон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низ </a:t>
            </a:r>
            <a:r>
              <a:rPr lang="mk-MK" sz="2400" dirty="0" err="1" smtClean="0">
                <a:effectLst/>
                <a:latin typeface="Arial" panose="020B0604020202020204" pitchFamily="34" charset="0"/>
                <a:ea typeface="Times New Roman" panose="02020603050405020304" pitchFamily="18" charset="0"/>
              </a:rPr>
              <a:t>завојниот</a:t>
            </a:r>
            <a:r>
              <a:rPr lang="mk-MK" sz="2400" dirty="0" smtClean="0">
                <a:effectLst/>
                <a:latin typeface="Arial" panose="020B0604020202020204" pitchFamily="34" charset="0"/>
                <a:ea typeface="Times New Roman" panose="02020603050405020304" pitchFamily="18" charset="0"/>
              </a:rPr>
              <a:t> канал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Искористениот воздух влегува низ приклучокот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поминува низ </a:t>
            </a:r>
            <a:r>
              <a:rPr lang="mk-MK" sz="2400" dirty="0" err="1" smtClean="0">
                <a:effectLst/>
                <a:latin typeface="Arial" panose="020B0604020202020204" pitchFamily="34" charset="0"/>
                <a:ea typeface="Times New Roman" panose="02020603050405020304" pitchFamily="18" charset="0"/>
              </a:rPr>
              <a:t>завојниот</a:t>
            </a:r>
            <a:r>
              <a:rPr lang="mk-MK" sz="2400" dirty="0" smtClean="0">
                <a:effectLst/>
                <a:latin typeface="Arial" panose="020B0604020202020204" pitchFamily="34" charset="0"/>
                <a:ea typeface="Times New Roman" panose="02020603050405020304" pitchFamily="18" charset="0"/>
              </a:rPr>
              <a:t> канал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и низ приклучокот </a:t>
            </a:r>
            <a:r>
              <a:rPr lang="mk-MK" sz="2400" b="1" dirty="0" smtClean="0">
                <a:effectLst/>
                <a:latin typeface="Arial" panose="020B0604020202020204" pitchFamily="34" charset="0"/>
                <a:ea typeface="Times New Roman" panose="02020603050405020304" pitchFamily="18" charset="0"/>
              </a:rPr>
              <a:t>R</a:t>
            </a:r>
            <a:r>
              <a:rPr lang="mk-MK" sz="2400" dirty="0" smtClean="0">
                <a:effectLst/>
                <a:latin typeface="Arial" panose="020B0604020202020204" pitchFamily="34" charset="0"/>
                <a:ea typeface="Times New Roman" panose="02020603050405020304" pitchFamily="18" charset="0"/>
              </a:rPr>
              <a:t> се испушта во атмосферата. Со вртење на рачката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надесно, се овозможува  поврзување на приклучоците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и приклучоците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R.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449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065" y="604504"/>
            <a:ext cx="10769601" cy="3847207"/>
          </a:xfrm>
          <a:prstGeom prst="rect">
            <a:avLst/>
          </a:prstGeom>
        </p:spPr>
        <p:txBody>
          <a:bodyPr wrap="square">
            <a:spAutoFit/>
          </a:bodyPr>
          <a:lstStyle/>
          <a:p>
            <a:pPr lvl="2" algn="ctr">
              <a:spcAft>
                <a:spcPts val="0"/>
              </a:spcAft>
              <a:tabLst>
                <a:tab pos="914400" algn="l"/>
              </a:tabLs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РАЗВОДНИЦИ СО СЕДИШТЕ</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Кај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разводниците со седиште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работниот елемент е: топче, конус, плочка или диск. Со налегнување или одделување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работнит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елемент од седиштето се овозможува затворање или ослободување на разводните патишта.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На сл. 2.20 е прикажан разводник 3/2  со топчест работен елемент. Кога разводникот не е активиран, доводот на воздух во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е затворен, а искористениот воздух влегува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низ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3</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излегува во атмосферата.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127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2667" y="1137965"/>
            <a:ext cx="8551333" cy="5720035"/>
          </a:xfrm>
          <a:prstGeom prst="rect">
            <a:avLst/>
          </a:prstGeom>
        </p:spPr>
      </p:pic>
      <p:sp>
        <p:nvSpPr>
          <p:cNvPr id="3" name="Rectangle 2"/>
          <p:cNvSpPr/>
          <p:nvPr/>
        </p:nvSpPr>
        <p:spPr>
          <a:xfrm>
            <a:off x="414866" y="0"/>
            <a:ext cx="11777134" cy="156966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Кога разводникот е активиран, се одделува топчестиот елемент од седиштето и воздухот од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поминува низ разводникот и преку приклучокот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насочува кон работниот цилиндер.</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967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355600"/>
            <a:ext cx="10132123" cy="6502400"/>
          </a:xfrm>
          <a:prstGeom prst="rect">
            <a:avLst/>
          </a:prstGeom>
        </p:spPr>
      </p:pic>
    </p:spTree>
    <p:extLst>
      <p:ext uri="{BB962C8B-B14F-4D97-AF65-F5344CB8AC3E}">
        <p14:creationId xmlns:p14="http://schemas.microsoft.com/office/powerpoint/2010/main" val="136990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533" y="895515"/>
            <a:ext cx="10820399" cy="4401205"/>
          </a:xfrm>
          <a:prstGeom prst="rect">
            <a:avLst/>
          </a:prstGeom>
        </p:spPr>
        <p:txBody>
          <a:bodyPr wrap="square">
            <a:spAutoFit/>
          </a:bodyPr>
          <a:lstStyle/>
          <a:p>
            <a:pPr lvl="1" algn="ctr">
              <a:spcAft>
                <a:spcPts val="0"/>
              </a:spcAft>
              <a:tabLst>
                <a:tab pos="1066800" algn="l"/>
              </a:tabLs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ВЕНТИЛИ </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mk-MK" sz="1200" b="1" dirty="0" smtClean="0">
                <a:effectLst/>
                <a:latin typeface="Arial" panose="020B0604020202020204" pitchFamily="34"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Вентилите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се пневматски компоненти со кои се врши управување со системот, каде се врши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подесување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на притисокот и протокот на воздухот или се спречува проаѓање на воздухот под притисок.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Вентилите во пневматиката многу малку се разликуваат од вентилите во хидрауликата. Принципот на работа и управувањето им се исти. Поради разликата во големината на работниот притисок и својствата на работниот флуид, постојат конструктивни разлики и разлика во материјалот за изработка.</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Според намената се делат на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вентили за притисок</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вентили за проток</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неповратни вентили.</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046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799" y="1437269"/>
            <a:ext cx="11294533" cy="1631216"/>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ВЕНТИЛИ ЗА ПРИТИСОК</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Вентилите за притисок</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можат да бидат изведени како: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сигурносни вентили, </a:t>
            </a:r>
            <a:r>
              <a:rPr lang="mk-MK" sz="2400" b="1" dirty="0" err="1" smtClean="0">
                <a:effectLst/>
                <a:latin typeface="Arial" panose="020B0604020202020204" pitchFamily="34" charset="0"/>
                <a:ea typeface="Times New Roman" panose="02020603050405020304" pitchFamily="18" charset="0"/>
                <a:cs typeface="Arial" panose="020B0604020202020204" pitchFamily="34" charset="0"/>
              </a:rPr>
              <a:t>редоследни</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вентили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регулатори на притисок</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20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799" y="271145"/>
            <a:ext cx="11345333" cy="5170646"/>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Регулаторскиот вентил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7</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дел од струењето на воздухот го насочува во просторот на чашката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.Поради зголемениот притисок во чашката и намалувањето на притисокот во просторот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6</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маслото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всисува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низ цевката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3</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капи во просторот 6. Капките масло стигнуваат во струјата на воздухот и поради брзината на неговото струење се распрашуваат.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Замаслувачот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започнува со работа откако ќе се постигне соодветната брзина на струење на воздухот. Количеството  масло се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нагпдува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завртката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9</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Крупните капки на масло паѓаат во просторот за масло, а ситните капки во вид на маслена магла, преку каналот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8</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стигнуваат до струјата на воздухот, се мешаат со него и продолжуваат во системот. Капките масло треба да бидат доволно ситни, за да можат да пристигнат во сите делови на пневматскиот систем. Маслената магла ги подмачкува деловите на пневматскиот систем, да не дојде до корозија и да се намали триењето на подвижните делови.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369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65" y="338372"/>
            <a:ext cx="11362267" cy="3416320"/>
          </a:xfrm>
          <a:prstGeom prst="rect">
            <a:avLst/>
          </a:prstGeom>
        </p:spPr>
        <p:txBody>
          <a:bodyPr wrap="square">
            <a:spAutoFit/>
          </a:bodyPr>
          <a:lstStyle/>
          <a:p>
            <a:r>
              <a:rPr lang="mk-MK" sz="2400" b="1" dirty="0" smtClean="0">
                <a:effectLst/>
                <a:latin typeface="Arial" panose="020B0604020202020204" pitchFamily="34" charset="0"/>
                <a:ea typeface="Times New Roman" panose="02020603050405020304" pitchFamily="18" charset="0"/>
              </a:rPr>
              <a:t>Сигурносниот вентил</a:t>
            </a:r>
            <a:r>
              <a:rPr lang="mk-MK" sz="2400" dirty="0" smtClean="0">
                <a:effectLst/>
                <a:latin typeface="Arial" panose="020B0604020202020204" pitchFamily="34" charset="0"/>
                <a:ea typeface="Times New Roman" panose="02020603050405020304" pitchFamily="18" charset="0"/>
              </a:rPr>
              <a:t> го спречува надминувањето на максимално дозволениот притисок во пневматскиот систем. Секој пневматски систем мора да има сигурносен вентил. Кога притисокот во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ќе се зголеми до граничната вредност, работниот елемент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се поместува надесно, а со тоа се овозможува врска со атмосферата низ приклучокот </a:t>
            </a:r>
            <a:r>
              <a:rPr lang="mk-MK" sz="2400" b="1" dirty="0" smtClean="0">
                <a:effectLst/>
                <a:latin typeface="Arial" panose="020B0604020202020204" pitchFamily="34" charset="0"/>
                <a:ea typeface="Times New Roman" panose="02020603050405020304" pitchFamily="18" charset="0"/>
              </a:rPr>
              <a:t>R</a:t>
            </a:r>
            <a:r>
              <a:rPr lang="mk-MK" sz="2400" dirty="0" smtClean="0">
                <a:effectLst/>
                <a:latin typeface="Arial" panose="020B0604020202020204" pitchFamily="34" charset="0"/>
                <a:ea typeface="Times New Roman" panose="02020603050405020304" pitchFamily="18" charset="0"/>
              </a:rPr>
              <a:t> и притисокот на воздухот опаѓа. Дозволениот притисок треба да биде еднаков на силата на пружината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која се регулира со </a:t>
            </a:r>
            <a:r>
              <a:rPr lang="mk-MK" sz="2400" dirty="0" err="1" smtClean="0">
                <a:effectLst/>
                <a:latin typeface="Arial" panose="020B0604020202020204" pitchFamily="34" charset="0"/>
                <a:ea typeface="Times New Roman" panose="02020603050405020304" pitchFamily="18" charset="0"/>
              </a:rPr>
              <a:t>завртката</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4</a:t>
            </a:r>
          </a:p>
          <a:p>
            <a:endParaRPr lang="mk-MK" sz="2400" b="1" dirty="0">
              <a:latin typeface="Arial" panose="020B0604020202020204" pitchFamily="34" charset="0"/>
            </a:endParaRPr>
          </a:p>
          <a:p>
            <a:endParaRPr lang="en-US" sz="2400" dirty="0"/>
          </a:p>
        </p:txBody>
      </p:sp>
      <p:pic>
        <p:nvPicPr>
          <p:cNvPr id="3" name="Picture 2"/>
          <p:cNvPicPr>
            <a:picLocks noChangeAspect="1"/>
          </p:cNvPicPr>
          <p:nvPr/>
        </p:nvPicPr>
        <p:blipFill rotWithShape="1">
          <a:blip r:embed="rId2"/>
          <a:srcRect t="17767" r="59775"/>
          <a:stretch/>
        </p:blipFill>
        <p:spPr>
          <a:xfrm>
            <a:off x="2934589" y="2904162"/>
            <a:ext cx="5532078" cy="3953838"/>
          </a:xfrm>
          <a:prstGeom prst="rect">
            <a:avLst/>
          </a:prstGeom>
        </p:spPr>
      </p:pic>
    </p:spTree>
    <p:extLst>
      <p:ext uri="{BB962C8B-B14F-4D97-AF65-F5344CB8AC3E}">
        <p14:creationId xmlns:p14="http://schemas.microsoft.com/office/powerpoint/2010/main" val="343346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466" y="812801"/>
            <a:ext cx="11675495" cy="3939120"/>
          </a:xfrm>
          <a:prstGeom prst="rect">
            <a:avLst/>
          </a:prstGeom>
        </p:spPr>
      </p:pic>
    </p:spTree>
    <p:extLst>
      <p:ext uri="{BB962C8B-B14F-4D97-AF65-F5344CB8AC3E}">
        <p14:creationId xmlns:p14="http://schemas.microsoft.com/office/powerpoint/2010/main" val="342080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6" y="246377"/>
            <a:ext cx="11700934" cy="4893647"/>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Карактеристичен вентил  е </a:t>
            </a:r>
            <a:r>
              <a:rPr lang="mk-MK" sz="2400" b="1" dirty="0" err="1" smtClean="0">
                <a:effectLst/>
                <a:latin typeface="Arial" panose="020B0604020202020204" pitchFamily="34" charset="0"/>
                <a:ea typeface="Times New Roman" panose="02020603050405020304" pitchFamily="18" charset="0"/>
                <a:cs typeface="Arial" panose="020B0604020202020204" pitchFamily="34" charset="0"/>
              </a:rPr>
              <a:t>двопритисниот</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вентил</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Овој тип на вентил главно се користи за логично управување во пневматските системи. Можни се следните варијанти во работата на овој вентил:</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ако во едниот влез влегува воздух под притисок, а во другиот влез воопшто нема струење, тогаш доаѓа до потполно затворање на вентилот – нема струење кон излезот,</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ако во двата влеза струи воздух 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разлини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притисоци, тогаш приоритет има струењето на воздухот со помал притисок, додека влезот низ кој струи воздух со повисок притисок се затвора,</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ако во двата влеза струи воздух со ист притисок се постигнува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рамнотежна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состојба и воздухот од двата влеза струи кон излезот. На овој начин е остварена логичната функција на управување од типот „И“ (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од едниот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од другиот влез воздухот се упатува кон излезот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3027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55" r="16257"/>
          <a:stretch/>
        </p:blipFill>
        <p:spPr>
          <a:xfrm>
            <a:off x="1904309" y="592667"/>
            <a:ext cx="9084429" cy="5266266"/>
          </a:xfrm>
          <a:prstGeom prst="rect">
            <a:avLst/>
          </a:prstGeom>
        </p:spPr>
      </p:pic>
    </p:spTree>
    <p:extLst>
      <p:ext uri="{BB962C8B-B14F-4D97-AF65-F5344CB8AC3E}">
        <p14:creationId xmlns:p14="http://schemas.microsoft.com/office/powerpoint/2010/main" val="106277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399" y="507706"/>
            <a:ext cx="11260667" cy="4524315"/>
          </a:xfrm>
          <a:prstGeom prst="rect">
            <a:avLst/>
          </a:prstGeom>
        </p:spPr>
        <p:txBody>
          <a:bodyPr wrap="square">
            <a:spAutoFit/>
          </a:bodyPr>
          <a:lstStyle/>
          <a:p>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Регулаторот на притисок</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(сл.2.26) е вентил со кој работниот притисок се регулира и одржува непроменет. Работниот елемент се состои од две кружни плочи меѓусебно поврзани со тело во форма на цилиндер. Малата плоча служи за затворање на отворот за воздух под притисок, а на големата плоча се потпира пружината. Бараниот притисок на излезот од вентилот се нагодува 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завртката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4</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при што се воспоставува рамнотежа помеѓу силата на пружината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3</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силата на притисокот на воздухот</a:t>
            </a:r>
          </a:p>
          <a:p>
            <a:r>
              <a:rPr lang="mk-MK" sz="2400" dirty="0">
                <a:latin typeface="Arial" panose="020B0604020202020204" pitchFamily="34" charset="0"/>
                <a:cs typeface="Arial" panose="020B0604020202020204" pitchFamily="34" charset="0"/>
              </a:rPr>
              <a:t>Ако притисокот на излезот се намали, пружината го потиснува работниот  елемент </a:t>
            </a:r>
            <a:r>
              <a:rPr lang="mk-MK" sz="2400" b="1" dirty="0">
                <a:latin typeface="Arial" panose="020B0604020202020204" pitchFamily="34" charset="0"/>
                <a:cs typeface="Arial" panose="020B0604020202020204" pitchFamily="34" charset="0"/>
              </a:rPr>
              <a:t>2</a:t>
            </a:r>
            <a:r>
              <a:rPr lang="mk-MK" sz="2400" dirty="0">
                <a:latin typeface="Arial" panose="020B0604020202020204" pitchFamily="34" charset="0"/>
                <a:cs typeface="Arial" panose="020B0604020202020204" pitchFamily="34" charset="0"/>
              </a:rPr>
              <a:t> налево, со што се зголемува пресекот на премин на воздух во вентилот. Протокот на воздух се зголемува, а со тоа се зголемува и притисокот, односно се враќа во нагодената вредност. </a:t>
            </a:r>
            <a:endParaRPr lang="en-US" sz="2400" dirty="0">
              <a:latin typeface="Arial" panose="020B0604020202020204" pitchFamily="34" charset="0"/>
              <a:cs typeface="Arial" panose="020B0604020202020204" pitchFamily="34" charset="0"/>
            </a:endParaRPr>
          </a:p>
          <a:p>
            <a:r>
              <a:rPr lang="mk-MK"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64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gulator na prit"/>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101181" y="375708"/>
            <a:ext cx="6937904" cy="37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76133" y="4521199"/>
            <a:ext cx="5588000" cy="461665"/>
          </a:xfrm>
          <a:prstGeom prst="rect">
            <a:avLst/>
          </a:prstGeom>
        </p:spPr>
        <p:txBody>
          <a:bodyPr wrap="square">
            <a:spAutoFit/>
          </a:bodyPr>
          <a:lstStyle/>
          <a:p>
            <a:r>
              <a:rPr lang="mk-MK" sz="2400" dirty="0" smtClean="0">
                <a:effectLst/>
                <a:latin typeface="Arial" panose="020B0604020202020204" pitchFamily="34" charset="0"/>
                <a:ea typeface="Times New Roman" panose="02020603050405020304" pitchFamily="18" charset="0"/>
              </a:rPr>
              <a:t>Сл. 2.26 Регулатор на притисокот</a:t>
            </a:r>
            <a:endParaRPr lang="en-US" sz="2400" dirty="0"/>
          </a:p>
        </p:txBody>
      </p:sp>
    </p:spTree>
    <p:extLst>
      <p:ext uri="{BB962C8B-B14F-4D97-AF65-F5344CB8AC3E}">
        <p14:creationId xmlns:p14="http://schemas.microsoft.com/office/powerpoint/2010/main" val="412669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5204"/>
            <a:ext cx="11379200" cy="6740307"/>
          </a:xfrm>
          <a:prstGeom prst="rect">
            <a:avLst/>
          </a:prstGeom>
        </p:spPr>
        <p:txBody>
          <a:bodyPr wrap="square">
            <a:spAutoFit/>
          </a:bodyPr>
          <a:lstStyle/>
          <a:p>
            <a:pPr algn="just">
              <a:spcAft>
                <a:spcPts val="0"/>
              </a:spcAft>
            </a:pPr>
            <a:r>
              <a:rPr lang="mk-MK" sz="2400" b="1" dirty="0" err="1" smtClean="0">
                <a:effectLst/>
                <a:latin typeface="Arial" panose="020B0604020202020204" pitchFamily="34" charset="0"/>
                <a:ea typeface="Times New Roman" panose="02020603050405020304" pitchFamily="18" charset="0"/>
              </a:rPr>
              <a:t>Пригушувачи</a:t>
            </a:r>
            <a:r>
              <a:rPr lang="mk-MK" sz="2400" b="1" dirty="0" smtClean="0">
                <a:effectLst/>
                <a:latin typeface="Arial" panose="020B0604020202020204" pitchFamily="34" charset="0"/>
                <a:ea typeface="Times New Roman" panose="02020603050405020304" pitchFamily="18" charset="0"/>
              </a:rPr>
              <a:t> на звук</a:t>
            </a:r>
            <a:r>
              <a:rPr lang="mk-MK" sz="2400" dirty="0" smtClean="0">
                <a:effectLst/>
                <a:latin typeface="Arial" panose="020B0604020202020204" pitchFamily="34" charset="0"/>
                <a:ea typeface="Times New Roman" panose="02020603050405020304" pitchFamily="18" charset="0"/>
              </a:rPr>
              <a:t> се елементи на пневматскиот систем кои овозможуваат намалување ( </a:t>
            </a:r>
            <a:r>
              <a:rPr lang="mk-MK" sz="2400" dirty="0" err="1" smtClean="0">
                <a:effectLst/>
                <a:latin typeface="Arial" panose="020B0604020202020204" pitchFamily="34" charset="0"/>
                <a:ea typeface="Times New Roman" panose="02020603050405020304" pitchFamily="18" charset="0"/>
              </a:rPr>
              <a:t>пригушување</a:t>
            </a:r>
            <a:r>
              <a:rPr lang="mk-MK" sz="2400" dirty="0" smtClean="0">
                <a:effectLst/>
                <a:latin typeface="Arial" panose="020B0604020202020204" pitchFamily="34" charset="0"/>
                <a:ea typeface="Times New Roman" panose="02020603050405020304" pitchFamily="18" charset="0"/>
              </a:rPr>
              <a:t> ) на звукот кој се јавува при испуштање на воздухот од пневматските уреди. Често сме сведоци на непријатниот звук при испуштање на воздухот од </a:t>
            </a:r>
            <a:r>
              <a:rPr lang="mk-MK" sz="2400" dirty="0" err="1" smtClean="0">
                <a:effectLst/>
                <a:latin typeface="Arial" panose="020B0604020202020204" pitchFamily="34" charset="0"/>
                <a:ea typeface="Times New Roman" panose="02020603050405020304" pitchFamily="18" charset="0"/>
              </a:rPr>
              <a:t>цилиндрите</a:t>
            </a:r>
            <a:r>
              <a:rPr lang="mk-MK" sz="2400" dirty="0" smtClean="0">
                <a:effectLst/>
                <a:latin typeface="Arial" panose="020B0604020202020204" pitchFamily="34" charset="0"/>
                <a:ea typeface="Times New Roman" panose="02020603050405020304" pitchFamily="18" charset="0"/>
              </a:rPr>
              <a:t> за затворање на вратите од автобусите, кога </a:t>
            </a:r>
            <a:r>
              <a:rPr lang="mk-MK" sz="2400" dirty="0" err="1" smtClean="0">
                <a:effectLst/>
                <a:latin typeface="Arial" panose="020B0604020202020204" pitchFamily="34" charset="0"/>
                <a:ea typeface="Times New Roman" panose="02020603050405020304" pitchFamily="18" charset="0"/>
              </a:rPr>
              <a:t>пригушувачите</a:t>
            </a:r>
            <a:r>
              <a:rPr lang="mk-MK" sz="2400" dirty="0" smtClean="0">
                <a:effectLst/>
                <a:latin typeface="Arial" panose="020B0604020202020204" pitchFamily="34" charset="0"/>
                <a:ea typeface="Times New Roman" panose="02020603050405020304" pitchFamily="18" charset="0"/>
              </a:rPr>
              <a:t> на звук се неисправни. </a:t>
            </a:r>
          </a:p>
          <a:p>
            <a:r>
              <a:rPr lang="mk-MK" sz="2400" dirty="0" err="1">
                <a:latin typeface="Arial" panose="020B0604020202020204" pitchFamily="34" charset="0"/>
                <a:cs typeface="Arial" panose="020B0604020202020204" pitchFamily="34" charset="0"/>
              </a:rPr>
              <a:t>Пригушувачите</a:t>
            </a:r>
            <a:r>
              <a:rPr lang="mk-MK" sz="2400" dirty="0">
                <a:latin typeface="Arial" panose="020B0604020202020204" pitchFamily="34" charset="0"/>
                <a:cs typeface="Arial" panose="020B0604020202020204" pitchFamily="34" charset="0"/>
              </a:rPr>
              <a:t> на звук се поставуваат на места каде се испушта воздухот во атмосферата. На сл. 2.27 се прикажани два типа на </a:t>
            </a:r>
            <a:r>
              <a:rPr lang="mk-MK" sz="2400" dirty="0" err="1">
                <a:latin typeface="Arial" panose="020B0604020202020204" pitchFamily="34" charset="0"/>
                <a:cs typeface="Arial" panose="020B0604020202020204" pitchFamily="34" charset="0"/>
              </a:rPr>
              <a:t>пригушувачи</a:t>
            </a:r>
            <a:r>
              <a:rPr lang="mk-MK" sz="2400" dirty="0">
                <a:latin typeface="Arial" panose="020B0604020202020204" pitchFamily="34" charset="0"/>
                <a:cs typeface="Arial" panose="020B0604020202020204" pitchFamily="34" charset="0"/>
              </a:rPr>
              <a:t> на звук. На сл. 2.27а прикажан е </a:t>
            </a:r>
            <a:r>
              <a:rPr lang="mk-MK" sz="2400" dirty="0" err="1">
                <a:latin typeface="Arial" panose="020B0604020202020204" pitchFamily="34" charset="0"/>
                <a:cs typeface="Arial" panose="020B0604020202020204" pitchFamily="34" charset="0"/>
              </a:rPr>
              <a:t>пригушувач</a:t>
            </a:r>
            <a:r>
              <a:rPr lang="mk-MK" sz="2400" dirty="0">
                <a:latin typeface="Arial" panose="020B0604020202020204" pitchFamily="34" charset="0"/>
                <a:cs typeface="Arial" panose="020B0604020202020204" pitchFamily="34" charset="0"/>
              </a:rPr>
              <a:t> на звук со зголемен волумен и прегради. Воздухот под притисок навлегува во отворот </a:t>
            </a:r>
            <a:r>
              <a:rPr lang="mk-MK" sz="2400" b="1" dirty="0">
                <a:latin typeface="Arial" panose="020B0604020202020204" pitchFamily="34" charset="0"/>
                <a:cs typeface="Arial" panose="020B0604020202020204" pitchFamily="34" charset="0"/>
              </a:rPr>
              <a:t>а</a:t>
            </a:r>
            <a:r>
              <a:rPr lang="mk-MK" sz="2400" dirty="0">
                <a:latin typeface="Arial" panose="020B0604020202020204" pitchFamily="34" charset="0"/>
                <a:cs typeface="Arial" panose="020B0604020202020204" pitchFamily="34" charset="0"/>
              </a:rPr>
              <a:t>, се шири и поминувајќи низ преградите губи дел од својата енергија и излегува низ отворот </a:t>
            </a:r>
            <a:r>
              <a:rPr lang="mk-MK" sz="2400" b="1" dirty="0">
                <a:latin typeface="Arial" panose="020B0604020202020204" pitchFamily="34" charset="0"/>
                <a:cs typeface="Arial" panose="020B0604020202020204" pitchFamily="34" charset="0"/>
              </a:rPr>
              <a:t>R</a:t>
            </a:r>
            <a:r>
              <a:rPr lang="mk-MK" sz="2400" dirty="0">
                <a:latin typeface="Arial" panose="020B0604020202020204" pitchFamily="34" charset="0"/>
                <a:cs typeface="Arial" panose="020B0604020202020204" pitchFamily="34" charset="0"/>
              </a:rPr>
              <a:t>. Пример на ваков </a:t>
            </a:r>
            <a:r>
              <a:rPr lang="mk-MK" sz="2400" dirty="0" err="1">
                <a:latin typeface="Arial" panose="020B0604020202020204" pitchFamily="34" charset="0"/>
                <a:cs typeface="Arial" panose="020B0604020202020204" pitchFamily="34" charset="0"/>
              </a:rPr>
              <a:t>пригушувач</a:t>
            </a:r>
            <a:r>
              <a:rPr lang="mk-MK" sz="2400" dirty="0">
                <a:latin typeface="Arial" panose="020B0604020202020204" pitchFamily="34" charset="0"/>
                <a:cs typeface="Arial" panose="020B0604020202020204" pitchFamily="34" charset="0"/>
              </a:rPr>
              <a:t> на звук е издувниот лонец на издувната цевка од моторот на автомобилите. </a:t>
            </a:r>
            <a:endParaRPr lang="en-US" sz="2400" dirty="0">
              <a:latin typeface="Arial" panose="020B0604020202020204" pitchFamily="34" charset="0"/>
              <a:cs typeface="Arial" panose="020B0604020202020204" pitchFamily="34" charset="0"/>
            </a:endParaRPr>
          </a:p>
          <a:p>
            <a:r>
              <a:rPr lang="mk-MK" sz="2400" dirty="0">
                <a:latin typeface="Arial" panose="020B0604020202020204" pitchFamily="34" charset="0"/>
                <a:cs typeface="Arial" panose="020B0604020202020204" pitchFamily="34" charset="0"/>
              </a:rPr>
              <a:t>	На сл. 2.27b прикажан е </a:t>
            </a:r>
            <a:r>
              <a:rPr lang="mk-MK" sz="2400" dirty="0" err="1">
                <a:latin typeface="Arial" panose="020B0604020202020204" pitchFamily="34" charset="0"/>
                <a:cs typeface="Arial" panose="020B0604020202020204" pitchFamily="34" charset="0"/>
              </a:rPr>
              <a:t>пригушувач</a:t>
            </a:r>
            <a:r>
              <a:rPr lang="mk-MK" sz="2400" dirty="0">
                <a:latin typeface="Arial" panose="020B0604020202020204" pitchFamily="34" charset="0"/>
                <a:cs typeface="Arial" panose="020B0604020202020204" pitchFamily="34" charset="0"/>
              </a:rPr>
              <a:t> на звук каде проширениот простор е исполнет со порозна материја и има многу мали отвори на телото на </a:t>
            </a:r>
            <a:r>
              <a:rPr lang="mk-MK" sz="2400" dirty="0" err="1">
                <a:latin typeface="Arial" panose="020B0604020202020204" pitchFamily="34" charset="0"/>
                <a:cs typeface="Arial" panose="020B0604020202020204" pitchFamily="34" charset="0"/>
              </a:rPr>
              <a:t>пригушувачот</a:t>
            </a:r>
            <a:r>
              <a:rPr lang="mk-MK" sz="2400" dirty="0">
                <a:latin typeface="Arial" panose="020B0604020202020204" pitchFamily="34" charset="0"/>
                <a:cs typeface="Arial" panose="020B0604020202020204" pitchFamily="34" charset="0"/>
              </a:rPr>
              <a:t>. Воздухот под притисок влегува во проширениот дел низ отворот </a:t>
            </a:r>
            <a:r>
              <a:rPr lang="mk-MK" sz="2400" b="1" dirty="0">
                <a:latin typeface="Arial" panose="020B0604020202020204" pitchFamily="34" charset="0"/>
                <a:cs typeface="Arial" panose="020B0604020202020204" pitchFamily="34" charset="0"/>
              </a:rPr>
              <a:t>а</a:t>
            </a:r>
            <a:r>
              <a:rPr lang="mk-MK" sz="2400" dirty="0">
                <a:latin typeface="Arial" panose="020B0604020202020204" pitchFamily="34" charset="0"/>
                <a:cs typeface="Arial" panose="020B0604020202020204" pitchFamily="34" charset="0"/>
              </a:rPr>
              <a:t>, поминува низ порозната материја и излегува во атмосферата низ малите отвори на телото на </a:t>
            </a:r>
            <a:r>
              <a:rPr lang="mk-MK" sz="2400" dirty="0" err="1">
                <a:latin typeface="Arial" panose="020B0604020202020204" pitchFamily="34" charset="0"/>
                <a:cs typeface="Arial" panose="020B0604020202020204" pitchFamily="34" charset="0"/>
              </a:rPr>
              <a:t>пригушувачот</a:t>
            </a:r>
            <a:r>
              <a:rPr lang="mk-MK"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lgn="just">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3638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65" y="999067"/>
            <a:ext cx="11545788" cy="3306590"/>
          </a:xfrm>
          <a:prstGeom prst="rect">
            <a:avLst/>
          </a:prstGeom>
        </p:spPr>
      </p:pic>
    </p:spTree>
    <p:extLst>
      <p:ext uri="{BB962C8B-B14F-4D97-AF65-F5344CB8AC3E}">
        <p14:creationId xmlns:p14="http://schemas.microsoft.com/office/powerpoint/2010/main" val="1218957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3" y="246378"/>
            <a:ext cx="11091334" cy="5601533"/>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ВЕНТИЛИ ЗА ПРОТОК</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b="1"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Вентилите за проток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управуваат со големината на протокот на воздух во пневматските системи и имаат задача да го регулираат протокот, односно да го намалуваат или одржуваат константен. Промената на протокот најчесто се постигнува со промената на пресекот на струење на воздухот. Најзначајни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преставници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на оваа група се </a:t>
            </a:r>
            <a:r>
              <a:rPr lang="mk-MK" sz="2400" b="1" dirty="0" err="1" smtClean="0">
                <a:effectLst/>
                <a:latin typeface="Arial" panose="020B0604020202020204" pitchFamily="34" charset="0"/>
                <a:ea typeface="Times New Roman" panose="02020603050405020304" pitchFamily="18" charset="0"/>
                <a:cs typeface="Arial" panose="020B0604020202020204" pitchFamily="34" charset="0"/>
              </a:rPr>
              <a:t>пригушните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a:t>
            </a:r>
            <a:r>
              <a:rPr lang="mk-MK" sz="2400" b="1" dirty="0" err="1" smtClean="0">
                <a:effectLst/>
                <a:latin typeface="Arial" panose="020B0604020202020204" pitchFamily="34" charset="0"/>
                <a:ea typeface="Times New Roman" panose="02020603050405020304" pitchFamily="18" charset="0"/>
                <a:cs typeface="Arial" panose="020B0604020202020204" pitchFamily="34" charset="0"/>
              </a:rPr>
              <a:t>брзоиспустните</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вентили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Можни се два вида на стеснување кај вентилите за регулација на протокот:</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со дијафрагма и</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со долга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стесната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цевка ( капилара ), која има улога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пригушувач</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Триењето што се создава при стеснувањето на вентилот, предизвикува претворање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притиснта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енергија во топлина и пад на притисокот од p</a:t>
            </a:r>
            <a:r>
              <a:rPr lang="mk-MK" sz="2400" baseline="-25000"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на p</a:t>
            </a:r>
            <a:r>
              <a:rPr lang="mk-MK" sz="2400" baseline="-25000"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86598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021" r="19575"/>
          <a:stretch/>
        </p:blipFill>
        <p:spPr>
          <a:xfrm>
            <a:off x="1286933" y="292559"/>
            <a:ext cx="9635067" cy="5766187"/>
          </a:xfrm>
          <a:prstGeom prst="rect">
            <a:avLst/>
          </a:prstGeom>
        </p:spPr>
      </p:pic>
    </p:spTree>
    <p:extLst>
      <p:ext uri="{BB962C8B-B14F-4D97-AF65-F5344CB8AC3E}">
        <p14:creationId xmlns:p14="http://schemas.microsoft.com/office/powerpoint/2010/main" val="114879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884" y="227112"/>
            <a:ext cx="11400115" cy="4985980"/>
          </a:xfrm>
          <a:prstGeom prst="rect">
            <a:avLst/>
          </a:prstGeom>
        </p:spPr>
        <p:txBody>
          <a:bodyPr wrap="square">
            <a:spAutoFit/>
          </a:bodyPr>
          <a:lstStyle/>
          <a:p>
            <a:pPr lvl="1" algn="ctr">
              <a:spcAft>
                <a:spcPts val="0"/>
              </a:spcAft>
              <a:tabLst>
                <a:tab pos="1066800" algn="l"/>
              </a:tabLst>
            </a:pPr>
            <a:r>
              <a:rPr lang="mk-MK" sz="2800" b="1" dirty="0" smtClean="0">
                <a:effectLst/>
                <a:latin typeface="Arial" panose="020B0604020202020204" pitchFamily="34" charset="0"/>
                <a:ea typeface="Times New Roman" panose="02020603050405020304" pitchFamily="18" charset="0"/>
              </a:rPr>
              <a:t>РАЗВОДНИЦИ</a:t>
            </a:r>
          </a:p>
          <a:p>
            <a:pPr lvl="1">
              <a:spcAft>
                <a:spcPts val="0"/>
              </a:spcAft>
              <a:tabLst>
                <a:tab pos="1066800" algn="l"/>
              </a:tabLst>
            </a:pPr>
            <a:endParaRPr lang="mk-MK" sz="1400" b="1" dirty="0">
              <a:latin typeface="Arial" panose="020B0604020202020204" pitchFamily="34" charset="0"/>
              <a:ea typeface="Times New Roman" panose="02020603050405020304" pitchFamily="18" charset="0"/>
            </a:endParaRPr>
          </a:p>
          <a:p>
            <a:r>
              <a:rPr lang="mk-MK" sz="2400" b="1" dirty="0">
                <a:latin typeface="Arial" panose="020B0604020202020204" pitchFamily="34" charset="0"/>
                <a:cs typeface="Arial" panose="020B0604020202020204" pitchFamily="34" charset="0"/>
              </a:rPr>
              <a:t>Разводниците</a:t>
            </a:r>
            <a:r>
              <a:rPr lang="mk-MK" sz="2400" dirty="0">
                <a:latin typeface="Arial" panose="020B0604020202020204" pitchFamily="34" charset="0"/>
                <a:cs typeface="Arial" panose="020B0604020202020204" pitchFamily="34" charset="0"/>
              </a:rPr>
              <a:t> се пневматски компоненти кои управуваат со извршните уреди ( </a:t>
            </a:r>
            <a:r>
              <a:rPr lang="mk-MK" sz="2400" dirty="0" err="1">
                <a:latin typeface="Arial" panose="020B0604020202020204" pitchFamily="34" charset="0"/>
                <a:cs typeface="Arial" panose="020B0604020202020204" pitchFamily="34" charset="0"/>
              </a:rPr>
              <a:t>цилиндрите</a:t>
            </a:r>
            <a:r>
              <a:rPr lang="mk-MK" sz="2400" dirty="0">
                <a:latin typeface="Arial" panose="020B0604020202020204" pitchFamily="34" charset="0"/>
                <a:cs typeface="Arial" panose="020B0604020202020204" pitchFamily="34" charset="0"/>
              </a:rPr>
              <a:t> ). Во разводникот воздухот се насочува кон </a:t>
            </a:r>
            <a:r>
              <a:rPr lang="mk-MK" sz="2400" dirty="0" err="1">
                <a:latin typeface="Arial" panose="020B0604020202020204" pitchFamily="34" charset="0"/>
                <a:cs typeface="Arial" panose="020B0604020202020204" pitchFamily="34" charset="0"/>
              </a:rPr>
              <a:t>цилиндерот</a:t>
            </a:r>
            <a:r>
              <a:rPr lang="mk-MK" sz="2400" dirty="0">
                <a:latin typeface="Arial" panose="020B0604020202020204" pitchFamily="34" charset="0"/>
                <a:cs typeface="Arial" panose="020B0604020202020204" pitchFamily="34" charset="0"/>
              </a:rPr>
              <a:t>, или преку разводникот </a:t>
            </a:r>
            <a:r>
              <a:rPr lang="mk-MK" sz="2400" dirty="0" err="1">
                <a:latin typeface="Arial" panose="020B0604020202020204" pitchFamily="34" charset="0"/>
                <a:cs typeface="Arial" panose="020B0604020202020204" pitchFamily="34" charset="0"/>
              </a:rPr>
              <a:t>цилиндерот</a:t>
            </a:r>
            <a:r>
              <a:rPr lang="mk-MK" sz="2400" dirty="0">
                <a:latin typeface="Arial" panose="020B0604020202020204" pitchFamily="34" charset="0"/>
                <a:cs typeface="Arial" panose="020B0604020202020204" pitchFamily="34" charset="0"/>
              </a:rPr>
              <a:t> се поврзува со атмосферата. Воздухот под притисок треба да стигне до потрошувачот за што пократко време и без голем пад на притисокот. Напречните пресеци на сите канали низ разводникот треба да одговараат на напречните пресеци на водовите до потрошувачот. </a:t>
            </a:r>
            <a:endParaRPr lang="en-US" sz="2400" dirty="0">
              <a:latin typeface="Arial" panose="020B0604020202020204" pitchFamily="34" charset="0"/>
              <a:cs typeface="Arial" panose="020B0604020202020204" pitchFamily="34" charset="0"/>
            </a:endParaRPr>
          </a:p>
          <a:p>
            <a:r>
              <a:rPr lang="mk-MK" sz="2400" dirty="0">
                <a:latin typeface="Arial" panose="020B0604020202020204" pitchFamily="34" charset="0"/>
                <a:cs typeface="Arial" panose="020B0604020202020204" pitchFamily="34" charset="0"/>
              </a:rPr>
              <a:t>Симболите со кои се означуваат разводниците содржат: број на приклучоци, број на положби и начин на активирање на разводниците</a:t>
            </a:r>
            <a:r>
              <a:rPr lang="mk-MK" sz="2400" dirty="0" smtClean="0">
                <a:latin typeface="Arial" panose="020B0604020202020204" pitchFamily="34" charset="0"/>
                <a:cs typeface="Arial" panose="020B0604020202020204" pitchFamily="34" charset="0"/>
              </a:rPr>
              <a:t>.</a:t>
            </a:r>
          </a:p>
          <a:p>
            <a:r>
              <a:rPr lang="mk-MK" sz="2400" dirty="0">
                <a:latin typeface="Arial" panose="020B0604020202020204" pitchFamily="34" charset="0"/>
                <a:cs typeface="Arial" panose="020B0604020202020204" pitchFamily="34" charset="0"/>
              </a:rPr>
              <a:t>Разводниците според конструкцијата се делат на: </a:t>
            </a:r>
            <a:r>
              <a:rPr lang="mk-MK" sz="2400" b="1" dirty="0" err="1">
                <a:latin typeface="Arial" panose="020B0604020202020204" pitchFamily="34" charset="0"/>
                <a:cs typeface="Arial" panose="020B0604020202020204" pitchFamily="34" charset="0"/>
              </a:rPr>
              <a:t>клипни</a:t>
            </a:r>
            <a:r>
              <a:rPr lang="mk-MK" sz="2400" b="1" dirty="0">
                <a:latin typeface="Arial" panose="020B0604020202020204" pitchFamily="34" charset="0"/>
                <a:cs typeface="Arial" panose="020B0604020202020204" pitchFamily="34" charset="0"/>
              </a:rPr>
              <a:t>, плочести</a:t>
            </a:r>
            <a:r>
              <a:rPr lang="mk-MK" sz="2400" dirty="0">
                <a:latin typeface="Arial" panose="020B0604020202020204" pitchFamily="34" charset="0"/>
                <a:cs typeface="Arial" panose="020B0604020202020204" pitchFamily="34" charset="0"/>
              </a:rPr>
              <a:t> и </a:t>
            </a:r>
            <a:r>
              <a:rPr lang="mk-MK" sz="2400" b="1" dirty="0">
                <a:latin typeface="Arial" panose="020B0604020202020204" pitchFamily="34" charset="0"/>
                <a:cs typeface="Arial" panose="020B0604020202020204" pitchFamily="34" charset="0"/>
              </a:rPr>
              <a:t>разводници со седиште</a:t>
            </a:r>
            <a:r>
              <a:rPr lang="mk-MK"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742950" lvl="1" indent="-285750" algn="just">
              <a:spcAft>
                <a:spcPts val="0"/>
              </a:spcAft>
              <a:buFont typeface="+mj-lt"/>
              <a:buAutoNum type="arabicPeriod" startAt="3"/>
              <a:tabLst>
                <a:tab pos="1066800" algn="l"/>
              </a:tabLs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1915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286309"/>
            <a:ext cx="11277600" cy="4154984"/>
          </a:xfrm>
          <a:prstGeom prst="rect">
            <a:avLst/>
          </a:prstGeom>
        </p:spPr>
        <p:txBody>
          <a:bodyPr wrap="square">
            <a:spAutoFit/>
          </a:bodyPr>
          <a:lstStyle/>
          <a:p>
            <a:pPr indent="457200" algn="just">
              <a:spcAft>
                <a:spcPts val="0"/>
              </a:spcAft>
            </a:pPr>
            <a:r>
              <a:rPr lang="mk-MK" sz="2400" b="1" dirty="0" err="1" smtClean="0">
                <a:effectLst/>
                <a:latin typeface="Arial" panose="020B0604020202020204" pitchFamily="34" charset="0"/>
                <a:ea typeface="Times New Roman" panose="02020603050405020304" pitchFamily="18" charset="0"/>
              </a:rPr>
              <a:t>Пригушниот</a:t>
            </a:r>
            <a:r>
              <a:rPr lang="mk-MK" sz="2400" b="1" dirty="0" smtClean="0">
                <a:effectLst/>
                <a:latin typeface="Arial" panose="020B0604020202020204" pitchFamily="34" charset="0"/>
                <a:ea typeface="Times New Roman" panose="02020603050405020304" pitchFamily="18" charset="0"/>
              </a:rPr>
              <a:t> вентил</a:t>
            </a:r>
            <a:r>
              <a:rPr lang="mk-MK" sz="2400" dirty="0" smtClean="0">
                <a:effectLst/>
                <a:latin typeface="Arial" panose="020B0604020202020204" pitchFamily="34" charset="0"/>
                <a:ea typeface="Times New Roman" panose="02020603050405020304" pitchFamily="18" charset="0"/>
              </a:rPr>
              <a:t> преставува локален отпор на струењето на воздухот под притисок  во пневматскиот систем. Отпорот во вентилот а со тоа и отпорот на струењето се менува со надворешно дејствување на вентилот. Наједноставен </a:t>
            </a:r>
            <a:r>
              <a:rPr lang="mk-MK" sz="2400" dirty="0" err="1" smtClean="0">
                <a:effectLst/>
                <a:latin typeface="Arial" panose="020B0604020202020204" pitchFamily="34" charset="0"/>
                <a:ea typeface="Times New Roman" panose="02020603050405020304" pitchFamily="18" charset="0"/>
              </a:rPr>
              <a:t>пригушен</a:t>
            </a:r>
            <a:r>
              <a:rPr lang="mk-MK" sz="2400" dirty="0" smtClean="0">
                <a:effectLst/>
                <a:latin typeface="Arial" panose="020B0604020202020204" pitchFamily="34" charset="0"/>
                <a:ea typeface="Times New Roman" panose="02020603050405020304" pitchFamily="18" charset="0"/>
              </a:rPr>
              <a:t> вентил е прикажан на сл. 2.29 каде </a:t>
            </a:r>
            <a:r>
              <a:rPr lang="mk-MK" sz="2400" dirty="0" err="1" smtClean="0">
                <a:effectLst/>
                <a:latin typeface="Arial" panose="020B0604020202020204" pitchFamily="34" charset="0"/>
                <a:ea typeface="Times New Roman" panose="02020603050405020304" pitchFamily="18" charset="0"/>
              </a:rPr>
              <a:t>пригушувањето</a:t>
            </a:r>
            <a:r>
              <a:rPr lang="mk-MK" sz="2400" dirty="0" smtClean="0">
                <a:effectLst/>
                <a:latin typeface="Arial" panose="020B0604020202020204" pitchFamily="34" charset="0"/>
                <a:ea typeface="Times New Roman" panose="02020603050405020304" pitchFamily="18" charset="0"/>
              </a:rPr>
              <a:t> се прави со клип со конусен завршеток. Со аксијално поместување на клипот се менува прстенестиот отвор низ кој струи воздухот, па така се пропушта помало или поголемо количество на проток кон потрошувачите. На сл. 2.30 е преставена конструкција на </a:t>
            </a:r>
            <a:r>
              <a:rPr lang="mk-MK" sz="2400" dirty="0" err="1" smtClean="0">
                <a:effectLst/>
                <a:latin typeface="Arial" panose="020B0604020202020204" pitchFamily="34" charset="0"/>
                <a:ea typeface="Times New Roman" panose="02020603050405020304" pitchFamily="18" charset="0"/>
              </a:rPr>
              <a:t>пригушен</a:t>
            </a:r>
            <a:r>
              <a:rPr lang="mk-MK" sz="2400" dirty="0" smtClean="0">
                <a:effectLst/>
                <a:latin typeface="Arial" panose="020B0604020202020204" pitchFamily="34" charset="0"/>
                <a:ea typeface="Times New Roman" panose="02020603050405020304" pitchFamily="18" charset="0"/>
              </a:rPr>
              <a:t> вентил со конусен клип со бленда како седиште. Блендата овозможува фина регулација на протокот на воздух а со тоа се прави регулација на брзината на движење на извршниот орган. </a:t>
            </a:r>
            <a:r>
              <a:rPr lang="mk-MK" sz="2400" dirty="0" err="1" smtClean="0">
                <a:effectLst/>
                <a:latin typeface="Arial" panose="020B0604020202020204" pitchFamily="34" charset="0"/>
                <a:ea typeface="Times New Roman" panose="02020603050405020304" pitchFamily="18" charset="0"/>
              </a:rPr>
              <a:t>Пригушните</a:t>
            </a:r>
            <a:r>
              <a:rPr lang="mk-MK" sz="2400" dirty="0" smtClean="0">
                <a:effectLst/>
                <a:latin typeface="Arial" panose="020B0604020202020204" pitchFamily="34" charset="0"/>
                <a:ea typeface="Times New Roman" panose="02020603050405020304" pitchFamily="18" charset="0"/>
              </a:rPr>
              <a:t> вентили најчесто се монтираат на самиот цилиндер.</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04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790" y="527071"/>
            <a:ext cx="10871209" cy="4039295"/>
          </a:xfrm>
          <a:prstGeom prst="rect">
            <a:avLst/>
          </a:prstGeom>
        </p:spPr>
      </p:pic>
    </p:spTree>
    <p:extLst>
      <p:ext uri="{BB962C8B-B14F-4D97-AF65-F5344CB8AC3E}">
        <p14:creationId xmlns:p14="http://schemas.microsoft.com/office/powerpoint/2010/main" val="1055154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941" y="321539"/>
            <a:ext cx="11653867" cy="4656861"/>
          </a:xfrm>
          <a:prstGeom prst="rect">
            <a:avLst/>
          </a:prstGeom>
        </p:spPr>
      </p:pic>
    </p:spTree>
    <p:extLst>
      <p:ext uri="{BB962C8B-B14F-4D97-AF65-F5344CB8AC3E}">
        <p14:creationId xmlns:p14="http://schemas.microsoft.com/office/powerpoint/2010/main" val="2484718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66" y="303243"/>
            <a:ext cx="11192933" cy="4524315"/>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На сл. 2.32 прикажан 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пригушно</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неповратен вентил. Со помош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завртката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прави намалување или зголемување на пресекот на струење на воздухот, а со тоа и регулација на протокот на воздух во означената насока. Во спротивната насока струење на воздухот е овозможено само преку неповратниот вентил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3</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Во случај ако треба да се испразни брзо едната страна од работниот цилиндер се користи </a:t>
            </a:r>
            <a:r>
              <a:rPr lang="mk-MK" sz="2400" b="1" dirty="0" err="1" smtClean="0">
                <a:effectLst/>
                <a:latin typeface="Arial" panose="020B0604020202020204" pitchFamily="34" charset="0"/>
                <a:ea typeface="Times New Roman" panose="02020603050405020304" pitchFamily="18" charset="0"/>
                <a:cs typeface="Arial" panose="020B0604020202020204" pitchFamily="34" charset="0"/>
              </a:rPr>
              <a:t>брзоиспустен</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вентил.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Брзоиспустниот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вентил се употребува за зголемување на брзината на клипот во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Времето на повратниот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όд</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на клипот може многу да се намали, особено кај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еднострано дејство, со брзо испуштање на воздухот во атмосферата. Се поставува во близина на работниот цилиндер или на самиот цилиндер.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224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2" y="243344"/>
            <a:ext cx="11311467" cy="4893647"/>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 На сл. 2.33 шематски е прикажан принципот на работа на </a:t>
            </a:r>
            <a:r>
              <a:rPr lang="mk-MK" sz="2400" dirty="0" err="1" smtClean="0">
                <a:effectLst/>
                <a:latin typeface="Arial" panose="020B0604020202020204" pitchFamily="34" charset="0"/>
                <a:ea typeface="Times New Roman" panose="02020603050405020304" pitchFamily="18" charset="0"/>
              </a:rPr>
              <a:t>брзоиспустниот</a:t>
            </a:r>
            <a:r>
              <a:rPr lang="mk-MK" sz="2400" dirty="0" smtClean="0">
                <a:effectLst/>
                <a:latin typeface="Arial" panose="020B0604020202020204" pitchFamily="34" charset="0"/>
                <a:ea typeface="Times New Roman" panose="02020603050405020304" pitchFamily="18" charset="0"/>
              </a:rPr>
              <a:t> вентил поврзан во мрежата со разводник и работен цилиндер. Од пневматскиот приклучок </a:t>
            </a:r>
            <a:r>
              <a:rPr lang="mk-MK" sz="2400" b="1" dirty="0" smtClean="0">
                <a:effectLst/>
                <a:latin typeface="Arial" panose="020B0604020202020204" pitchFamily="34" charset="0"/>
                <a:ea typeface="Times New Roman" panose="02020603050405020304" pitchFamily="18" charset="0"/>
              </a:rPr>
              <a:t>N</a:t>
            </a:r>
            <a:r>
              <a:rPr lang="mk-MK" sz="2400" dirty="0" smtClean="0">
                <a:effectLst/>
                <a:latin typeface="Arial" panose="020B0604020202020204" pitchFamily="34" charset="0"/>
                <a:ea typeface="Times New Roman" panose="02020603050405020304" pitchFamily="18" charset="0"/>
              </a:rPr>
              <a:t> доаѓа воздух под притисок до разводникот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едната страна на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Во водот </a:t>
            </a:r>
            <a:r>
              <a:rPr lang="mk-MK" sz="2400" b="1" dirty="0" smtClean="0">
                <a:effectLst/>
                <a:latin typeface="Arial" panose="020B0604020202020204" pitchFamily="34" charset="0"/>
                <a:ea typeface="Times New Roman" panose="02020603050405020304" pitchFamily="18" charset="0"/>
              </a:rPr>
              <a:t>7</a:t>
            </a:r>
            <a:r>
              <a:rPr lang="mk-MK" sz="2400" dirty="0" smtClean="0">
                <a:effectLst/>
                <a:latin typeface="Arial" panose="020B0604020202020204" pitchFamily="34" charset="0"/>
                <a:ea typeface="Times New Roman" panose="02020603050405020304" pitchFamily="18" charset="0"/>
              </a:rPr>
              <a:t> близу до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поставен е </a:t>
            </a:r>
            <a:r>
              <a:rPr lang="mk-MK" sz="2400" dirty="0" err="1" smtClean="0">
                <a:effectLst/>
                <a:latin typeface="Arial" panose="020B0604020202020204" pitchFamily="34" charset="0"/>
                <a:ea typeface="Times New Roman" panose="02020603050405020304" pitchFamily="18" charset="0"/>
              </a:rPr>
              <a:t>брзоиспустниот</a:t>
            </a:r>
            <a:r>
              <a:rPr lang="mk-MK" sz="2400" dirty="0" smtClean="0">
                <a:effectLst/>
                <a:latin typeface="Arial" panose="020B0604020202020204" pitchFamily="34" charset="0"/>
                <a:ea typeface="Times New Roman" panose="02020603050405020304" pitchFamily="18" charset="0"/>
              </a:rPr>
              <a:t> вентил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Под дејство на воздухот под притисок </a:t>
            </a:r>
            <a:r>
              <a:rPr lang="mk-MK" sz="2400" dirty="0" err="1" smtClean="0">
                <a:effectLst/>
                <a:latin typeface="Arial" panose="020B0604020202020204" pitchFamily="34" charset="0"/>
                <a:ea typeface="Times New Roman" panose="02020603050405020304" pitchFamily="18" charset="0"/>
              </a:rPr>
              <a:t>манжетата</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e притисната врз седиштето на </a:t>
            </a:r>
            <a:r>
              <a:rPr lang="mk-MK" sz="2400" dirty="0" err="1" smtClean="0">
                <a:effectLst/>
                <a:latin typeface="Arial" panose="020B0604020202020204" pitchFamily="34" charset="0"/>
                <a:ea typeface="Times New Roman" panose="02020603050405020304" pitchFamily="18" charset="0"/>
              </a:rPr>
              <a:t>испустниот</a:t>
            </a:r>
            <a:r>
              <a:rPr lang="mk-MK" sz="2400" dirty="0" smtClean="0">
                <a:effectLst/>
                <a:latin typeface="Arial" panose="020B0604020202020204" pitchFamily="34" charset="0"/>
                <a:ea typeface="Times New Roman" panose="02020603050405020304" pitchFamily="18" charset="0"/>
              </a:rPr>
              <a:t> канал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и овозможува проаѓање на воздухот кон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Кога во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е извршен работниот </a:t>
            </a:r>
            <a:r>
              <a:rPr lang="mk-MK" sz="2400" dirty="0" err="1" smtClean="0">
                <a:effectLst/>
                <a:latin typeface="Arial" panose="020B0604020202020204" pitchFamily="34" charset="0"/>
                <a:ea typeface="Times New Roman" panose="02020603050405020304" pitchFamily="18" charset="0"/>
              </a:rPr>
              <a:t>όд</a:t>
            </a:r>
            <a:r>
              <a:rPr lang="mk-MK" sz="2400" dirty="0" smtClean="0">
                <a:effectLst/>
                <a:latin typeface="Arial" panose="020B0604020202020204" pitchFamily="34" charset="0"/>
                <a:ea typeface="Times New Roman" panose="02020603050405020304" pitchFamily="18" charset="0"/>
              </a:rPr>
              <a:t> разводникот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се исклучува и во водот </a:t>
            </a:r>
            <a:r>
              <a:rPr lang="mk-MK" sz="2400" b="1" dirty="0" smtClean="0">
                <a:effectLst/>
                <a:latin typeface="Arial" panose="020B0604020202020204" pitchFamily="34" charset="0"/>
                <a:ea typeface="Times New Roman" panose="02020603050405020304" pitchFamily="18" charset="0"/>
              </a:rPr>
              <a:t>7</a:t>
            </a:r>
            <a:r>
              <a:rPr lang="mk-MK" sz="2400" dirty="0" smtClean="0">
                <a:effectLst/>
                <a:latin typeface="Arial" panose="020B0604020202020204" pitchFamily="34" charset="0"/>
                <a:ea typeface="Times New Roman" panose="02020603050405020304" pitchFamily="18" charset="0"/>
              </a:rPr>
              <a:t> опаѓа работниот притисок, </a:t>
            </a:r>
            <a:r>
              <a:rPr lang="mk-MK" sz="2400" dirty="0" err="1" smtClean="0">
                <a:effectLst/>
                <a:latin typeface="Arial" panose="020B0604020202020204" pitchFamily="34" charset="0"/>
                <a:ea typeface="Times New Roman" panose="02020603050405020304" pitchFamily="18" charset="0"/>
              </a:rPr>
              <a:t>манжетата</a:t>
            </a:r>
            <a:r>
              <a:rPr lang="mk-MK" sz="2400" dirty="0" smtClean="0">
                <a:effectLst/>
                <a:latin typeface="Arial" panose="020B0604020202020204" pitchFamily="34" charset="0"/>
                <a:ea typeface="Times New Roman" panose="02020603050405020304" pitchFamily="18" charset="0"/>
              </a:rPr>
              <a:t> се одделува од седиштето и паѓа на отворот од вентилот при што го затвора. Така воздухот од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преку водот </a:t>
            </a:r>
            <a:r>
              <a:rPr lang="mk-MK" sz="2400" b="1" dirty="0" smtClean="0">
                <a:effectLst/>
                <a:latin typeface="Arial" panose="020B0604020202020204" pitchFamily="34" charset="0"/>
                <a:ea typeface="Times New Roman" panose="02020603050405020304" pitchFamily="18" charset="0"/>
              </a:rPr>
              <a:t>7</a:t>
            </a:r>
            <a:r>
              <a:rPr lang="mk-MK" sz="2400" dirty="0" smtClean="0">
                <a:effectLst/>
                <a:latin typeface="Arial" panose="020B0604020202020204" pitchFamily="34" charset="0"/>
                <a:ea typeface="Times New Roman" panose="02020603050405020304" pitchFamily="18" charset="0"/>
              </a:rPr>
              <a:t> доаѓа до </a:t>
            </a:r>
            <a:r>
              <a:rPr lang="mk-MK" sz="2400" dirty="0" err="1" smtClean="0">
                <a:effectLst/>
                <a:latin typeface="Arial" panose="020B0604020202020204" pitchFamily="34" charset="0"/>
                <a:ea typeface="Times New Roman" panose="02020603050405020304" pitchFamily="18" charset="0"/>
              </a:rPr>
              <a:t>испустниот</a:t>
            </a:r>
            <a:r>
              <a:rPr lang="mk-MK" sz="2400" dirty="0" smtClean="0">
                <a:effectLst/>
                <a:latin typeface="Arial" panose="020B0604020202020204" pitchFamily="34" charset="0"/>
                <a:ea typeface="Times New Roman" panose="02020603050405020304" pitchFamily="18" charset="0"/>
              </a:rPr>
              <a:t> вентил и преку отворот </a:t>
            </a:r>
            <a:r>
              <a:rPr lang="mk-MK" sz="2400" b="1" dirty="0" smtClean="0">
                <a:effectLst/>
                <a:latin typeface="Arial" panose="020B0604020202020204" pitchFamily="34" charset="0"/>
                <a:ea typeface="Times New Roman" panose="02020603050405020304" pitchFamily="18" charset="0"/>
              </a:rPr>
              <a:t>Е</a:t>
            </a:r>
            <a:r>
              <a:rPr lang="mk-MK" sz="2400" dirty="0" smtClean="0">
                <a:effectLst/>
                <a:latin typeface="Arial" panose="020B0604020202020204" pitchFamily="34" charset="0"/>
                <a:ea typeface="Times New Roman" panose="02020603050405020304" pitchFamily="18" charset="0"/>
              </a:rPr>
              <a:t> излегува во атмосферата. Од дејство на притисокот од спротивната страна на клипот 6, истиот се враќа во првобитната положба. Со вклучување на разводникот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постапката се повторува.</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2376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192" r="18745"/>
          <a:stretch/>
        </p:blipFill>
        <p:spPr>
          <a:xfrm>
            <a:off x="234755" y="643467"/>
            <a:ext cx="4929911" cy="4111658"/>
          </a:xfrm>
          <a:prstGeom prst="rect">
            <a:avLst/>
          </a:prstGeom>
        </p:spPr>
      </p:pic>
      <p:pic>
        <p:nvPicPr>
          <p:cNvPr id="4" name="Picture 3"/>
          <p:cNvPicPr>
            <a:picLocks noChangeAspect="1"/>
          </p:cNvPicPr>
          <p:nvPr/>
        </p:nvPicPr>
        <p:blipFill rotWithShape="1">
          <a:blip r:embed="rId3"/>
          <a:srcRect l="4639" r="7958"/>
          <a:stretch/>
        </p:blipFill>
        <p:spPr>
          <a:xfrm>
            <a:off x="5164666" y="643468"/>
            <a:ext cx="6929165" cy="3875546"/>
          </a:xfrm>
          <a:prstGeom prst="rect">
            <a:avLst/>
          </a:prstGeom>
        </p:spPr>
      </p:pic>
    </p:spTree>
    <p:extLst>
      <p:ext uri="{BB962C8B-B14F-4D97-AF65-F5344CB8AC3E}">
        <p14:creationId xmlns:p14="http://schemas.microsoft.com/office/powerpoint/2010/main" val="58611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3" y="321733"/>
            <a:ext cx="11396134" cy="4955203"/>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НЕПОВРАТНИ ВЕНТИЛИ</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Неповратните вентили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овозможуваат движење на воздухот само во една насока, а го спречуваат движењето во спротивната насока. За запирање на воздухот во спротивната насока се користат елементи за затворање во форма на :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топче, конус, плочка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или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диск.</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Овие вентили имаат ист напречен пресек 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цевоводите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кои се приклучени на нив, со што се избегнува појавата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пригушување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Неповратните вентили можат да бидат поставени во хоризонтална или вертикална положба. Кај хоризонтално поставените вентили за затворање на вентилите се користи силата на пружината. Да се отвори вентилот и да се овозможи проток, силата на притисокот во воздухот треба да биде поголема од силата на пружината.</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6005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026"/>
          <a:stretch/>
        </p:blipFill>
        <p:spPr>
          <a:xfrm>
            <a:off x="1624666" y="1853666"/>
            <a:ext cx="9077200" cy="4670437"/>
          </a:xfrm>
          <a:prstGeom prst="rect">
            <a:avLst/>
          </a:prstGeom>
        </p:spPr>
      </p:pic>
      <p:sp>
        <p:nvSpPr>
          <p:cNvPr id="3" name="Rectangle 2"/>
          <p:cNvSpPr/>
          <p:nvPr/>
        </p:nvSpPr>
        <p:spPr>
          <a:xfrm>
            <a:off x="1049865" y="500937"/>
            <a:ext cx="10718801" cy="1200329"/>
          </a:xfrm>
          <a:prstGeom prst="rect">
            <a:avLst/>
          </a:prstGeom>
        </p:spPr>
        <p:txBody>
          <a:bodyPr wrap="square">
            <a:spAutoFit/>
          </a:bodyPr>
          <a:lstStyle/>
          <a:p>
            <a:r>
              <a:rPr lang="mk-MK" sz="2400" dirty="0" smtClean="0">
                <a:effectLst/>
                <a:latin typeface="Arial" panose="020B0604020202020204" pitchFamily="34" charset="0"/>
                <a:ea typeface="Times New Roman" panose="02020603050405020304" pitchFamily="18" charset="0"/>
              </a:rPr>
              <a:t>Вертикално поставените вентили можат да се изведат и без пружина. Топчето или конусниот затворач под дејство на сопствената тежина паѓаат и го запираат протокот во спротивната насока</a:t>
            </a:r>
            <a:endParaRPr lang="en-US" sz="2400" dirty="0"/>
          </a:p>
        </p:txBody>
      </p:sp>
    </p:spTree>
    <p:extLst>
      <p:ext uri="{BB962C8B-B14F-4D97-AF65-F5344CB8AC3E}">
        <p14:creationId xmlns:p14="http://schemas.microsoft.com/office/powerpoint/2010/main" val="2353632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994" y="795867"/>
            <a:ext cx="11366943" cy="3603553"/>
          </a:xfrm>
          <a:prstGeom prst="rect">
            <a:avLst/>
          </a:prstGeom>
        </p:spPr>
      </p:pic>
    </p:spTree>
    <p:extLst>
      <p:ext uri="{BB962C8B-B14F-4D97-AF65-F5344CB8AC3E}">
        <p14:creationId xmlns:p14="http://schemas.microsoft.com/office/powerpoint/2010/main" val="1760826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7" y="432138"/>
            <a:ext cx="11463866" cy="2308324"/>
          </a:xfrm>
          <a:prstGeom prst="rect">
            <a:avLst/>
          </a:prstGeom>
        </p:spPr>
        <p:txBody>
          <a:bodyPr wrap="square">
            <a:spAutoFit/>
          </a:bodyPr>
          <a:lstStyle/>
          <a:p>
            <a:pPr indent="457200" algn="just">
              <a:spcAft>
                <a:spcPts val="0"/>
              </a:spcAft>
            </a:pPr>
            <a:r>
              <a:rPr lang="mk-MK" sz="2400" b="1" dirty="0" smtClean="0">
                <a:effectLst/>
                <a:latin typeface="Arial" panose="020B0604020202020204" pitchFamily="34" charset="0"/>
                <a:ea typeface="Times New Roman" panose="02020603050405020304" pitchFamily="18" charset="0"/>
              </a:rPr>
              <a:t>Наизменично неповратниот вентил</a:t>
            </a:r>
            <a:r>
              <a:rPr lang="mk-MK" sz="2400" dirty="0" smtClean="0">
                <a:effectLst/>
                <a:latin typeface="Arial" panose="020B0604020202020204" pitchFamily="34" charset="0"/>
                <a:ea typeface="Times New Roman" panose="02020603050405020304" pitchFamily="18" charset="0"/>
              </a:rPr>
              <a:t> има два доводи и еден одвод. Ако на левата страна се зголеми </a:t>
            </a:r>
            <a:r>
              <a:rPr lang="mk-MK" sz="2400" dirty="0" err="1" smtClean="0">
                <a:effectLst/>
                <a:latin typeface="Arial" panose="020B0604020202020204" pitchFamily="34" charset="0"/>
                <a:ea typeface="Times New Roman" panose="02020603050405020304" pitchFamily="18" charset="0"/>
              </a:rPr>
              <a:t>притискот</a:t>
            </a:r>
            <a:r>
              <a:rPr lang="mk-MK" sz="2400" dirty="0" smtClean="0">
                <a:effectLst/>
                <a:latin typeface="Arial" panose="020B0604020202020204" pitchFamily="34" charset="0"/>
                <a:ea typeface="Times New Roman" panose="02020603050405020304" pitchFamily="18" charset="0"/>
              </a:rPr>
              <a:t>, топчето ќе го затвори десниот довод и ќе овозможи премин од </a:t>
            </a:r>
            <a:r>
              <a:rPr lang="mk-MK" sz="2400" b="1" dirty="0" smtClean="0">
                <a:effectLst/>
                <a:latin typeface="Arial" panose="020B0604020202020204" pitchFamily="34" charset="0"/>
                <a:ea typeface="Times New Roman" panose="02020603050405020304" pitchFamily="18" charset="0"/>
              </a:rPr>
              <a:t>Р</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кон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(Сл.2.26а). Доколку порасне притисокот на десниот довод, топчето го затвора левиот довод и овозможува премин од </a:t>
            </a:r>
            <a:r>
              <a:rPr lang="mk-MK" sz="2400" b="1" dirty="0" smtClean="0">
                <a:effectLst/>
                <a:latin typeface="Arial" panose="020B0604020202020204" pitchFamily="34" charset="0"/>
                <a:ea typeface="Times New Roman" panose="02020603050405020304" pitchFamily="18" charset="0"/>
              </a:rPr>
              <a:t>Р</a:t>
            </a:r>
            <a:r>
              <a:rPr lang="mk-MK" sz="2400" b="1" baseline="-25000" dirty="0" smtClean="0">
                <a:effectLst/>
                <a:latin typeface="Arial" panose="020B0604020202020204" pitchFamily="34" charset="0"/>
                <a:ea typeface="Times New Roman" panose="02020603050405020304" pitchFamily="18" charset="0"/>
              </a:rPr>
              <a:t>2</a:t>
            </a:r>
            <a:r>
              <a:rPr lang="mk-MK" sz="2400" b="1"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кон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(сл.2.26b).</a:t>
            </a:r>
          </a:p>
          <a:p>
            <a:pPr indent="457200" algn="just">
              <a:spcAft>
                <a:spcPts val="0"/>
              </a:spcAft>
            </a:pPr>
            <a:endParaRPr lang="en-US"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rotWithShape="1">
          <a:blip r:embed="rId2"/>
          <a:srcRect l="6575" r="11831"/>
          <a:stretch/>
        </p:blipFill>
        <p:spPr>
          <a:xfrm>
            <a:off x="2591187" y="2127250"/>
            <a:ext cx="8720280" cy="4367530"/>
          </a:xfrm>
          <a:prstGeom prst="rect">
            <a:avLst/>
          </a:prstGeom>
        </p:spPr>
      </p:pic>
    </p:spTree>
    <p:extLst>
      <p:ext uri="{BB962C8B-B14F-4D97-AF65-F5344CB8AC3E}">
        <p14:creationId xmlns:p14="http://schemas.microsoft.com/office/powerpoint/2010/main" val="190126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208" y="113959"/>
            <a:ext cx="11769946" cy="5592574"/>
          </a:xfrm>
          <a:prstGeom prst="rect">
            <a:avLst/>
          </a:prstGeom>
        </p:spPr>
      </p:pic>
    </p:spTree>
    <p:extLst>
      <p:ext uri="{BB962C8B-B14F-4D97-AF65-F5344CB8AC3E}">
        <p14:creationId xmlns:p14="http://schemas.microsoft.com/office/powerpoint/2010/main" val="2305583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399" y="304449"/>
            <a:ext cx="11243733" cy="4770537"/>
          </a:xfrm>
          <a:prstGeom prst="rect">
            <a:avLst/>
          </a:prstGeom>
        </p:spPr>
        <p:txBody>
          <a:bodyPr wrap="square">
            <a:spAutoFit/>
          </a:bodyPr>
          <a:lstStyle/>
          <a:p>
            <a:pPr lvl="1" algn="just">
              <a:spcAft>
                <a:spcPts val="0"/>
              </a:spcAft>
              <a:tabLst>
                <a:tab pos="1066800" algn="l"/>
              </a:tabLs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ПНЕВМАТСКИ МОТОРИ</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1200" b="1" dirty="0" smtClean="0">
                <a:effectLst/>
                <a:latin typeface="Arial" panose="020B0604020202020204" pitchFamily="34"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Пневматските мотори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се компоненти на пневматскиот систем кои пневматската енергија ( енергијата на притисок и струење на гасот ) ја претвораат во механичка енергија, односно вршат механичка работа.</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Во зависност од движењето на работниот елемент пневматските мотори се делат на:</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вртливи ( запчести и крилни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праволиниски ( работни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 мотори со мембрана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Пневматските мотори притисната енергија можат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дирекно</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да ја претворат во механичка работа, а можат да се користат и како погонски мотори за задвижување на други машини.</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801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91067" y="485742"/>
            <a:ext cx="11531600" cy="5153058"/>
          </a:xfrm>
          <a:prstGeom prst="rect">
            <a:avLst/>
          </a:prstGeom>
        </p:spPr>
      </p:pic>
    </p:spTree>
    <p:extLst>
      <p:ext uri="{BB962C8B-B14F-4D97-AF65-F5344CB8AC3E}">
        <p14:creationId xmlns:p14="http://schemas.microsoft.com/office/powerpoint/2010/main" val="2116297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065" y="507999"/>
            <a:ext cx="11671468" cy="5715461"/>
          </a:xfrm>
          <a:prstGeom prst="rect">
            <a:avLst/>
          </a:prstGeom>
        </p:spPr>
      </p:pic>
    </p:spTree>
    <p:extLst>
      <p:ext uri="{BB962C8B-B14F-4D97-AF65-F5344CB8AC3E}">
        <p14:creationId xmlns:p14="http://schemas.microsoft.com/office/powerpoint/2010/main" val="261318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927" y="338667"/>
            <a:ext cx="11559340" cy="6174892"/>
          </a:xfrm>
          <a:prstGeom prst="rect">
            <a:avLst/>
          </a:prstGeom>
        </p:spPr>
      </p:pic>
    </p:spTree>
    <p:extLst>
      <p:ext uri="{BB962C8B-B14F-4D97-AF65-F5344CB8AC3E}">
        <p14:creationId xmlns:p14="http://schemas.microsoft.com/office/powerpoint/2010/main" val="2889714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9999" y="733905"/>
            <a:ext cx="10481733" cy="2277547"/>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cs typeface="Arial" panose="020B0604020202020204" pitchFamily="34" charset="0"/>
              </a:rPr>
              <a:t>ПРАВОЛИНИСКИ ПНЕВМАТСКИ МОТОРИ</a:t>
            </a:r>
            <a:endParaRPr lang="en-US" sz="28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Кај пневматските праволиниски мотори,  воздухот под притисок дејствува на некоја површина која изведува праволинско движење. Таквите пневматски мотори можат да бидат: алати со ударно дејство, извршни органи со мембрана или пневматски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7063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440267"/>
            <a:ext cx="10464800" cy="4154984"/>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Во оваа група спаѓаат пневматските чекани, секачи и др. Ваквите алати се користат во металната индустрија за оформување на определени парчиња, врзување на два дела 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заковци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во градежништвото, рударството и др. Ваквите алати имаат еден слободен клип кој изведува осцилаторно движење под дејство на воздухот под притисок. Кинетичката енергија на слободниот клип се искористува така да со ударното дејство на клипот се врши некоја работа. Во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зависнот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од намената ваквите алати имаат различни конструкции.</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Начинот на постигнување на ударното дејство на пневматскиот алат може да се објасни според сл. 2.41.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4084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3" y="321732"/>
            <a:ext cx="11294534" cy="3785652"/>
          </a:xfrm>
          <a:prstGeom prst="rect">
            <a:avLst/>
          </a:prstGeom>
        </p:spPr>
        <p:txBody>
          <a:bodyPr wrap="square">
            <a:spAutoFit/>
          </a:bodyPr>
          <a:lstStyle/>
          <a:p>
            <a:r>
              <a:rPr lang="mk-MK" sz="2400" dirty="0" smtClean="0">
                <a:effectLst/>
                <a:latin typeface="Arial" panose="020B0604020202020204" pitchFamily="34" charset="0"/>
                <a:ea typeface="Times New Roman" panose="02020603050405020304" pitchFamily="18" charset="0"/>
              </a:rPr>
              <a:t>Под дејство на притисокот на воздухот кој се доведува во отворот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слободниот клип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се подигнува. Уште во почетокот на своето движење нагоре клипот го затвора издувниот канал. При понатамошното движење клипот го </a:t>
            </a:r>
            <a:r>
              <a:rPr lang="mk-MK" sz="2400" dirty="0" err="1" smtClean="0">
                <a:effectLst/>
                <a:latin typeface="Arial" panose="020B0604020202020204" pitchFamily="34" charset="0"/>
                <a:ea typeface="Times New Roman" panose="02020603050405020304" pitchFamily="18" charset="0"/>
              </a:rPr>
              <a:t>собива</a:t>
            </a:r>
            <a:r>
              <a:rPr lang="mk-MK" sz="2400" dirty="0" smtClean="0">
                <a:effectLst/>
                <a:latin typeface="Arial" panose="020B0604020202020204" pitchFamily="34" charset="0"/>
                <a:ea typeface="Times New Roman" panose="02020603050405020304" pitchFamily="18" charset="0"/>
              </a:rPr>
              <a:t> воздухот во просторот над клипот. При движење на клипот нагоре, отворот на каналот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поврзува со доводот на воздух под притисок. Така на горната страна од клипот се создава сила која силно го потиснува клипот надолу. Движењето на клипот надолу се остварува благодарение на големата нападна површина од горната страна на клипот. При движење на клипот надолу се затвора доводот на воздух од горната страна на клипот, но движењето на клипот продолжува благодарение на експанзијата на воздухот</a:t>
            </a:r>
            <a:endParaRPr lang="en-US" sz="2400" dirty="0"/>
          </a:p>
        </p:txBody>
      </p:sp>
    </p:spTree>
    <p:extLst>
      <p:ext uri="{BB962C8B-B14F-4D97-AF65-F5344CB8AC3E}">
        <p14:creationId xmlns:p14="http://schemas.microsoft.com/office/powerpoint/2010/main" val="2582504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321734"/>
            <a:ext cx="11514666" cy="341632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Пред клипот да дојде во својата крајна долна положба, горниот раб на клипот го ослободува отворот  за врска со атмосферата. Воздухот под притисок излегува во атмосферата, притисокот над клипот се намалува и клипот повторно се задвижува нагоре.</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Осцилаторното движење на клипот ќе се повторува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сė</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додека не се прекине доводот на воздух во алатот.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Конструкцијата на алатите кои имаат ударно дејство се изведува во зависност од задачата што треба да ја извршат. </a:t>
            </a:r>
          </a:p>
          <a:p>
            <a:pPr indent="457200" algn="just">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rotWithShape="1">
          <a:blip r:embed="rId2"/>
          <a:srcRect l="65206" t="8021"/>
          <a:stretch/>
        </p:blipFill>
        <p:spPr>
          <a:xfrm>
            <a:off x="7840133" y="2914245"/>
            <a:ext cx="3555999" cy="3943755"/>
          </a:xfrm>
          <a:prstGeom prst="rect">
            <a:avLst/>
          </a:prstGeom>
        </p:spPr>
      </p:pic>
    </p:spTree>
    <p:extLst>
      <p:ext uri="{BB962C8B-B14F-4D97-AF65-F5344CB8AC3E}">
        <p14:creationId xmlns:p14="http://schemas.microsoft.com/office/powerpoint/2010/main" val="781231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21265" y="175531"/>
            <a:ext cx="11574460" cy="4972202"/>
          </a:xfrm>
          <a:prstGeom prst="rect">
            <a:avLst/>
          </a:prstGeom>
        </p:spPr>
      </p:pic>
    </p:spTree>
    <p:extLst>
      <p:ext uri="{BB962C8B-B14F-4D97-AF65-F5344CB8AC3E}">
        <p14:creationId xmlns:p14="http://schemas.microsoft.com/office/powerpoint/2010/main" val="2573572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7" y="406400"/>
            <a:ext cx="11159066" cy="3785652"/>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Според начинот на работа пневматските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клипни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се делат на:</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еднострано дејство</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Arial" panose="020B0604020202020204" pitchFamily="34" charset="0"/>
              <a:buChar char="-"/>
            </a:pP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двострано дејство</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Можат да бидат изведени без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пригушување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или со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пригушување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 на предната страна на клипот, на задната страна или на двете страни на клипот ).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Доколку треба да се постигне поголема сила, а нема место за сместување на цилиндер со поголем дијаметар, можат да се соединат два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во т.н. „тандем“ врска, при што се добива двојно поголема сила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клипницата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но конструкцијата се продолжува.</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526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733" y="347472"/>
            <a:ext cx="11650134" cy="2308324"/>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Означувањето на приклучоците е со големи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латинични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букви ( A, B, P, R .. ), или со бројки ( 1, 2, 3 ...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Лево и десно од правоаголниците ( положбите ), се прикажани начините на активирање на разводниците. Активирањето може да биде: мануелно, механичко или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електро</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 пневматско.</a:t>
            </a:r>
          </a:p>
          <a:p>
            <a:pPr indent="457200" algn="just">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133600" y="2252985"/>
            <a:ext cx="7646614" cy="4266347"/>
          </a:xfrm>
          <a:prstGeom prst="rect">
            <a:avLst/>
          </a:prstGeom>
        </p:spPr>
      </p:pic>
    </p:spTree>
    <p:extLst>
      <p:ext uri="{BB962C8B-B14F-4D97-AF65-F5344CB8AC3E}">
        <p14:creationId xmlns:p14="http://schemas.microsoft.com/office/powerpoint/2010/main" val="3141268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949" y="254123"/>
            <a:ext cx="11977102" cy="4910544"/>
          </a:xfrm>
          <a:prstGeom prst="rect">
            <a:avLst/>
          </a:prstGeom>
        </p:spPr>
      </p:pic>
    </p:spTree>
    <p:extLst>
      <p:ext uri="{BB962C8B-B14F-4D97-AF65-F5344CB8AC3E}">
        <p14:creationId xmlns:p14="http://schemas.microsoft.com/office/powerpoint/2010/main" val="775310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538" y="999067"/>
            <a:ext cx="11541361" cy="3589866"/>
          </a:xfrm>
          <a:prstGeom prst="rect">
            <a:avLst/>
          </a:prstGeom>
        </p:spPr>
      </p:pic>
    </p:spTree>
    <p:extLst>
      <p:ext uri="{BB962C8B-B14F-4D97-AF65-F5344CB8AC3E}">
        <p14:creationId xmlns:p14="http://schemas.microsoft.com/office/powerpoint/2010/main" val="1123071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667" y="175382"/>
            <a:ext cx="10397066" cy="6571451"/>
          </a:xfrm>
          <a:prstGeom prst="rect">
            <a:avLst/>
          </a:prstGeom>
        </p:spPr>
      </p:pic>
    </p:spTree>
    <p:extLst>
      <p:ext uri="{BB962C8B-B14F-4D97-AF65-F5344CB8AC3E}">
        <p14:creationId xmlns:p14="http://schemas.microsoft.com/office/powerpoint/2010/main" val="1584458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645" y="406400"/>
            <a:ext cx="11268488" cy="5960450"/>
          </a:xfrm>
          <a:prstGeom prst="rect">
            <a:avLst/>
          </a:prstGeom>
        </p:spPr>
      </p:pic>
    </p:spTree>
    <p:extLst>
      <p:ext uri="{BB962C8B-B14F-4D97-AF65-F5344CB8AC3E}">
        <p14:creationId xmlns:p14="http://schemas.microsoft.com/office/powerpoint/2010/main" val="2560028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5955" y="1896533"/>
            <a:ext cx="11011249" cy="2997200"/>
          </a:xfrm>
          <a:prstGeom prst="rect">
            <a:avLst/>
          </a:prstGeom>
        </p:spPr>
      </p:pic>
    </p:spTree>
    <p:extLst>
      <p:ext uri="{BB962C8B-B14F-4D97-AF65-F5344CB8AC3E}">
        <p14:creationId xmlns:p14="http://schemas.microsoft.com/office/powerpoint/2010/main" val="1536098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032" y="812800"/>
            <a:ext cx="10992367" cy="5223101"/>
          </a:xfrm>
          <a:prstGeom prst="rect">
            <a:avLst/>
          </a:prstGeom>
        </p:spPr>
      </p:pic>
    </p:spTree>
    <p:extLst>
      <p:ext uri="{BB962C8B-B14F-4D97-AF65-F5344CB8AC3E}">
        <p14:creationId xmlns:p14="http://schemas.microsoft.com/office/powerpoint/2010/main" val="3900975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7" y="474133"/>
            <a:ext cx="11125200" cy="1938992"/>
          </a:xfrm>
          <a:prstGeom prst="rect">
            <a:avLst/>
          </a:prstGeom>
        </p:spPr>
        <p:txBody>
          <a:bodyPr wrap="square">
            <a:spAutoFit/>
          </a:bodyPr>
          <a:lstStyle/>
          <a:p>
            <a:pPr algn="just">
              <a:spcAft>
                <a:spcPts val="0"/>
              </a:spcAft>
            </a:pPr>
            <a:r>
              <a:rPr lang="mk-MK" sz="2400" dirty="0" smtClean="0">
                <a:effectLst/>
                <a:latin typeface="Arial" panose="020B0604020202020204" pitchFamily="34" charset="0"/>
                <a:ea typeface="Times New Roman" panose="02020603050405020304" pitchFamily="18" charset="0"/>
              </a:rPr>
              <a:t>За да се избегне допирање на клипот со капакот на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се применува изведба со вградување на </a:t>
            </a:r>
            <a:r>
              <a:rPr lang="mk-MK" sz="2400" dirty="0" err="1" smtClean="0">
                <a:effectLst/>
                <a:latin typeface="Arial" panose="020B0604020202020204" pitchFamily="34" charset="0"/>
                <a:ea typeface="Times New Roman" panose="02020603050405020304" pitchFamily="18" charset="0"/>
              </a:rPr>
              <a:t>пригушни</a:t>
            </a:r>
            <a:r>
              <a:rPr lang="mk-MK" sz="2400" dirty="0" smtClean="0">
                <a:effectLst/>
                <a:latin typeface="Arial" panose="020B0604020202020204" pitchFamily="34" charset="0"/>
                <a:ea typeface="Times New Roman" panose="02020603050405020304" pitchFamily="18" charset="0"/>
              </a:rPr>
              <a:t> елементи во телото на едниот или на двата капаци на </a:t>
            </a:r>
            <a:r>
              <a:rPr lang="mk-MK" sz="2400" dirty="0" err="1" smtClean="0">
                <a:effectLst/>
                <a:latin typeface="Arial" panose="020B0604020202020204" pitchFamily="34" charset="0"/>
                <a:ea typeface="Times New Roman" panose="02020603050405020304" pitchFamily="18" charset="0"/>
              </a:rPr>
              <a:t>вилиндерот</a:t>
            </a:r>
            <a:r>
              <a:rPr lang="mk-MK" sz="2400" dirty="0" smtClean="0">
                <a:effectLst/>
                <a:latin typeface="Arial" panose="020B0604020202020204" pitchFamily="34" charset="0"/>
                <a:ea typeface="Times New Roman" panose="02020603050405020304" pitchFamily="18" charset="0"/>
              </a:rPr>
              <a:t>. Така запирањето на клипот е со т.н. „воздушни перничиња“. Изведбата на цилиндер со </a:t>
            </a:r>
            <a:r>
              <a:rPr lang="mk-MK" sz="2400" dirty="0" err="1" smtClean="0">
                <a:effectLst/>
                <a:latin typeface="Arial" panose="020B0604020202020204" pitchFamily="34" charset="0"/>
                <a:ea typeface="Times New Roman" panose="02020603050405020304" pitchFamily="18" charset="0"/>
              </a:rPr>
              <a:t>пригушни</a:t>
            </a:r>
            <a:r>
              <a:rPr lang="mk-MK" sz="2400" dirty="0" smtClean="0">
                <a:effectLst/>
                <a:latin typeface="Arial" panose="020B0604020202020204" pitchFamily="34" charset="0"/>
                <a:ea typeface="Times New Roman" panose="02020603050405020304" pitchFamily="18" charset="0"/>
              </a:rPr>
              <a:t> елементи од двете страни на клипот е преставена на сл. 2.46.</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7666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166034"/>
            <a:ext cx="9905999" cy="6559571"/>
          </a:xfrm>
          <a:prstGeom prst="rect">
            <a:avLst/>
          </a:prstGeom>
        </p:spPr>
      </p:pic>
    </p:spTree>
    <p:extLst>
      <p:ext uri="{BB962C8B-B14F-4D97-AF65-F5344CB8AC3E}">
        <p14:creationId xmlns:p14="http://schemas.microsoft.com/office/powerpoint/2010/main" val="2831847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6" y="200379"/>
            <a:ext cx="10938934" cy="6370975"/>
          </a:xfrm>
          <a:prstGeom prst="rect">
            <a:avLst/>
          </a:prstGeom>
        </p:spPr>
        <p:txBody>
          <a:bodyPr wrap="square">
            <a:spAutoFit/>
          </a:bodyPr>
          <a:lstStyle/>
          <a:p>
            <a:pPr indent="457200" algn="just">
              <a:spcAft>
                <a:spcPts val="0"/>
              </a:spcAft>
            </a:pP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Цилиндер со ударно дејство</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err="1" smtClean="0">
                <a:effectLst/>
                <a:latin typeface="Arial" panose="020B0604020202020204" pitchFamily="34" charset="0"/>
                <a:ea typeface="Times New Roman" panose="02020603050405020304" pitchFamily="18" charset="0"/>
                <a:cs typeface="Arial" panose="020B0604020202020204" pitchFamily="34" charset="0"/>
              </a:rPr>
              <a:t>Цилиндрите</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 со ударно дејство </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се со релативно мали димензии, а во погонот можат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успешо</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да ја заменат работата на пресата. Покрај малите димензии овие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имаат голема ударна сила. Препорачливо е, секогаш кога е можно, пресата да се замени со цилиндер со ударно дејство поради малиот простор што го зафаќа и ниската цена на чинење. Можат да бидат поставени во вертикална или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хоризинтална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положба, во зависност од намената. По потреба може да се вградат повеќе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цилиндри</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Поединечната примена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со ударно дејство е многукратна, се користи за заковување, пресување,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пробивање</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на отвори, сечење, маркирање и др.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може да се користи за втиснување на ознаки и броеви на вжештени делови до 500</a:t>
            </a:r>
            <a:r>
              <a:rPr lang="mk-MK" sz="2400" baseline="30000" dirty="0" smtClean="0">
                <a:effectLst/>
                <a:latin typeface="Arial" panose="020B0604020202020204" pitchFamily="34" charset="0"/>
                <a:ea typeface="Times New Roman" panose="02020603050405020304" pitchFamily="18" charset="0"/>
                <a:cs typeface="Arial" panose="020B0604020202020204" pitchFamily="34" charset="0"/>
              </a:rPr>
              <a:t>0</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С.</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За постигнување на поголема ударна сила, клипот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треба да постигне поголема брзина за пократко време. Доколку се добие поголема брзина на движење на клипот, дотолку е поголема кинетичката енергија на масата која се движи.</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93455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1733"/>
            <a:ext cx="11328400" cy="3693319"/>
          </a:xfrm>
          <a:prstGeom prst="rect">
            <a:avLst/>
          </a:prstGeom>
        </p:spPr>
        <p:txBody>
          <a:bodyPr wrap="square">
            <a:spAutoFit/>
          </a:bodyPr>
          <a:lstStyle/>
          <a:p>
            <a:pPr algn="just">
              <a:spcAft>
                <a:spcPts val="0"/>
              </a:spcAft>
            </a:pPr>
            <a:r>
              <a:rPr lang="mk-MK" sz="2400" dirty="0" smtClean="0">
                <a:effectLst/>
                <a:latin typeface="Arial" panose="020B0604020202020204" pitchFamily="34" charset="0"/>
                <a:ea typeface="Times New Roman" panose="02020603050405020304" pitchFamily="18" charset="0"/>
                <a:cs typeface="Arial" panose="020B0604020202020204" pitchFamily="34" charset="0"/>
              </a:rPr>
              <a:t>Ако просторот А во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цилиндерот</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1</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е под притисок и ако се активира разводникот, се пропушта воздух под притисок во просторот В, а се испушта од просторот А. Кога силата на притисок на површината С биде поголема од силата на притисок која дејствува врз прстенестата површина на десната страна од клипот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2</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клипот се задвижува во насока Z. Кога клипот малку ќе се помести, воздухот под притисок  од просторот В навлегува во просторот А и дејствува врз целата површина на челото на клипот. Силата на притисок наеднаш се зголемува и клипот со голема брзина се движи напред, со што се добива големо ударно дејство на алатот поставен на </a:t>
            </a:r>
            <a:r>
              <a:rPr lang="mk-MK" sz="2400" dirty="0" err="1" smtClean="0">
                <a:effectLst/>
                <a:latin typeface="Arial" panose="020B0604020202020204" pitchFamily="34" charset="0"/>
                <a:ea typeface="Times New Roman" panose="02020603050405020304" pitchFamily="18" charset="0"/>
                <a:cs typeface="Arial" panose="020B0604020202020204" pitchFamily="34" charset="0"/>
              </a:rPr>
              <a:t>клипницата</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 </a:t>
            </a:r>
            <a:r>
              <a:rPr lang="mk-MK" sz="2400" b="1" dirty="0" smtClean="0">
                <a:effectLst/>
                <a:latin typeface="Arial" panose="020B0604020202020204" pitchFamily="34" charset="0"/>
                <a:ea typeface="Times New Roman" panose="02020603050405020304" pitchFamily="18" charset="0"/>
                <a:cs typeface="Arial" panose="020B0604020202020204" pitchFamily="34" charset="0"/>
              </a:rPr>
              <a:t>3</a:t>
            </a:r>
            <a:r>
              <a:rPr lang="mk-MK" sz="2400" dirty="0" smtClean="0">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tabLst>
                <a:tab pos="2019300" algn="l"/>
              </a:tabLst>
            </a:pPr>
            <a:r>
              <a:rPr lang="mk-MK" dirty="0" smtClean="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rotWithShape="1">
          <a:blip r:embed="rId2"/>
          <a:srcRect l="42397" r="4110"/>
          <a:stretch/>
        </p:blipFill>
        <p:spPr>
          <a:xfrm>
            <a:off x="3369733" y="3702208"/>
            <a:ext cx="4775200" cy="3099078"/>
          </a:xfrm>
          <a:prstGeom prst="rect">
            <a:avLst/>
          </a:prstGeom>
        </p:spPr>
      </p:pic>
    </p:spTree>
    <p:extLst>
      <p:ext uri="{BB962C8B-B14F-4D97-AF65-F5344CB8AC3E}">
        <p14:creationId xmlns:p14="http://schemas.microsoft.com/office/powerpoint/2010/main" val="331241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6512" y="0"/>
            <a:ext cx="6869085" cy="3422295"/>
          </a:xfrm>
          <a:prstGeom prst="rect">
            <a:avLst/>
          </a:prstGeom>
        </p:spPr>
      </p:pic>
      <p:pic>
        <p:nvPicPr>
          <p:cNvPr id="3" name="Picture 2"/>
          <p:cNvPicPr>
            <a:picLocks noChangeAspect="1"/>
          </p:cNvPicPr>
          <p:nvPr/>
        </p:nvPicPr>
        <p:blipFill>
          <a:blip r:embed="rId3"/>
          <a:stretch>
            <a:fillRect/>
          </a:stretch>
        </p:blipFill>
        <p:spPr>
          <a:xfrm>
            <a:off x="1772190" y="3422295"/>
            <a:ext cx="7457727" cy="3469571"/>
          </a:xfrm>
          <a:prstGeom prst="rect">
            <a:avLst/>
          </a:prstGeom>
        </p:spPr>
      </p:pic>
    </p:spTree>
    <p:extLst>
      <p:ext uri="{BB962C8B-B14F-4D97-AF65-F5344CB8AC3E}">
        <p14:creationId xmlns:p14="http://schemas.microsoft.com/office/powerpoint/2010/main" val="205760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14" y="348734"/>
            <a:ext cx="11170719" cy="1077218"/>
          </a:xfrm>
          <a:prstGeom prst="rect">
            <a:avLst/>
          </a:prstGeom>
        </p:spPr>
        <p:txBody>
          <a:bodyPr wrap="square">
            <a:spAutoFit/>
          </a:bodyPr>
          <a:lstStyle/>
          <a:p>
            <a:pPr algn="ctr"/>
            <a:r>
              <a:rPr lang="mk-MK" sz="2800" b="1" dirty="0" smtClean="0">
                <a:effectLst/>
                <a:latin typeface="Arial" panose="020B0604020202020204" pitchFamily="34" charset="0"/>
                <a:ea typeface="Times New Roman" panose="02020603050405020304" pitchFamily="18" charset="0"/>
              </a:rPr>
              <a:t>КЛИПНИ РАЗВОДНИЦИ</a:t>
            </a:r>
          </a:p>
          <a:p>
            <a:endParaRPr lang="mk-MK" b="1" dirty="0">
              <a:latin typeface="Arial" panose="020B0604020202020204" pitchFamily="34" charset="0"/>
            </a:endParaRPr>
          </a:p>
          <a:p>
            <a:endParaRPr lang="en-US" dirty="0"/>
          </a:p>
        </p:txBody>
      </p:sp>
      <p:pic>
        <p:nvPicPr>
          <p:cNvPr id="3" name="Picture 2"/>
          <p:cNvPicPr>
            <a:picLocks noChangeAspect="1"/>
          </p:cNvPicPr>
          <p:nvPr/>
        </p:nvPicPr>
        <p:blipFill>
          <a:blip r:embed="rId2"/>
          <a:stretch>
            <a:fillRect/>
          </a:stretch>
        </p:blipFill>
        <p:spPr>
          <a:xfrm>
            <a:off x="447034" y="1134532"/>
            <a:ext cx="11214551" cy="4555067"/>
          </a:xfrm>
          <a:prstGeom prst="rect">
            <a:avLst/>
          </a:prstGeom>
        </p:spPr>
      </p:pic>
    </p:spTree>
    <p:extLst>
      <p:ext uri="{BB962C8B-B14F-4D97-AF65-F5344CB8AC3E}">
        <p14:creationId xmlns:p14="http://schemas.microsoft.com/office/powerpoint/2010/main" val="241793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466" y="1459005"/>
            <a:ext cx="11226800" cy="2677656"/>
          </a:xfrm>
          <a:prstGeom prst="rect">
            <a:avLst/>
          </a:prstGeom>
        </p:spPr>
        <p:txBody>
          <a:bodyPr wrap="square">
            <a:spAutoFit/>
          </a:bodyPr>
          <a:lstStyle/>
          <a:p>
            <a:pPr indent="457200" algn="just">
              <a:spcAft>
                <a:spcPts val="0"/>
              </a:spcAft>
              <a:tabLst>
                <a:tab pos="3198495" algn="ctr"/>
                <a:tab pos="4362450" algn="l"/>
              </a:tabLst>
            </a:pPr>
            <a:r>
              <a:rPr lang="mk-MK" sz="2400" dirty="0" smtClean="0">
                <a:effectLst/>
                <a:latin typeface="Arial" panose="020B0604020202020204" pitchFamily="34" charset="0"/>
                <a:ea typeface="Times New Roman" panose="02020603050405020304" pitchFamily="18" charset="0"/>
              </a:rPr>
              <a:t>Од сл. 2.16 може да видиме дека клипот има два приклучоци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и две положби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b. </a:t>
            </a:r>
            <a:r>
              <a:rPr lang="mk-MK" sz="2400" dirty="0" smtClean="0">
                <a:effectLst/>
                <a:latin typeface="Arial" panose="020B0604020202020204" pitchFamily="34" charset="0"/>
                <a:ea typeface="Times New Roman" panose="02020603050405020304" pitchFamily="18" charset="0"/>
              </a:rPr>
              <a:t>Со рачно активирање клипот се поместува налево и го затвора доводниот приклучок </a:t>
            </a:r>
            <a:r>
              <a:rPr lang="mk-MK" sz="2400" b="1" dirty="0" smtClean="0">
                <a:effectLst/>
                <a:latin typeface="Arial" panose="020B0604020202020204" pitchFamily="34" charset="0"/>
                <a:ea typeface="Times New Roman" panose="02020603050405020304" pitchFamily="18" charset="0"/>
              </a:rPr>
              <a:t>Р </a:t>
            </a:r>
            <a:r>
              <a:rPr lang="mk-MK" sz="2400" dirty="0" smtClean="0">
                <a:effectLst/>
                <a:latin typeface="Arial" panose="020B0604020202020204" pitchFamily="34" charset="0"/>
                <a:ea typeface="Times New Roman" panose="02020603050405020304" pitchFamily="18" charset="0"/>
              </a:rPr>
              <a:t>( положба </a:t>
            </a:r>
            <a:r>
              <a:rPr lang="mk-MK" sz="2400" b="1" dirty="0" smtClean="0">
                <a:effectLst/>
                <a:latin typeface="Arial" panose="020B0604020202020204" pitchFamily="34" charset="0"/>
                <a:ea typeface="Times New Roman" panose="02020603050405020304" pitchFamily="18" charset="0"/>
              </a:rPr>
              <a:t>b</a:t>
            </a:r>
            <a:r>
              <a:rPr lang="mk-MK" sz="2400" dirty="0" smtClean="0">
                <a:effectLst/>
                <a:latin typeface="Arial" panose="020B0604020202020204" pitchFamily="34" charset="0"/>
                <a:ea typeface="Times New Roman" panose="02020603050405020304" pitchFamily="18" charset="0"/>
              </a:rPr>
              <a:t> ). Кога ќе престане рачниот притисок, силата на пружината го задвижува клипот во крајната десна положба, со што се ослободува доводниот приклучок и воздухот под притисок, преку одводниот приклучок </a:t>
            </a:r>
            <a:r>
              <a:rPr lang="mk-MK" sz="2400" b="1" dirty="0" smtClean="0">
                <a:effectLst/>
                <a:latin typeface="Arial" panose="020B0604020202020204" pitchFamily="34" charset="0"/>
                <a:ea typeface="Times New Roman" panose="02020603050405020304" pitchFamily="18" charset="0"/>
              </a:rPr>
              <a:t>А, </a:t>
            </a:r>
            <a:r>
              <a:rPr lang="mk-MK" sz="2400" dirty="0" smtClean="0">
                <a:effectLst/>
                <a:latin typeface="Arial" panose="020B0604020202020204" pitchFamily="34" charset="0"/>
                <a:ea typeface="Times New Roman" panose="02020603050405020304" pitchFamily="18" charset="0"/>
              </a:rPr>
              <a:t>се потиснува кон работниот цилиндер ( положба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531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068" y="982133"/>
            <a:ext cx="11428247" cy="4724400"/>
          </a:xfrm>
          <a:prstGeom prst="rect">
            <a:avLst/>
          </a:prstGeom>
        </p:spPr>
      </p:pic>
    </p:spTree>
    <p:extLst>
      <p:ext uri="{BB962C8B-B14F-4D97-AF65-F5344CB8AC3E}">
        <p14:creationId xmlns:p14="http://schemas.microsoft.com/office/powerpoint/2010/main" val="2131084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2578</Words>
  <Application>Microsoft Office PowerPoint</Application>
  <PresentationFormat>Widescreen</PresentationFormat>
  <Paragraphs>93</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X</cp:lastModifiedBy>
  <cp:revision>36</cp:revision>
  <dcterms:created xsi:type="dcterms:W3CDTF">2020-03-19T19:43:43Z</dcterms:created>
  <dcterms:modified xsi:type="dcterms:W3CDTF">2020-03-19T22:20:17Z</dcterms:modified>
</cp:coreProperties>
</file>