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2BFE4-8E56-42B2-9518-DE6E46B72B54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9FFA8-8D88-4523-A58D-2CAA5797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mk.wikipedia.org/wiki/%D0%93%D0%BB%D1%83%D0%BA%D0%BE%D0%B7%D0%B0" TargetMode="External"/><Relationship Id="rId13" Type="http://schemas.openxmlformats.org/officeDocument/2006/relationships/hyperlink" Target="https://mk.wikipedia.org/wiki/%D0%90%D0%BD%D1%98%D0%BE%D0%BD" TargetMode="External"/><Relationship Id="rId3" Type="http://schemas.openxmlformats.org/officeDocument/2006/relationships/hyperlink" Target="https://mk.wikipedia.org/wiki/%D0%9A%D0%B0%D1%80%D0%B1%D0%B0%D0%BC%D0%B8%D0%B4" TargetMode="External"/><Relationship Id="rId7" Type="http://schemas.openxmlformats.org/officeDocument/2006/relationships/hyperlink" Target="https://mk.wikipedia.org/wiki/%D0%9C%D0%BE%D1%87%D0%BD%D0%B0_%D0%BA%D0%B8%D1%81%D0%B5%D0%BB%D0%B8%D0%BD%D0%B0" TargetMode="External"/><Relationship Id="rId12" Type="http://schemas.openxmlformats.org/officeDocument/2006/relationships/hyperlink" Target="https://mk.wikipedia.org/wiki/%D0%9A%D0%B0%D1%82%D1%98%D0%BE%D0%B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k.wikipedia.org/wiki/%D0%9A%D1%80%D0%B5%D0%B0%D1%82%D0%B8%D0%BD%D0%B8%D0%BD" TargetMode="External"/><Relationship Id="rId11" Type="http://schemas.openxmlformats.org/officeDocument/2006/relationships/hyperlink" Target="https://mk.wikipedia.org/wiki/%D0%9A%D1%80%D0%B5%D0%B0%D1%82%D0%B8%D0%BD" TargetMode="External"/><Relationship Id="rId5" Type="http://schemas.openxmlformats.org/officeDocument/2006/relationships/hyperlink" Target="https://mk.wikipedia.org/wiki/%D0%90%D0%BC%D0%B8%D0%BD%D0%BE%D0%BA%D0%B8%D1%81%D0%B5%D0%BB%D0%B8%D0%BD%D0%B8" TargetMode="External"/><Relationship Id="rId10" Type="http://schemas.openxmlformats.org/officeDocument/2006/relationships/hyperlink" Target="https://mk.wikipedia.org/w/index.php?title=%D0%A5%D0%B8%D0%BF%D1%83%D1%80%D0%BD%D0%B0_%D0%BA%D0%B8%D1%81%D0%B5%D0%BB%D0%B8%D0%BD%D0%B0&amp;action=edit&amp;redlink=1" TargetMode="External"/><Relationship Id="rId4" Type="http://schemas.openxmlformats.org/officeDocument/2006/relationships/hyperlink" Target="https://mk.wikipedia.org/wiki/%D0%9A%D0%B5%D1%82%D0%BE%D0%BD" TargetMode="External"/><Relationship Id="rId9" Type="http://schemas.openxmlformats.org/officeDocument/2006/relationships/hyperlink" Target="https://mk.wikipedia.org/wiki/%D0%91%D0%B5%D0%BB%D0%BA%D0%BE%D0%B2%D0%B8%D0%BD%D0%B8" TargetMode="External"/><Relationship Id="rId14" Type="http://schemas.openxmlformats.org/officeDocument/2006/relationships/hyperlink" Target="https://mk.wikipedia.org/wiki/%D0%88%D0%BE%D0%B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52941782_388132101739561_5913759303293992960_o.jpg"/>
          <p:cNvPicPr>
            <a:picLocks noChangeAspect="1" noChangeArrowheads="1"/>
          </p:cNvPicPr>
          <p:nvPr/>
        </p:nvPicPr>
        <p:blipFill>
          <a:blip r:embed="rId3"/>
          <a:srcRect l="1685" t="6326" r="2246" b="5105"/>
          <a:stretch>
            <a:fillRect/>
          </a:stretch>
        </p:blipFill>
        <p:spPr bwMode="auto">
          <a:xfrm>
            <a:off x="5643570" y="214290"/>
            <a:ext cx="3199477" cy="78581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1230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b="1" dirty="0" smtClean="0">
                <a:latin typeface="Arial" pitchFamily="34" charset="0"/>
                <a:cs typeface="Arial" pitchFamily="34" charset="0"/>
              </a:rPr>
              <a:t>ВЕЖБА 1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7215206" y="214290"/>
            <a:ext cx="1428760" cy="1143008"/>
          </a:xfrm>
          <a:prstGeom prst="ellipse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14348" y="785794"/>
            <a:ext cx="4929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Благодарение на рН лентите можете на брз и едноставен начин да ја проверите киселоста на урината</a:t>
            </a:r>
            <a:endParaRPr lang="en-U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910" y="3071810"/>
            <a:ext cx="47786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рН под 5,75 – Многу кисела средина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857628"/>
            <a:ext cx="4387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рН под 6,0 – 6,5 –Кисела средина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4714884"/>
            <a:ext cx="48620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рН под 6,75 – 7,25 –Идеална средина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8" name="Picture 4" descr="Резултат со слика за У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714488"/>
            <a:ext cx="2714644" cy="4133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7429520" y="357166"/>
            <a:ext cx="10935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рН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езултат со слика за UR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339004" cy="490356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785786" y="714356"/>
            <a:ext cx="6000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k-M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Изглед на урина </a:t>
            </a:r>
          </a:p>
          <a:p>
            <a:endParaRPr lang="mk-MK" sz="2400" dirty="0">
              <a:latin typeface="Arial" pitchFamily="34" charset="0"/>
              <a:cs typeface="Arial" pitchFamily="34" charset="0"/>
            </a:endParaRPr>
          </a:p>
          <a:p>
            <a:r>
              <a:rPr lang="mk-MK" sz="2400" dirty="0" smtClean="0">
                <a:latin typeface="Arial" pitchFamily="34" charset="0"/>
                <a:cs typeface="Arial" pitchFamily="34" charset="0"/>
              </a:rPr>
              <a:t>Нормално – бистар изглед </a:t>
            </a:r>
          </a:p>
          <a:p>
            <a:endParaRPr lang="mk-MK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mk-MK" sz="2400" dirty="0" smtClean="0">
                <a:latin typeface="Arial" pitchFamily="34" charset="0"/>
                <a:cs typeface="Arial" pitchFamily="34" charset="0"/>
              </a:rPr>
              <a:t>Заматена урина – укажува на зголемен бр. на леукоцити, односно воспалителен процес, како и гливици, бактерии.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500166" y="5429264"/>
            <a:ext cx="6572296" cy="107157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500166" y="4143380"/>
            <a:ext cx="6572296" cy="10715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00166" y="2714620"/>
            <a:ext cx="6572296" cy="11430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71538" y="500042"/>
            <a:ext cx="7410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Механизам на создавање на </a:t>
            </a:r>
            <a:r>
              <a:rPr lang="mk-M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урина</a:t>
            </a:r>
            <a:r>
              <a:rPr lang="en-US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mk-MK" sz="2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вежба</a:t>
            </a:r>
            <a:endParaRPr lang="en-US" sz="28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7356" y="1500174"/>
            <a:ext cx="57864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Просечно производство на урина кај возрасни луѓе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околу 1-2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ден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14480" y="2786058"/>
            <a:ext cx="60722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Полиурија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е состојба на прекумерно производство на урина (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 2,5 L / ден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4480" y="442913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Олигурија</a:t>
            </a: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кога се произведуваат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&lt;400 мл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5918" y="5500702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нурија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кога се произведуваат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&lt;100 мл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на ден.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r="36893"/>
          <a:stretch>
            <a:fillRect/>
          </a:stretch>
        </p:blipFill>
        <p:spPr bwMode="auto">
          <a:xfrm>
            <a:off x="2357422" y="1500174"/>
            <a:ext cx="4286279" cy="381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5929322" y="4286256"/>
            <a:ext cx="857256" cy="8572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29290" y="5214950"/>
            <a:ext cx="3214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НЕФРОН </a:t>
            </a:r>
          </a:p>
          <a:p>
            <a:endParaRPr lang="mk-MK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 МИЛИОН</a:t>
            </a:r>
            <a:endParaRPr lang="en-US" sz="28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071810"/>
            <a:ext cx="1759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РЕНАЛНА </a:t>
            </a:r>
          </a:p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АРТЕРИЈА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643050"/>
            <a:ext cx="174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РЕНАЛНА </a:t>
            </a:r>
          </a:p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ВЕНА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>
            <a:stCxn id="9" idx="3"/>
          </p:cNvCxnSpPr>
          <p:nvPr/>
        </p:nvCxnSpPr>
        <p:spPr>
          <a:xfrm>
            <a:off x="2187988" y="3487309"/>
            <a:ext cx="1098128" cy="15600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000232" y="2214554"/>
            <a:ext cx="1285884" cy="785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2976" y="5500702"/>
            <a:ext cx="1752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МОЧОВОД</a:t>
            </a:r>
          </a:p>
          <a:p>
            <a:r>
              <a:rPr lang="en-US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URETER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536017" y="4822041"/>
            <a:ext cx="714380" cy="5000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6050" y="571480"/>
            <a:ext cx="4965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НАПРЕЧЕН ПРЕСЕК НА БУБРЕГ</a:t>
            </a:r>
            <a:endParaRPr lang="en-US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85786" y="2143116"/>
            <a:ext cx="8001056" cy="33575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754" y="1142984"/>
            <a:ext cx="83582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3 фази на создавање на урина</a:t>
            </a: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mk-MK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mk-MK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mk-MK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mk-MK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mk-MK" sz="2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ултрафилтрација</a:t>
            </a: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mk-MK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примарна урина</a:t>
            </a: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во Бовманова капсла</a:t>
            </a:r>
          </a:p>
          <a:p>
            <a:endParaRPr lang="mk-MK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реапсорпција</a:t>
            </a:r>
          </a:p>
          <a:p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секреција </a:t>
            </a: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             (</a:t>
            </a:r>
            <a:r>
              <a:rPr lang="mk-MK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секундарна/конечна  </a:t>
            </a:r>
          </a:p>
          <a:p>
            <a:r>
              <a:rPr lang="mk-MK" sz="24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                                    урина</a:t>
            </a:r>
            <a:r>
              <a:rPr lang="mk-MK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 во бубрежни тубули</a:t>
            </a:r>
          </a:p>
          <a:p>
            <a:endParaRPr lang="mk-MK" sz="24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7554" y="3714752"/>
            <a:ext cx="785818" cy="57150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00364" y="4429132"/>
            <a:ext cx="107157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571480"/>
            <a:ext cx="4359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  НА  УРИНА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1802" y="18573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95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% ВОДА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71572" y="264318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5% ОРГАНСКИ И НЕОРГАНСКИ </a:t>
            </a: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СОЕДИНЕНИЈА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5786" y="3929066"/>
            <a:ext cx="36006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>
                <a:latin typeface="Arial" pitchFamily="34" charset="0"/>
                <a:cs typeface="Arial" pitchFamily="34" charset="0"/>
              </a:rPr>
              <a:t>Органски соединенија</a:t>
            </a:r>
          </a:p>
        </p:txBody>
      </p:sp>
      <p:sp>
        <p:nvSpPr>
          <p:cNvPr id="6" name="Rectangle 5"/>
          <p:cNvSpPr/>
          <p:nvPr/>
        </p:nvSpPr>
        <p:spPr>
          <a:xfrm>
            <a:off x="1714480" y="427267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>
                <a:latin typeface="Arial" pitchFamily="34" charset="0"/>
                <a:cs typeface="Arial" pitchFamily="34" charset="0"/>
                <a:hlinkClick r:id="rId3"/>
              </a:rPr>
              <a:t>Карбамид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4" tooltip="Кетон"/>
              </a:rPr>
              <a:t>Кетонски тела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5" tooltip="Аминокиселини"/>
              </a:rPr>
              <a:t>Аминокиселини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6" tooltip="Креатинин"/>
              </a:rPr>
              <a:t>Креатинин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7" tooltip="Мочна киселина"/>
              </a:rPr>
              <a:t>Мочна киселина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8" tooltip="Глукоза"/>
              </a:rPr>
              <a:t>Глукоза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  <a:hlinkClick r:id="rId9" tooltip="Белковини"/>
              </a:rPr>
              <a:t>Белковини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  <a:hlinkClick r:id="rId10" tooltip="Хипурна киселина (страницата не постои)"/>
              </a:rPr>
              <a:t>Хипурна </a:t>
            </a:r>
            <a:r>
              <a:rPr lang="ru-RU" dirty="0">
                <a:latin typeface="Arial" pitchFamily="34" charset="0"/>
                <a:cs typeface="Arial" pitchFamily="34" charset="0"/>
                <a:hlinkClick r:id="rId10" tooltip="Хипурна киселина (страницата не постои)"/>
              </a:rPr>
              <a:t>киселина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11" tooltip="Креатин"/>
              </a:rPr>
              <a:t>Креатин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786314" y="4429132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2400" b="1" dirty="0">
                <a:latin typeface="Arial" pitchFamily="34" charset="0"/>
                <a:cs typeface="Arial" pitchFamily="34" charset="0"/>
              </a:rPr>
              <a:t>Неоргански соединенија</a:t>
            </a:r>
          </a:p>
        </p:txBody>
      </p:sp>
      <p:sp>
        <p:nvSpPr>
          <p:cNvPr id="8" name="Rectangle 7"/>
          <p:cNvSpPr/>
          <p:nvPr/>
        </p:nvSpPr>
        <p:spPr>
          <a:xfrm>
            <a:off x="5857884" y="5143512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itchFamily="34" charset="0"/>
                <a:cs typeface="Arial" pitchFamily="34" charset="0"/>
                <a:hlinkClick r:id="rId12"/>
              </a:rPr>
              <a:t>Катјони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  <a:hlinkClick r:id="rId13" tooltip="Анјон"/>
              </a:rPr>
              <a:t>Анјони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Други </a:t>
            </a:r>
            <a:r>
              <a:rPr lang="ru-RU" dirty="0">
                <a:latin typeface="Arial" pitchFamily="34" charset="0"/>
                <a:cs typeface="Arial" pitchFamily="34" charset="0"/>
                <a:hlinkClick r:id="rId14" tooltip="Јон"/>
              </a:rPr>
              <a:t>јони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500042"/>
            <a:ext cx="4453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АНАЛИЗА НА УРИНА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158" y="1142984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Бледо жолта</a:t>
            </a:r>
            <a:b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Ова 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 совршената боја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 урината која покажува дека веројатно сте доволно хидрирани меѓутоа не мора да значи дека вашето здравје е влошено доколку е малку потемна или посветла.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158" y="4286256"/>
            <a:ext cx="81439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Светло жолта</a:t>
            </a:r>
            <a:b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Ако урината личи на неонски билборди, тогаш вината префрлете ја на витамините Б. Рибофлавинот (B2) е природно флуоресцентен кога е изложен на УВ светлина. Но, нема за што да се грижите. Вашето тело преку урината го исфрла количеството на рибофлавин кое не му е потребно. </a:t>
            </a:r>
            <a:endParaRPr lang="en-US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0" name="Picture 4" descr="https://zase.mk/uploads/E58E417E-2762-44C3-BA85-03DCA95E6D21%20-%20Copy%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475280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Резултат со слика за У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4389563" cy="214314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7422" y="428604"/>
            <a:ext cx="4453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АНАЛИЗА НА УРИНА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6314" y="1000108"/>
            <a:ext cx="43576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Кафеавкасто-жолта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Кафеавата урина е поврзана со миоглобинурија или присуство на миоглобин. Најчесто се поврзува со рабдомиолиза кој е еден вид на оштетување на мускулите кое предизвикува мускулните влакна да умрат и да бидат ослободени во крвотокот. 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3786190"/>
            <a:ext cx="5429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Зеленкаво-сина или портокалева</a:t>
            </a: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Доколку се лекувате од инфекција на уринарниот тракт тогаш ваквата боја може да биде несакан ефект. Тоа е поради тоа што „Uribel“, лекот кој се користи за лекување на уринарните симптоми и иритации, содржи метиленска сина боја која може да се појави во урината.</a:t>
            </a:r>
            <a:endParaRPr lang="en-US" sz="2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 descr="https://zase.mk/uploads/7A09C18E-BD8D-4EA1-BE2F-449BD6EAD705.jpg"/>
          <p:cNvPicPr>
            <a:picLocks noChangeAspect="1" noChangeArrowheads="1"/>
          </p:cNvPicPr>
          <p:nvPr/>
        </p:nvPicPr>
        <p:blipFill>
          <a:blip r:embed="rId3"/>
          <a:srcRect l="11539" r="12307"/>
          <a:stretch>
            <a:fillRect/>
          </a:stretch>
        </p:blipFill>
        <p:spPr bwMode="auto">
          <a:xfrm>
            <a:off x="5786446" y="4572008"/>
            <a:ext cx="2786082" cy="191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214422"/>
            <a:ext cx="76438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Розева или црвена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Црвената боја може да значи многу работи. Најмалку загрижувачка е кога сте јаделе цвекло, па поради тоа да ви биде црвена.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Ако </a:t>
            </a:r>
            <a:r>
              <a:rPr lang="ru-RU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 се повлече, веројатно ќе треба да се тестирате за крв во урина. </a:t>
            </a:r>
            <a:endParaRPr lang="ru-RU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500042"/>
            <a:ext cx="4453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АНАЛИЗА НА УРИНА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500438"/>
            <a:ext cx="31432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Крвавата урина може да е знак за инфекција на уринарниот тракт или уринарни камења кои обично се придружени со болка и непријатност.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Исто така може да е знак за рак на бубрезите или мочниот меур. 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https://zase.mk/uploads/34126257-7E80-4E4D-99CC-2F15E2A43B69.jpg"/>
          <p:cNvPicPr>
            <a:picLocks noChangeAspect="1" noChangeArrowheads="1"/>
          </p:cNvPicPr>
          <p:nvPr/>
        </p:nvPicPr>
        <p:blipFill>
          <a:blip r:embed="rId2"/>
          <a:srcRect l="24230" r="26154"/>
          <a:stretch>
            <a:fillRect/>
          </a:stretch>
        </p:blipFill>
        <p:spPr bwMode="auto">
          <a:xfrm>
            <a:off x="4643438" y="3214686"/>
            <a:ext cx="3071834" cy="324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226</Words>
  <Application>Microsoft Office PowerPoint</Application>
  <PresentationFormat>On-screen Show (4:3)</PresentationFormat>
  <Paragraphs>65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30</cp:revision>
  <dcterms:created xsi:type="dcterms:W3CDTF">2020-03-17T15:27:01Z</dcterms:created>
  <dcterms:modified xsi:type="dcterms:W3CDTF">2020-03-17T20:10:00Z</dcterms:modified>
</cp:coreProperties>
</file>