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3" r:id="rId3"/>
    <p:sldId id="262" r:id="rId4"/>
    <p:sldId id="266" r:id="rId5"/>
    <p:sldId id="259" r:id="rId6"/>
    <p:sldId id="260" r:id="rId7"/>
    <p:sldId id="264" r:id="rId8"/>
    <p:sldId id="267" r:id="rId9"/>
    <p:sldId id="268" r:id="rId10"/>
    <p:sldId id="269" r:id="rId11"/>
    <p:sldId id="27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029" autoAdjust="0"/>
    <p:restoredTop sz="94660"/>
  </p:normalViewPr>
  <p:slideViewPr>
    <p:cSldViewPr snapToGrid="0">
      <p:cViewPr varScale="1">
        <p:scale>
          <a:sx n="68" d="100"/>
          <a:sy n="68" d="100"/>
        </p:scale>
        <p:origin x="-78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E69D-E478-4AD0-993B-9999BD22686A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856-CCC9-4CFA-BB17-2AE41F36F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E69D-E478-4AD0-993B-9999BD22686A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856-CCC9-4CFA-BB17-2AE41F36F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E69D-E478-4AD0-993B-9999BD22686A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856-CCC9-4CFA-BB17-2AE41F36F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E69D-E478-4AD0-993B-9999BD22686A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856-CCC9-4CFA-BB17-2AE41F36F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E69D-E478-4AD0-993B-9999BD22686A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856-CCC9-4CFA-BB17-2AE41F36F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E69D-E478-4AD0-993B-9999BD22686A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856-CCC9-4CFA-BB17-2AE41F36F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E69D-E478-4AD0-993B-9999BD22686A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856-CCC9-4CFA-BB17-2AE41F36F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E69D-E478-4AD0-993B-9999BD22686A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856-CCC9-4CFA-BB17-2AE41F36F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E69D-E478-4AD0-993B-9999BD22686A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856-CCC9-4CFA-BB17-2AE41F36F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E69D-E478-4AD0-993B-9999BD22686A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856-CCC9-4CFA-BB17-2AE41F36F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E69D-E478-4AD0-993B-9999BD22686A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856-CCC9-4CFA-BB17-2AE41F36F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1E69D-E478-4AD0-993B-9999BD22686A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62856-CCC9-4CFA-BB17-2AE41F36F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k-M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8627" r="7314"/>
          <a:stretch/>
        </p:blipFill>
        <p:spPr>
          <a:xfrm>
            <a:off x="3725694" y="267704"/>
            <a:ext cx="4727643" cy="228704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013626" y="2457469"/>
            <a:ext cx="7645941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/>
              <a:t>	</a:t>
            </a:r>
            <a:r>
              <a:rPr lang="ru-RU" sz="3000" b="1" dirty="0" smtClean="0"/>
              <a:t>Предмет:</a:t>
            </a:r>
            <a:endParaRPr lang="en-US" dirty="0" smtClean="0"/>
          </a:p>
          <a:p>
            <a:endParaRPr lang="ru-RU" dirty="0"/>
          </a:p>
          <a:p>
            <a:r>
              <a:rPr lang="en-US" dirty="0" smtClean="0"/>
              <a:t>O</a:t>
            </a:r>
            <a:r>
              <a:rPr lang="mk-MK" dirty="0" smtClean="0"/>
              <a:t>дделение</a:t>
            </a:r>
            <a:r>
              <a:rPr lang="en-US" dirty="0" smtClean="0"/>
              <a:t>:</a:t>
            </a:r>
            <a:r>
              <a:rPr lang="mk-MK" dirty="0" smtClean="0"/>
              <a:t> Четврто </a:t>
            </a:r>
            <a:endParaRPr lang="en-US" dirty="0" smtClean="0"/>
          </a:p>
          <a:p>
            <a:r>
              <a:rPr lang="mk-MK" dirty="0" smtClean="0"/>
              <a:t>Предмет: Македонски јазик</a:t>
            </a:r>
          </a:p>
          <a:p>
            <a:r>
              <a:rPr lang="mk-MK" smtClean="0"/>
              <a:t>Наставна содржина: Употреба на голема буква</a:t>
            </a:r>
            <a:endParaRPr lang="en-US" dirty="0" smtClean="0"/>
          </a:p>
          <a:p>
            <a:r>
              <a:rPr lang="ru-RU" dirty="0" smtClean="0"/>
              <a:t>Наставник: Добринка Петровиќ</a:t>
            </a:r>
            <a:endParaRPr lang="ru-RU" dirty="0"/>
          </a:p>
          <a:p>
            <a:r>
              <a:rPr lang="ru-RU" dirty="0" smtClean="0"/>
              <a:t>Основно </a:t>
            </a:r>
            <a:r>
              <a:rPr lang="ru-RU" dirty="0"/>
              <a:t>училиште</a:t>
            </a:r>
            <a:r>
              <a:rPr lang="ru-RU" dirty="0" smtClean="0"/>
              <a:t>: ОУ Тодор Ангелевски Битола</a:t>
            </a:r>
            <a:endParaRPr lang="en-US" dirty="0" smtClean="0"/>
          </a:p>
          <a:p>
            <a:endParaRPr lang="ru-RU" dirty="0"/>
          </a:p>
          <a:p>
            <a:r>
              <a:rPr lang="ru-RU" dirty="0"/>
              <a:t>Датум</a:t>
            </a:r>
            <a:r>
              <a:rPr lang="ru-RU" dirty="0" smtClean="0"/>
              <a:t>: 23.03.2020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3538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mk-MK" dirty="0" smtClean="0"/>
              <a:t>7</a:t>
            </a:r>
            <a:r>
              <a:rPr lang="en-US" dirty="0" smtClean="0"/>
              <a:t>.</a:t>
            </a:r>
            <a:r>
              <a:rPr lang="en-US" dirty="0" err="1" smtClean="0"/>
              <a:t>Со</a:t>
            </a:r>
            <a:r>
              <a:rPr lang="en-US" dirty="0" smtClean="0"/>
              <a:t> </a:t>
            </a:r>
            <a:r>
              <a:rPr lang="en-US" dirty="0" err="1" smtClean="0"/>
              <a:t>голема</a:t>
            </a:r>
            <a:r>
              <a:rPr lang="en-US" dirty="0" smtClean="0"/>
              <a:t>  </a:t>
            </a:r>
            <a:r>
              <a:rPr lang="en-US" dirty="0" err="1" smtClean="0"/>
              <a:t>буква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пишуваат</a:t>
            </a:r>
            <a:r>
              <a:rPr lang="en-US" dirty="0" smtClean="0"/>
              <a:t> </a:t>
            </a:r>
            <a:r>
              <a:rPr lang="mk-MK" dirty="0" smtClean="0"/>
              <a:t>небесните тела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mk-MK" dirty="0" smtClean="0"/>
              <a:t>Небесните тела,планети, ѕвезди се пишуваат со голема буква.</a:t>
            </a:r>
          </a:p>
          <a:p>
            <a:pPr>
              <a:buNone/>
            </a:pPr>
            <a:r>
              <a:rPr lang="mk-MK" dirty="0" smtClean="0">
                <a:solidFill>
                  <a:srgbClr val="002060"/>
                </a:solidFill>
              </a:rPr>
              <a:t>Примери </a:t>
            </a:r>
            <a:r>
              <a:rPr lang="en-US" dirty="0" smtClean="0">
                <a:solidFill>
                  <a:srgbClr val="002060"/>
                </a:solidFill>
              </a:rPr>
              <a:t>:</a:t>
            </a:r>
            <a:endParaRPr lang="mk-MK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mk-MK" dirty="0" smtClean="0"/>
              <a:t>Марс, Јупитер,Земја, Нептун, Месечина, Сонце, Деница,Вечерница ...</a:t>
            </a:r>
          </a:p>
          <a:p>
            <a:pPr>
              <a:buNone/>
            </a:pPr>
            <a:endParaRPr lang="mk-MK" dirty="0" smtClean="0"/>
          </a:p>
          <a:p>
            <a:pPr>
              <a:buNone/>
            </a:pPr>
            <a:r>
              <a:rPr lang="mk-MK" dirty="0" smtClean="0"/>
              <a:t>Со мала буква се пишуваат сонце,земја,месечина кога се општи именки..</a:t>
            </a:r>
          </a:p>
          <a:p>
            <a:pPr>
              <a:buNone/>
            </a:pPr>
            <a:r>
              <a:rPr lang="mk-MK" dirty="0" smtClean="0">
                <a:solidFill>
                  <a:srgbClr val="002060"/>
                </a:solidFill>
              </a:rPr>
              <a:t>Примери </a:t>
            </a:r>
            <a:r>
              <a:rPr lang="en-US" dirty="0" smtClean="0">
                <a:solidFill>
                  <a:srgbClr val="002060"/>
                </a:solidFill>
              </a:rPr>
              <a:t>:</a:t>
            </a:r>
            <a:endParaRPr lang="mk-MK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mk-MK" dirty="0" smtClean="0"/>
              <a:t>Дојди </a:t>
            </a:r>
            <a:r>
              <a:rPr lang="mk-MK" u="sng" dirty="0" smtClean="0"/>
              <a:t>сонце</a:t>
            </a:r>
            <a:r>
              <a:rPr lang="mk-MK" dirty="0" smtClean="0"/>
              <a:t> на мама. Ама е ровка </a:t>
            </a:r>
            <a:r>
              <a:rPr lang="mk-MK" u="sng" dirty="0" smtClean="0"/>
              <a:t>земјата</a:t>
            </a:r>
            <a:r>
              <a:rPr lang="mk-MK" dirty="0" smtClean="0"/>
              <a:t>. Очите ти светат како </a:t>
            </a:r>
            <a:r>
              <a:rPr lang="mk-MK" u="sng" dirty="0" smtClean="0"/>
              <a:t>месечина.</a:t>
            </a:r>
            <a:endParaRPr lang="mk-MK" u="sng" dirty="0"/>
          </a:p>
        </p:txBody>
      </p:sp>
      <p:pic>
        <p:nvPicPr>
          <p:cNvPr id="1026" name="Picture 2" descr="C:\Users\iuugii\AppData\Local\Microsoft\Windows\INetCache\IE\40KMO12V\sun-47083_960_72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98640" y="1955409"/>
            <a:ext cx="1761951" cy="1499533"/>
          </a:xfrm>
          <a:prstGeom prst="rect">
            <a:avLst/>
          </a:prstGeom>
          <a:noFill/>
        </p:spPr>
      </p:pic>
      <p:pic>
        <p:nvPicPr>
          <p:cNvPr id="1027" name="Picture 3" descr="C:\Users\iuugii\AppData\Local\Microsoft\Windows\INetCache\IE\V9WD8CE6\2472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08458" y="2166426"/>
            <a:ext cx="1041979" cy="1131817"/>
          </a:xfrm>
          <a:prstGeom prst="rect">
            <a:avLst/>
          </a:prstGeom>
          <a:noFill/>
        </p:spPr>
      </p:pic>
      <p:pic>
        <p:nvPicPr>
          <p:cNvPr id="1028" name="Picture 4" descr="C:\Users\iuugii\AppData\Local\Microsoft\Windows\INetCache\IE\40KMO12V\happy-mother-with-baby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56074" y="5627467"/>
            <a:ext cx="1582030" cy="10546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mk-MK"/>
          </a:p>
        </p:txBody>
      </p:sp>
      <p:pic>
        <p:nvPicPr>
          <p:cNvPr id="1026" name="Picture 2" descr="C:\Users\iuugii\AppData\Local\Microsoft\Windows\INetCache\IE\40KMO12V\1200px-Heart_corazón.svg[1]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33018" y="1600200"/>
            <a:ext cx="4525963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mk-MK" dirty="0" smtClean="0"/>
              <a:t>Употреба на голема буква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  <a:latin typeface="Calibri" pitchFamily="34" charset="0"/>
              </a:rPr>
              <a:t>Целта</a:t>
            </a:r>
            <a:r>
              <a:rPr lang="en-US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alibri" pitchFamily="34" charset="0"/>
              </a:rPr>
              <a:t>на</a:t>
            </a:r>
            <a:r>
              <a:rPr lang="en-US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alibri" pitchFamily="34" charset="0"/>
              </a:rPr>
              <a:t>овој</a:t>
            </a:r>
            <a:r>
              <a:rPr lang="en-US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alibri" pitchFamily="34" charset="0"/>
              </a:rPr>
              <a:t>час</a:t>
            </a:r>
            <a:r>
              <a:rPr lang="en-US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alibri" pitchFamily="34" charset="0"/>
              </a:rPr>
              <a:t>по</a:t>
            </a:r>
            <a:r>
              <a:rPr lang="en-US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alibri" pitchFamily="34" charset="0"/>
              </a:rPr>
              <a:t>македонски</a:t>
            </a:r>
            <a:r>
              <a:rPr lang="en-US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alibri" pitchFamily="34" charset="0"/>
              </a:rPr>
              <a:t>јазик</a:t>
            </a:r>
            <a:r>
              <a:rPr lang="en-US" b="1" dirty="0" smtClean="0">
                <a:solidFill>
                  <a:srgbClr val="FF0000"/>
                </a:solidFill>
                <a:latin typeface="Calibri" pitchFamily="34" charset="0"/>
              </a:rPr>
              <a:t> е </a:t>
            </a:r>
            <a:r>
              <a:rPr lang="en-US" b="1" dirty="0" err="1" smtClean="0">
                <a:solidFill>
                  <a:srgbClr val="FF0000"/>
                </a:solidFill>
                <a:latin typeface="Calibri" pitchFamily="34" charset="0"/>
              </a:rPr>
              <a:t>учениците</a:t>
            </a:r>
            <a:r>
              <a:rPr lang="en-US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alibri" pitchFamily="34" charset="0"/>
              </a:rPr>
              <a:t>да</a:t>
            </a:r>
            <a:r>
              <a:rPr lang="en-US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alibri" pitchFamily="34" charset="0"/>
              </a:rPr>
              <a:t>ги</a:t>
            </a:r>
            <a:r>
              <a:rPr lang="en-US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alibri" pitchFamily="34" charset="0"/>
              </a:rPr>
              <a:t>продлабочат</a:t>
            </a:r>
            <a:r>
              <a:rPr lang="en-US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alibri" pitchFamily="34" charset="0"/>
              </a:rPr>
              <a:t>стекнатите</a:t>
            </a:r>
            <a:r>
              <a:rPr lang="en-US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alibri" pitchFamily="34" charset="0"/>
              </a:rPr>
              <a:t>знаења</a:t>
            </a:r>
            <a:r>
              <a:rPr lang="en-US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alibri" pitchFamily="34" charset="0"/>
              </a:rPr>
              <a:t>за</a:t>
            </a:r>
            <a:r>
              <a:rPr lang="en-US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alibri" pitchFamily="34" charset="0"/>
              </a:rPr>
              <a:t>правилна</a:t>
            </a:r>
            <a:r>
              <a:rPr lang="en-US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alibri" pitchFamily="34" charset="0"/>
              </a:rPr>
              <a:t>употреба</a:t>
            </a:r>
            <a:r>
              <a:rPr lang="en-US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alibri" pitchFamily="34" charset="0"/>
              </a:rPr>
              <a:t>на</a:t>
            </a:r>
            <a:r>
              <a:rPr lang="en-US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alibri" pitchFamily="34" charset="0"/>
              </a:rPr>
              <a:t>голема</a:t>
            </a:r>
            <a:r>
              <a:rPr lang="en-US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alibri" pitchFamily="34" charset="0"/>
              </a:rPr>
              <a:t>почетна</a:t>
            </a:r>
            <a:r>
              <a:rPr lang="en-US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alibri" pitchFamily="34" charset="0"/>
              </a:rPr>
              <a:t>буква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endParaRPr lang="en-US" dirty="0"/>
          </a:p>
        </p:txBody>
      </p:sp>
      <p:pic>
        <p:nvPicPr>
          <p:cNvPr id="3074" name="Picture 2" descr="C:\Users\iuugii\AppData\Local\Microsoft\Windows\INetCache\IE\V9WD8CE6\online_teaching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49107" y="3054864"/>
            <a:ext cx="4662561" cy="31105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87182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mk-MK" sz="4000" dirty="0" smtClean="0">
                <a:solidFill>
                  <a:srgbClr val="FF0000"/>
                </a:solidFill>
              </a:rPr>
              <a:t/>
            </a:r>
            <a:br>
              <a:rPr lang="mk-MK" sz="4000" dirty="0" smtClean="0">
                <a:solidFill>
                  <a:srgbClr val="FF0000"/>
                </a:solidFill>
              </a:rPr>
            </a:br>
            <a:r>
              <a:rPr lang="mk-MK" sz="4000" dirty="0" smtClean="0">
                <a:solidFill>
                  <a:schemeClr val="tx1"/>
                </a:solidFill>
              </a:rPr>
              <a:t>1.Со голема почетна буква се пишува првиот збор во секоја реченица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>
                <a:solidFill>
                  <a:srgbClr val="0070C0"/>
                </a:solidFill>
              </a:rPr>
              <a:t>Примери</a:t>
            </a:r>
            <a:r>
              <a:rPr lang="en-US" dirty="0" smtClean="0">
                <a:solidFill>
                  <a:srgbClr val="0070C0"/>
                </a:solidFill>
              </a:rPr>
              <a:t>:</a:t>
            </a:r>
          </a:p>
          <a:p>
            <a:pPr>
              <a:buNone/>
            </a:pPr>
            <a:r>
              <a:rPr lang="en-US" dirty="0" smtClean="0">
                <a:solidFill>
                  <a:srgbClr val="FFC000"/>
                </a:solidFill>
                <a:latin typeface="Arial Black" pitchFamily="34" charset="0"/>
              </a:rPr>
              <a:t>►</a:t>
            </a:r>
            <a:r>
              <a:rPr lang="mk-MK" dirty="0" smtClean="0">
                <a:solidFill>
                  <a:srgbClr val="FFC000"/>
                </a:solidFill>
                <a:latin typeface="Arial Black" pitchFamily="34" charset="0"/>
              </a:rPr>
              <a:t>Денес денот  е прекрасен.</a:t>
            </a: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►</a:t>
            </a:r>
            <a:r>
              <a:rPr lang="mk-MK" dirty="0" smtClean="0">
                <a:solidFill>
                  <a:srgbClr val="7030A0"/>
                </a:solidFill>
                <a:latin typeface="Arial Black" pitchFamily="34" charset="0"/>
              </a:rPr>
              <a:t>Се ближи крајот на учебната година</a:t>
            </a:r>
            <a:r>
              <a:rPr lang="mk-MK" dirty="0" smtClean="0">
                <a:solidFill>
                  <a:schemeClr val="accent5"/>
                </a:solidFill>
                <a:latin typeface="Arial Black" pitchFamily="34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solidFill>
                  <a:schemeClr val="accent5"/>
                </a:solidFill>
                <a:latin typeface="Arial Black" pitchFamily="34" charset="0"/>
              </a:rPr>
              <a:t>►</a:t>
            </a:r>
            <a:r>
              <a:rPr lang="mk-MK" dirty="0" smtClean="0">
                <a:solidFill>
                  <a:schemeClr val="accent5"/>
                </a:solidFill>
                <a:latin typeface="Arial Black" pitchFamily="34" charset="0"/>
              </a:rPr>
              <a:t>Утрото е помудро од ноќта.</a:t>
            </a:r>
          </a:p>
          <a:p>
            <a:pPr>
              <a:buNone/>
            </a:pPr>
            <a:endParaRPr lang="mk-MK" dirty="0" smtClean="0">
              <a:solidFill>
                <a:schemeClr val="accent5"/>
              </a:solidFill>
              <a:latin typeface="Arial Black" pitchFamily="34" charset="0"/>
            </a:endParaRPr>
          </a:p>
          <a:p>
            <a:pPr>
              <a:buNone/>
            </a:pPr>
            <a:endParaRPr lang="mk-MK" b="1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>
              <a:buNone/>
            </a:pPr>
            <a:endParaRPr lang="mk-MK" b="1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29597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mk-MK" sz="3600" dirty="0" smtClean="0">
                <a:solidFill>
                  <a:srgbClr val="FF0000"/>
                </a:solidFill>
              </a:rPr>
              <a:t/>
            </a:r>
            <a:br>
              <a:rPr lang="mk-MK" sz="3600" dirty="0" smtClean="0">
                <a:solidFill>
                  <a:srgbClr val="FF0000"/>
                </a:solidFill>
              </a:rPr>
            </a:br>
            <a:r>
              <a:rPr lang="en-US" sz="3600" dirty="0" smtClean="0"/>
              <a:t>2.Со </a:t>
            </a:r>
            <a:r>
              <a:rPr lang="en-US" sz="3600" dirty="0" err="1" smtClean="0"/>
              <a:t>голема</a:t>
            </a:r>
            <a:r>
              <a:rPr lang="en-US" sz="3600" dirty="0" smtClean="0"/>
              <a:t>  </a:t>
            </a:r>
            <a:r>
              <a:rPr lang="en-US" sz="3600" dirty="0" err="1" smtClean="0"/>
              <a:t>буква</a:t>
            </a:r>
            <a:r>
              <a:rPr lang="en-US" sz="3600" dirty="0" smtClean="0"/>
              <a:t> </a:t>
            </a:r>
            <a:r>
              <a:rPr lang="en-US" sz="3600" dirty="0" err="1" smtClean="0"/>
              <a:t>се</a:t>
            </a:r>
            <a:r>
              <a:rPr lang="en-US" sz="3600" dirty="0" smtClean="0"/>
              <a:t> </a:t>
            </a:r>
            <a:r>
              <a:rPr lang="en-US" sz="3600" dirty="0" err="1" smtClean="0"/>
              <a:t>пишуваат</a:t>
            </a:r>
            <a:r>
              <a:rPr lang="en-US" sz="3600" dirty="0" smtClean="0"/>
              <a:t> </a:t>
            </a:r>
            <a:r>
              <a:rPr lang="en-US" sz="3600" dirty="0" err="1" smtClean="0"/>
              <a:t>имиња</a:t>
            </a:r>
            <a:r>
              <a:rPr lang="en-US" sz="3600" dirty="0" smtClean="0"/>
              <a:t>, </a:t>
            </a:r>
            <a:r>
              <a:rPr lang="en-US" sz="3600" dirty="0" err="1" smtClean="0"/>
              <a:t>презимиња</a:t>
            </a:r>
            <a:r>
              <a:rPr lang="en-US" sz="3600" dirty="0" smtClean="0"/>
              <a:t> и </a:t>
            </a:r>
            <a:r>
              <a:rPr lang="en-US" sz="3600" dirty="0" err="1" smtClean="0"/>
              <a:t>прекари</a:t>
            </a:r>
            <a:r>
              <a:rPr lang="en-US" sz="3600" dirty="0" smtClean="0"/>
              <a:t>.</a:t>
            </a:r>
            <a:r>
              <a:rPr lang="en-US" sz="3600" dirty="0" smtClean="0">
                <a:solidFill>
                  <a:srgbClr val="FF0000"/>
                </a:solidFill>
              </a:rPr>
              <a:t/>
            </a:r>
            <a:br>
              <a:rPr lang="en-US" sz="3600" dirty="0" smtClean="0">
                <a:solidFill>
                  <a:srgbClr val="FF0000"/>
                </a:solidFill>
              </a:rPr>
            </a:br>
            <a:endParaRPr lang="mk-MK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>
                <a:solidFill>
                  <a:srgbClr val="002060"/>
                </a:solidFill>
              </a:rPr>
              <a:t>Примери</a:t>
            </a:r>
            <a:r>
              <a:rPr lang="en-US" dirty="0" smtClean="0">
                <a:solidFill>
                  <a:srgbClr val="002060"/>
                </a:solidFill>
              </a:rPr>
              <a:t>: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♥ </a:t>
            </a:r>
            <a:r>
              <a:rPr lang="mk-MK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Моето име е Елена Спасовска.</a:t>
            </a:r>
            <a:endParaRPr lang="en-US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♥ </a:t>
            </a:r>
            <a:r>
              <a:rPr lang="mk-MK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Моите соседи ги викаат Кучкари.</a:t>
            </a:r>
            <a:endParaRPr lang="en-US" dirty="0" smtClean="0">
              <a:solidFill>
                <a:schemeClr val="accent2"/>
              </a:solidFill>
              <a:latin typeface="Arial" charset="0"/>
              <a:cs typeface="Arial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♥ </a:t>
            </a:r>
            <a:r>
              <a:rPr lang="mk-MK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Игор е мој најдобар другар и го викаме Лав.</a:t>
            </a:r>
          </a:p>
          <a:p>
            <a:pPr>
              <a:buNone/>
            </a:pPr>
            <a:r>
              <a:rPr lang="mk-MK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Во ЗОО најсилен е лавот.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♥</a:t>
            </a:r>
            <a:r>
              <a:rPr lang="mk-MK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 Весна сите во зградата ја викаат Пегава.</a:t>
            </a:r>
            <a:endParaRPr lang="mk-MK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mk-MK" sz="3600" dirty="0" smtClean="0">
                <a:solidFill>
                  <a:srgbClr val="FF0000"/>
                </a:solidFill>
              </a:rPr>
              <a:t/>
            </a:r>
            <a:br>
              <a:rPr lang="mk-MK" sz="3600" dirty="0" smtClean="0">
                <a:solidFill>
                  <a:srgbClr val="FF0000"/>
                </a:solidFill>
              </a:rPr>
            </a:br>
            <a:r>
              <a:rPr lang="en-US" sz="3600" dirty="0" smtClean="0"/>
              <a:t>3.Со </a:t>
            </a:r>
            <a:r>
              <a:rPr lang="en-US" sz="3600" dirty="0" err="1" smtClean="0"/>
              <a:t>голема</a:t>
            </a:r>
            <a:r>
              <a:rPr lang="en-US" sz="3600" dirty="0" smtClean="0"/>
              <a:t>  </a:t>
            </a:r>
            <a:r>
              <a:rPr lang="en-US" sz="3600" dirty="0" err="1" smtClean="0"/>
              <a:t>буква</a:t>
            </a:r>
            <a:r>
              <a:rPr lang="en-US" sz="3600" dirty="0" smtClean="0"/>
              <a:t> </a:t>
            </a:r>
            <a:r>
              <a:rPr lang="en-US" sz="3600" dirty="0" err="1" smtClean="0"/>
              <a:t>се</a:t>
            </a:r>
            <a:r>
              <a:rPr lang="en-US" sz="3600" dirty="0" smtClean="0"/>
              <a:t> </a:t>
            </a:r>
            <a:r>
              <a:rPr lang="en-US" sz="3600" dirty="0" err="1" smtClean="0"/>
              <a:t>пишуваат</a:t>
            </a:r>
            <a:r>
              <a:rPr lang="en-US" sz="3600" dirty="0" smtClean="0"/>
              <a:t> </a:t>
            </a:r>
            <a:r>
              <a:rPr lang="en-US" sz="3600" dirty="0" err="1" smtClean="0"/>
              <a:t>географските</a:t>
            </a:r>
            <a:r>
              <a:rPr lang="en-US" sz="3600" dirty="0" smtClean="0"/>
              <a:t> и </a:t>
            </a:r>
            <a:r>
              <a:rPr lang="en-US" sz="3600" dirty="0" err="1" smtClean="0"/>
              <a:t>топографските</a:t>
            </a:r>
            <a:r>
              <a:rPr lang="en-US" sz="3600" dirty="0" smtClean="0"/>
              <a:t> </a:t>
            </a:r>
            <a:r>
              <a:rPr lang="en-US" sz="3600" dirty="0" err="1" smtClean="0"/>
              <a:t>имиња</a:t>
            </a:r>
            <a:r>
              <a:rPr lang="en-US" sz="3600" dirty="0" smtClean="0"/>
              <a:t>.</a:t>
            </a:r>
            <a:r>
              <a:rPr lang="en-US" sz="3600" dirty="0" smtClean="0">
                <a:solidFill>
                  <a:srgbClr val="FF0000"/>
                </a:solidFill>
              </a:rPr>
              <a:t/>
            </a:r>
            <a:br>
              <a:rPr lang="en-US" sz="3600" dirty="0" smtClean="0">
                <a:solidFill>
                  <a:srgbClr val="FF0000"/>
                </a:solidFill>
              </a:rPr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u="sng" dirty="0" err="1" smtClean="0"/>
              <a:t>Ако</a:t>
            </a:r>
            <a:r>
              <a:rPr lang="en-US" u="sng" dirty="0" smtClean="0"/>
              <a:t> </a:t>
            </a:r>
            <a:r>
              <a:rPr lang="en-US" u="sng" dirty="0" err="1" smtClean="0"/>
              <a:t>тие</a:t>
            </a:r>
            <a:r>
              <a:rPr lang="en-US" u="sng" dirty="0" smtClean="0"/>
              <a:t> </a:t>
            </a:r>
            <a:r>
              <a:rPr lang="en-US" u="sng" dirty="0" err="1" smtClean="0"/>
              <a:t>се</a:t>
            </a:r>
            <a:r>
              <a:rPr lang="en-US" u="sng" dirty="0" smtClean="0"/>
              <a:t> </a:t>
            </a:r>
            <a:r>
              <a:rPr lang="en-US" u="sng" dirty="0" err="1" smtClean="0"/>
              <a:t>составени</a:t>
            </a:r>
            <a:r>
              <a:rPr lang="en-US" u="sng" dirty="0" smtClean="0"/>
              <a:t> </a:t>
            </a:r>
            <a:r>
              <a:rPr lang="en-US" u="sng" dirty="0" err="1" smtClean="0"/>
              <a:t>од</a:t>
            </a:r>
            <a:r>
              <a:rPr lang="en-US" u="sng" dirty="0" smtClean="0"/>
              <a:t> </a:t>
            </a:r>
            <a:r>
              <a:rPr lang="en-US" u="sng" dirty="0" err="1" smtClean="0"/>
              <a:t>повеќе</a:t>
            </a:r>
            <a:r>
              <a:rPr lang="en-US" u="sng" dirty="0" smtClean="0"/>
              <a:t> </a:t>
            </a:r>
            <a:r>
              <a:rPr lang="en-US" u="sng" dirty="0" err="1" smtClean="0"/>
              <a:t>зборови</a:t>
            </a:r>
            <a:r>
              <a:rPr lang="en-US" u="sng" dirty="0" smtClean="0"/>
              <a:t> </a:t>
            </a:r>
            <a:r>
              <a:rPr lang="en-US" u="sng" dirty="0" err="1" smtClean="0"/>
              <a:t>сите</a:t>
            </a:r>
            <a:r>
              <a:rPr lang="en-US" u="sng" dirty="0" smtClean="0"/>
              <a:t> </a:t>
            </a:r>
            <a:r>
              <a:rPr lang="en-US" u="sng" dirty="0" err="1" smtClean="0"/>
              <a:t>се</a:t>
            </a:r>
            <a:r>
              <a:rPr lang="en-US" u="sng" dirty="0" smtClean="0"/>
              <a:t> </a:t>
            </a:r>
            <a:r>
              <a:rPr lang="en-US" u="sng" dirty="0" err="1" smtClean="0"/>
              <a:t>пишуваат</a:t>
            </a:r>
            <a:r>
              <a:rPr lang="en-US" u="sng" dirty="0" smtClean="0"/>
              <a:t> </a:t>
            </a:r>
            <a:r>
              <a:rPr lang="en-US" u="sng" dirty="0" err="1" smtClean="0"/>
              <a:t>со</a:t>
            </a:r>
            <a:r>
              <a:rPr lang="en-US" u="sng" dirty="0" smtClean="0"/>
              <a:t> </a:t>
            </a:r>
            <a:r>
              <a:rPr lang="en-US" u="sng" dirty="0" err="1" smtClean="0"/>
              <a:t>голема</a:t>
            </a:r>
            <a:r>
              <a:rPr lang="en-US" u="sng" dirty="0" smtClean="0"/>
              <a:t> </a:t>
            </a:r>
            <a:r>
              <a:rPr lang="en-US" u="sng" dirty="0" err="1" smtClean="0"/>
              <a:t>почетна</a:t>
            </a:r>
            <a:r>
              <a:rPr lang="en-US" u="sng" dirty="0" smtClean="0"/>
              <a:t> </a:t>
            </a:r>
            <a:r>
              <a:rPr lang="en-US" u="sng" dirty="0" err="1" smtClean="0"/>
              <a:t>буква</a:t>
            </a:r>
            <a:endParaRPr lang="en-US" u="sng" dirty="0" smtClean="0"/>
          </a:p>
          <a:p>
            <a:r>
              <a:rPr lang="mk-MK" dirty="0" smtClean="0">
                <a:solidFill>
                  <a:srgbClr val="002060"/>
                </a:solidFill>
              </a:rPr>
              <a:t>Примери</a:t>
            </a:r>
            <a:r>
              <a:rPr lang="en-US" dirty="0" smtClean="0">
                <a:solidFill>
                  <a:srgbClr val="002060"/>
                </a:solidFill>
              </a:rPr>
              <a:t> :</a:t>
            </a:r>
            <a:endParaRPr lang="mk-MK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mk-MK" dirty="0" smtClean="0">
                <a:solidFill>
                  <a:srgbClr val="002060"/>
                </a:solidFill>
              </a:rPr>
              <a:t>Лена живее во Охрид.</a:t>
            </a:r>
          </a:p>
          <a:p>
            <a:pPr>
              <a:buFont typeface="Wingdings" pitchFamily="2" charset="2"/>
              <a:buChar char="v"/>
            </a:pPr>
            <a:r>
              <a:rPr lang="mk-MK" dirty="0" smtClean="0">
                <a:solidFill>
                  <a:schemeClr val="accent6">
                    <a:lumMod val="50000"/>
                  </a:schemeClr>
                </a:solidFill>
              </a:rPr>
              <a:t>Таа премногу го сака Охридско Езеро.</a:t>
            </a:r>
          </a:p>
          <a:p>
            <a:pPr>
              <a:buFont typeface="Wingdings" pitchFamily="2" charset="2"/>
              <a:buChar char="v"/>
            </a:pPr>
            <a:r>
              <a:rPr lang="mk-MK" dirty="0" smtClean="0">
                <a:solidFill>
                  <a:srgbClr val="FF0000"/>
                </a:solidFill>
              </a:rPr>
              <a:t>Билјана секоја зима оди на Шар Планина.</a:t>
            </a:r>
          </a:p>
          <a:p>
            <a:pPr>
              <a:buFont typeface="Wingdings" pitchFamily="2" charset="2"/>
              <a:buChar char="v"/>
            </a:pPr>
            <a:r>
              <a:rPr lang="mk-MK" dirty="0" smtClean="0">
                <a:solidFill>
                  <a:schemeClr val="accent3">
                    <a:lumMod val="50000"/>
                  </a:schemeClr>
                </a:solidFill>
              </a:rPr>
              <a:t>А јас најмногу ги сакам мојот Пелистер и прекрасните езера Пелистерски Очи.</a:t>
            </a:r>
          </a:p>
          <a:p>
            <a:pPr>
              <a:buFont typeface="Wingdings" pitchFamily="2" charset="2"/>
              <a:buChar char="v"/>
            </a:pPr>
            <a:r>
              <a:rPr lang="mk-MK" smtClean="0">
                <a:solidFill>
                  <a:srgbClr val="002060"/>
                </a:solidFill>
              </a:rPr>
              <a:t>Горан  </a:t>
            </a:r>
            <a:r>
              <a:rPr lang="mk-MK" dirty="0" smtClean="0">
                <a:solidFill>
                  <a:srgbClr val="002060"/>
                </a:solidFill>
              </a:rPr>
              <a:t>редовно ја посетува Скопска Црна Гора.</a:t>
            </a:r>
          </a:p>
          <a:p>
            <a:pPr>
              <a:buFont typeface="Wingdings" pitchFamily="2" charset="2"/>
              <a:buChar char="v"/>
            </a:pP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099" name="Picture 3" descr="C:\Users\iuugii\AppData\Local\Microsoft\Windows\INetCache\IE\V9WD8CE6\300px-Oh11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87729" y="2162032"/>
            <a:ext cx="2377440" cy="2184824"/>
          </a:xfrm>
          <a:prstGeom prst="rect">
            <a:avLst/>
          </a:prstGeom>
          <a:noFill/>
        </p:spPr>
      </p:pic>
      <p:pic>
        <p:nvPicPr>
          <p:cNvPr id="4102" name="Picture 6" descr="C:\Users\iuugii\AppData\Local\Microsoft\Windows\INetCache\IE\G6ESG9SX\120px-Golemo-Ezero-Pelisterski-Oci-MK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06197" y="2154116"/>
            <a:ext cx="1524000" cy="1143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09729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mk-MK" sz="3600" dirty="0" smtClean="0"/>
              <a:t>4</a:t>
            </a:r>
            <a:r>
              <a:rPr lang="en-US" sz="3600" dirty="0" smtClean="0"/>
              <a:t>.</a:t>
            </a:r>
            <a:r>
              <a:rPr lang="en-US" sz="3600" dirty="0" err="1" smtClean="0"/>
              <a:t>Со</a:t>
            </a:r>
            <a:r>
              <a:rPr lang="en-US" sz="3600" dirty="0" smtClean="0"/>
              <a:t> </a:t>
            </a:r>
            <a:r>
              <a:rPr lang="en-US" sz="3600" dirty="0" err="1" smtClean="0"/>
              <a:t>голема</a:t>
            </a:r>
            <a:r>
              <a:rPr lang="en-US" sz="3600" dirty="0" smtClean="0"/>
              <a:t>  </a:t>
            </a:r>
            <a:r>
              <a:rPr lang="en-US" sz="3600" dirty="0" err="1" smtClean="0"/>
              <a:t>буква</a:t>
            </a:r>
            <a:r>
              <a:rPr lang="en-US" sz="3600" dirty="0" smtClean="0"/>
              <a:t> </a:t>
            </a:r>
            <a:r>
              <a:rPr lang="en-US" sz="3600" dirty="0" err="1" smtClean="0"/>
              <a:t>се</a:t>
            </a:r>
            <a:r>
              <a:rPr lang="en-US" sz="3600" dirty="0" smtClean="0"/>
              <a:t> </a:t>
            </a:r>
            <a:r>
              <a:rPr lang="en-US" sz="3600" dirty="0" err="1" smtClean="0"/>
              <a:t>пи</a:t>
            </a:r>
            <a:r>
              <a:rPr lang="mk-MK" sz="3600" dirty="0" smtClean="0"/>
              <a:t>шуваат имиња на жители на држави и национална припадност.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mk-MK" dirty="0" smtClean="0"/>
              <a:t>Примери </a:t>
            </a:r>
            <a:r>
              <a:rPr lang="en-US" dirty="0" smtClean="0">
                <a:solidFill>
                  <a:srgbClr val="002060"/>
                </a:solidFill>
              </a:rPr>
              <a:t>:</a:t>
            </a:r>
            <a:endParaRPr lang="mk-MK" dirty="0" smtClean="0">
              <a:solidFill>
                <a:srgbClr val="002060"/>
              </a:solidFill>
            </a:endParaRPr>
          </a:p>
          <a:p>
            <a:r>
              <a:rPr lang="mk-MK" dirty="0" smtClean="0">
                <a:solidFill>
                  <a:srgbClr val="002060"/>
                </a:solidFill>
              </a:rPr>
              <a:t>Костадин е Македонец.</a:t>
            </a:r>
          </a:p>
          <a:p>
            <a:r>
              <a:rPr lang="mk-MK" dirty="0" smtClean="0">
                <a:solidFill>
                  <a:srgbClr val="002060"/>
                </a:solidFill>
              </a:rPr>
              <a:t>Јусуф е Турчин.</a:t>
            </a:r>
          </a:p>
          <a:p>
            <a:r>
              <a:rPr lang="mk-MK" dirty="0" smtClean="0">
                <a:solidFill>
                  <a:srgbClr val="002060"/>
                </a:solidFill>
              </a:rPr>
              <a:t>Другарот на Петар е Германец.</a:t>
            </a:r>
          </a:p>
          <a:p>
            <a:r>
              <a:rPr lang="mk-MK" u="sng" dirty="0" smtClean="0">
                <a:solidFill>
                  <a:srgbClr val="FF0000"/>
                </a:solidFill>
              </a:rPr>
              <a:t>Но, внимавај: Жителите на населени места</a:t>
            </a:r>
            <a:r>
              <a:rPr lang="en-US" u="sng" dirty="0" smtClean="0">
                <a:solidFill>
                  <a:srgbClr val="FF0000"/>
                </a:solidFill>
              </a:rPr>
              <a:t>(</a:t>
            </a:r>
            <a:r>
              <a:rPr lang="mk-MK" u="sng" dirty="0" smtClean="0">
                <a:solidFill>
                  <a:srgbClr val="FF0000"/>
                </a:solidFill>
              </a:rPr>
              <a:t>градови,села,населби,маала) се пишуваат со мала буква</a:t>
            </a:r>
            <a:r>
              <a:rPr lang="mk-MK" dirty="0" smtClean="0">
                <a:solidFill>
                  <a:srgbClr val="FF0000"/>
                </a:solidFill>
              </a:rPr>
              <a:t>:</a:t>
            </a:r>
          </a:p>
          <a:p>
            <a:r>
              <a:rPr lang="mk-MK" dirty="0" smtClean="0"/>
              <a:t>Мартин е скопјанец.</a:t>
            </a:r>
          </a:p>
          <a:p>
            <a:r>
              <a:rPr lang="mk-MK" dirty="0" smtClean="0"/>
              <a:t>Фросина е кумановка.</a:t>
            </a:r>
          </a:p>
          <a:p>
            <a:r>
              <a:rPr lang="mk-MK" dirty="0" smtClean="0"/>
              <a:t>Луѓево се смилевци. (од селото Смилево)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5122" name="Picture 2" descr="C:\Users\iuugii\AppData\Local\Microsoft\Windows\INetCache\IE\40KMO12V\Викиекспедиција_Железник_109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61532" y="1706977"/>
            <a:ext cx="3556000" cy="2374900"/>
          </a:xfrm>
          <a:prstGeom prst="rect">
            <a:avLst/>
          </a:prstGeom>
          <a:noFill/>
        </p:spPr>
      </p:pic>
      <p:pic>
        <p:nvPicPr>
          <p:cNvPr id="5123" name="Picture 3" descr="C:\Users\iuugii\AppData\Local\Microsoft\Windows\INetCache\IE\G6ESG9SX\220px-Даме_Груев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268587" y="4529797"/>
            <a:ext cx="1379463" cy="2037844"/>
          </a:xfrm>
          <a:prstGeom prst="rect">
            <a:avLst/>
          </a:prstGeom>
          <a:noFill/>
        </p:spPr>
      </p:pic>
      <p:pic>
        <p:nvPicPr>
          <p:cNvPr id="5126" name="Picture 6" descr="C:\Users\iuugii\AppData\Local\Microsoft\Windows\INetCache\IE\G6ESG9SX\Women_from_Smilevo,_1913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6062" y="1496661"/>
            <a:ext cx="2334807" cy="1724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47806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mk-MK" sz="3600" dirty="0" smtClean="0">
                <a:solidFill>
                  <a:schemeClr val="tx1"/>
                </a:solidFill>
              </a:rPr>
              <a:t>5</a:t>
            </a:r>
            <a:r>
              <a:rPr lang="en-US" sz="3600" dirty="0" smtClean="0">
                <a:solidFill>
                  <a:schemeClr val="tx1"/>
                </a:solidFill>
              </a:rPr>
              <a:t>.</a:t>
            </a:r>
            <a:r>
              <a:rPr lang="en-US" sz="3600" dirty="0" err="1" smtClean="0">
                <a:solidFill>
                  <a:schemeClr val="tx1"/>
                </a:solidFill>
              </a:rPr>
              <a:t>Со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голема</a:t>
            </a:r>
            <a:r>
              <a:rPr lang="en-US" sz="3600" dirty="0" smtClean="0">
                <a:solidFill>
                  <a:schemeClr val="tx1"/>
                </a:solidFill>
              </a:rPr>
              <a:t>  </a:t>
            </a:r>
            <a:r>
              <a:rPr lang="en-US" sz="3600" dirty="0" err="1" smtClean="0">
                <a:solidFill>
                  <a:schemeClr val="tx1"/>
                </a:solidFill>
              </a:rPr>
              <a:t>буква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се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пи</a:t>
            </a:r>
            <a:r>
              <a:rPr lang="mk-MK" sz="3600" dirty="0" smtClean="0">
                <a:solidFill>
                  <a:schemeClr val="tx1"/>
                </a:solidFill>
              </a:rPr>
              <a:t>шуваат имињата на институции, адреси, списанија и книги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Примери </a:t>
            </a:r>
            <a:r>
              <a:rPr lang="en-US" dirty="0" smtClean="0">
                <a:solidFill>
                  <a:srgbClr val="002060"/>
                </a:solidFill>
              </a:rPr>
              <a:t>:</a:t>
            </a:r>
            <a:endParaRPr lang="mk-MK" dirty="0" smtClean="0">
              <a:solidFill>
                <a:srgbClr val="002060"/>
              </a:solidFill>
            </a:endParaRPr>
          </a:p>
          <a:p>
            <a:r>
              <a:rPr lang="mk-MK" dirty="0" smtClean="0">
                <a:solidFill>
                  <a:srgbClr val="002060"/>
                </a:solidFill>
              </a:rPr>
              <a:t>Мајка ми работи во </a:t>
            </a:r>
            <a:r>
              <a:rPr lang="mk-MK" u="sng" dirty="0" smtClean="0">
                <a:solidFill>
                  <a:srgbClr val="002060"/>
                </a:solidFill>
              </a:rPr>
              <a:t>Министерство за образование</a:t>
            </a:r>
            <a:r>
              <a:rPr lang="mk-MK" dirty="0" smtClean="0">
                <a:solidFill>
                  <a:srgbClr val="002060"/>
                </a:solidFill>
              </a:rPr>
              <a:t>.</a:t>
            </a:r>
          </a:p>
          <a:p>
            <a:r>
              <a:rPr lang="mk-MK" dirty="0" smtClean="0">
                <a:solidFill>
                  <a:srgbClr val="002060"/>
                </a:solidFill>
              </a:rPr>
              <a:t>Татко ми работи во </a:t>
            </a:r>
            <a:r>
              <a:rPr lang="mk-MK" u="sng" dirty="0" smtClean="0">
                <a:solidFill>
                  <a:srgbClr val="002060"/>
                </a:solidFill>
              </a:rPr>
              <a:t>Министерство за внатрешни работи.</a:t>
            </a:r>
          </a:p>
          <a:p>
            <a:r>
              <a:rPr lang="mk-MK" dirty="0" smtClean="0">
                <a:solidFill>
                  <a:srgbClr val="002060"/>
                </a:solidFill>
              </a:rPr>
              <a:t>Јас сум судија во </a:t>
            </a:r>
            <a:r>
              <a:rPr lang="mk-MK" u="sng" dirty="0" smtClean="0">
                <a:solidFill>
                  <a:srgbClr val="002060"/>
                </a:solidFill>
              </a:rPr>
              <a:t>Врховен суд.</a:t>
            </a:r>
          </a:p>
          <a:p>
            <a:r>
              <a:rPr lang="mk-MK" dirty="0" smtClean="0">
                <a:solidFill>
                  <a:srgbClr val="002060"/>
                </a:solidFill>
              </a:rPr>
              <a:t>На аголот е зградата на </a:t>
            </a:r>
            <a:r>
              <a:rPr lang="mk-MK" u="sng" dirty="0" smtClean="0">
                <a:solidFill>
                  <a:srgbClr val="002060"/>
                </a:solidFill>
              </a:rPr>
              <a:t>Македонскиот народен театар.</a:t>
            </a:r>
          </a:p>
          <a:p>
            <a:r>
              <a:rPr lang="mk-MK" u="sng" dirty="0" smtClean="0">
                <a:solidFill>
                  <a:srgbClr val="002060"/>
                </a:solidFill>
              </a:rPr>
              <a:t>Институт за македонски јазик„Крсте Мисирков“.</a:t>
            </a:r>
          </a:p>
          <a:p>
            <a:r>
              <a:rPr lang="mk-MK" dirty="0" smtClean="0">
                <a:solidFill>
                  <a:srgbClr val="002060"/>
                </a:solidFill>
              </a:rPr>
              <a:t>Јас учам во </a:t>
            </a:r>
            <a:r>
              <a:rPr lang="mk-MK" u="sng" dirty="0" smtClean="0">
                <a:solidFill>
                  <a:srgbClr val="002060"/>
                </a:solidFill>
              </a:rPr>
              <a:t>Основно училиште „Гоце Делчев“.</a:t>
            </a:r>
          </a:p>
          <a:p>
            <a:endParaRPr lang="mk-MK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mk-MK" dirty="0" smtClean="0">
              <a:solidFill>
                <a:srgbClr val="002060"/>
              </a:solidFill>
            </a:endParaRPr>
          </a:p>
          <a:p>
            <a:pPr>
              <a:buFont typeface="Courier New" pitchFamily="49" charset="0"/>
              <a:buChar char="o"/>
            </a:pPr>
            <a:endParaRPr lang="mk-MK" dirty="0" smtClean="0">
              <a:solidFill>
                <a:srgbClr val="00206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4577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mk-MK" dirty="0" smtClean="0"/>
              <a:t>5</a:t>
            </a:r>
            <a:r>
              <a:rPr lang="en-US" dirty="0" smtClean="0"/>
              <a:t>.</a:t>
            </a:r>
            <a:r>
              <a:rPr lang="en-US" dirty="0" err="1" smtClean="0"/>
              <a:t>Со</a:t>
            </a:r>
            <a:r>
              <a:rPr lang="en-US" dirty="0" smtClean="0"/>
              <a:t> </a:t>
            </a:r>
            <a:r>
              <a:rPr lang="en-US" dirty="0" err="1" smtClean="0"/>
              <a:t>голема</a:t>
            </a:r>
            <a:r>
              <a:rPr lang="en-US" dirty="0" smtClean="0"/>
              <a:t>  </a:t>
            </a:r>
            <a:r>
              <a:rPr lang="en-US" dirty="0" err="1" smtClean="0"/>
              <a:t>буква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пи</a:t>
            </a:r>
            <a:r>
              <a:rPr lang="mk-MK" dirty="0" smtClean="0"/>
              <a:t>шуваат имињата на институции, адреси, списанија и книги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mk-MK" dirty="0" smtClean="0"/>
              <a:t>Примери </a:t>
            </a:r>
            <a:r>
              <a:rPr lang="en-US" dirty="0" smtClean="0">
                <a:solidFill>
                  <a:srgbClr val="002060"/>
                </a:solidFill>
              </a:rPr>
              <a:t>:</a:t>
            </a:r>
            <a:endParaRPr lang="mk-MK" dirty="0" smtClean="0">
              <a:solidFill>
                <a:srgbClr val="002060"/>
              </a:solidFill>
            </a:endParaRPr>
          </a:p>
          <a:p>
            <a:r>
              <a:rPr lang="mk-MK" dirty="0" smtClean="0">
                <a:solidFill>
                  <a:schemeClr val="tx2">
                    <a:lumMod val="50000"/>
                  </a:schemeClr>
                </a:solidFill>
              </a:rPr>
              <a:t>Јас живеам на улица </a:t>
            </a:r>
            <a:r>
              <a:rPr lang="mk-MK" u="sng" dirty="0" smtClean="0">
                <a:solidFill>
                  <a:schemeClr val="tx2">
                    <a:lumMod val="50000"/>
                  </a:schemeClr>
                </a:solidFill>
              </a:rPr>
              <a:t>„Никола Карев“.</a:t>
            </a:r>
          </a:p>
          <a:p>
            <a:r>
              <a:rPr lang="mk-MK" dirty="0" smtClean="0"/>
              <a:t>Другар ми живее на улица </a:t>
            </a:r>
            <a:r>
              <a:rPr lang="mk-MK" u="sng" dirty="0" smtClean="0"/>
              <a:t>„Партизански одреди“.</a:t>
            </a:r>
          </a:p>
          <a:p>
            <a:r>
              <a:rPr lang="mk-MK" dirty="0" smtClean="0"/>
              <a:t>улица </a:t>
            </a:r>
            <a:r>
              <a:rPr lang="mk-MK" u="sng" dirty="0" smtClean="0"/>
              <a:t>„Илинденска“ </a:t>
            </a:r>
            <a:r>
              <a:rPr lang="mk-MK" dirty="0" smtClean="0"/>
              <a:t>, булевар </a:t>
            </a:r>
            <a:r>
              <a:rPr lang="mk-MK" u="sng" dirty="0" smtClean="0"/>
              <a:t>„ 11 Октомври“ </a:t>
            </a:r>
          </a:p>
          <a:p>
            <a:pPr algn="ctr">
              <a:buNone/>
            </a:pPr>
            <a:r>
              <a:rPr lang="mk-MK" dirty="0" smtClean="0">
                <a:solidFill>
                  <a:srgbClr val="FF0000"/>
                </a:solidFill>
              </a:rPr>
              <a:t>КНИГИ И СПИСАНИЈА</a:t>
            </a:r>
          </a:p>
          <a:p>
            <a:pPr>
              <a:buNone/>
            </a:pPr>
            <a:r>
              <a:rPr lang="mk-MK" dirty="0" smtClean="0">
                <a:solidFill>
                  <a:srgbClr val="C00000"/>
                </a:solidFill>
              </a:rPr>
              <a:t>Ја прочитав </a:t>
            </a:r>
            <a:r>
              <a:rPr lang="mk-MK" u="sng" dirty="0" smtClean="0">
                <a:solidFill>
                  <a:srgbClr val="C00000"/>
                </a:solidFill>
              </a:rPr>
              <a:t>Шеќерна приказна </a:t>
            </a:r>
            <a:r>
              <a:rPr lang="mk-MK" dirty="0" smtClean="0">
                <a:solidFill>
                  <a:srgbClr val="C00000"/>
                </a:solidFill>
              </a:rPr>
              <a:t>од Славко Јаневски.</a:t>
            </a:r>
          </a:p>
          <a:p>
            <a:pPr>
              <a:buNone/>
            </a:pPr>
            <a:r>
              <a:rPr lang="mk-MK" dirty="0" smtClean="0">
                <a:solidFill>
                  <a:srgbClr val="0070C0"/>
                </a:solidFill>
              </a:rPr>
              <a:t>За читање ги имавме книгите: </a:t>
            </a:r>
            <a:r>
              <a:rPr lang="mk-MK" u="sng" dirty="0" smtClean="0">
                <a:solidFill>
                  <a:srgbClr val="0070C0"/>
                </a:solidFill>
              </a:rPr>
              <a:t>Пајажината на Клементина, Сказна за детето Вилен</a:t>
            </a:r>
            <a:r>
              <a:rPr lang="mk-MK" dirty="0" smtClean="0">
                <a:solidFill>
                  <a:srgbClr val="0070C0"/>
                </a:solidFill>
              </a:rPr>
              <a:t>, </a:t>
            </a:r>
            <a:r>
              <a:rPr lang="mk-MK" u="sng" dirty="0" smtClean="0">
                <a:solidFill>
                  <a:srgbClr val="0070C0"/>
                </a:solidFill>
              </a:rPr>
              <a:t>Петар Пан.</a:t>
            </a:r>
            <a:endParaRPr lang="en-US" u="sng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u="sng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mk-MK" u="sng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mk-MK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mk-MK" dirty="0" smtClean="0">
                <a:solidFill>
                  <a:schemeClr val="tx1"/>
                </a:solidFill>
              </a:rPr>
              <a:t>6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r>
              <a:rPr lang="en-US" dirty="0" err="1" smtClean="0">
                <a:solidFill>
                  <a:schemeClr val="tx1"/>
                </a:solidFill>
              </a:rPr>
              <a:t>Со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голема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буква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се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пишуваат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mk-MK" dirty="0" smtClean="0">
                <a:solidFill>
                  <a:schemeClr val="tx1"/>
                </a:solidFill>
              </a:rPr>
              <a:t>верските и другите празници.</a:t>
            </a:r>
            <a:endParaRPr lang="mk-MK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mk-MK" dirty="0" smtClean="0">
                <a:solidFill>
                  <a:srgbClr val="002060"/>
                </a:solidFill>
              </a:rPr>
              <a:t>Примери </a:t>
            </a:r>
            <a:r>
              <a:rPr lang="en-US" dirty="0" smtClean="0">
                <a:solidFill>
                  <a:srgbClr val="002060"/>
                </a:solidFill>
              </a:rPr>
              <a:t>:</a:t>
            </a:r>
            <a:endParaRPr lang="mk-MK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mk-MK" dirty="0" smtClean="0"/>
              <a:t>За </a:t>
            </a:r>
            <a:r>
              <a:rPr lang="mk-MK" u="sng" dirty="0" smtClean="0"/>
              <a:t>Велигден </a:t>
            </a:r>
            <a:r>
              <a:rPr lang="mk-MK" dirty="0" smtClean="0"/>
              <a:t>ќе добијам ново фустанче.</a:t>
            </a:r>
          </a:p>
          <a:p>
            <a:pPr>
              <a:buNone/>
            </a:pPr>
            <a:r>
              <a:rPr lang="mk-MK" dirty="0" smtClean="0"/>
              <a:t>Најубаво ми е за </a:t>
            </a:r>
            <a:r>
              <a:rPr lang="mk-MK" u="sng" dirty="0" smtClean="0"/>
              <a:t>Нова година.</a:t>
            </a:r>
          </a:p>
          <a:p>
            <a:pPr>
              <a:buNone/>
            </a:pPr>
            <a:r>
              <a:rPr lang="mk-MK" dirty="0" smtClean="0"/>
              <a:t>Родена сум на </a:t>
            </a:r>
            <a:r>
              <a:rPr lang="mk-MK" u="sng" dirty="0" smtClean="0"/>
              <a:t>Божиќ.</a:t>
            </a:r>
          </a:p>
          <a:p>
            <a:pPr>
              <a:buNone/>
            </a:pPr>
            <a:r>
              <a:rPr lang="mk-MK" dirty="0" smtClean="0"/>
              <a:t>Верските празници </a:t>
            </a:r>
            <a:r>
              <a:rPr lang="mk-MK" u="sng" dirty="0" smtClean="0"/>
              <a:t>Ѓурѓовден,Спасовден, Свети Никола,Свети Мина, Курбан бајрам,Тодорова сабота,Томина недела.</a:t>
            </a:r>
          </a:p>
          <a:p>
            <a:pPr>
              <a:buNone/>
            </a:pPr>
            <a:r>
              <a:rPr lang="mk-MK" dirty="0" smtClean="0">
                <a:solidFill>
                  <a:srgbClr val="FF0000"/>
                </a:solidFill>
              </a:rPr>
              <a:t>Ако празникот како прв збор содржи број напишан со цифра : </a:t>
            </a:r>
          </a:p>
          <a:p>
            <a:pPr>
              <a:buNone/>
            </a:pPr>
            <a:r>
              <a:rPr lang="mk-MK" dirty="0" smtClean="0">
                <a:solidFill>
                  <a:srgbClr val="7030A0"/>
                </a:solidFill>
              </a:rPr>
              <a:t>1 Мај,11 Октомври, 8 Септември вториот збор се пишува со голема буква. </a:t>
            </a:r>
            <a:r>
              <a:rPr lang="mk-MK" dirty="0" smtClean="0"/>
              <a:t>А во овај случај се пишува: Први мај, Единаести октомври, Осми септември,Осми март итн.</a:t>
            </a:r>
          </a:p>
          <a:p>
            <a:pPr>
              <a:buNone/>
            </a:pPr>
            <a:endParaRPr lang="mk-MK" dirty="0"/>
          </a:p>
        </p:txBody>
      </p:sp>
      <p:pic>
        <p:nvPicPr>
          <p:cNvPr id="2050" name="Picture 2" descr="C:\Users\iuugii\AppData\Local\Microsoft\Windows\INetCache\IE\G6ESG9SX\Easter_Chick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53421" y="1515090"/>
            <a:ext cx="991773" cy="1347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</TotalTime>
  <Words>503</Words>
  <Application>Microsoft Office PowerPoint</Application>
  <PresentationFormat>Custom</PresentationFormat>
  <Paragraphs>77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Употреба на голема буква </vt:lpstr>
      <vt:lpstr> 1.Со голема почетна буква се пишува првиот збор во секоја реченица </vt:lpstr>
      <vt:lpstr> 2.Со голема  буква се пишуваат имиња, презимиња и прекари. </vt:lpstr>
      <vt:lpstr> 3.Со голема  буква се пишуваат географските и топографските имиња. </vt:lpstr>
      <vt:lpstr>4.Со голема  буква се пишуваат имиња на жители на држави и национална припадност.</vt:lpstr>
      <vt:lpstr>5.Со голема  буква се пишуваат имињата на институции, адреси, списанија и книги</vt:lpstr>
      <vt:lpstr>5.Со голема  буква се пишуваат имињата на институции, адреси, списанија и книги</vt:lpstr>
      <vt:lpstr>6.Со голема  буква се пишуваат верските и другите празници.</vt:lpstr>
      <vt:lpstr>7.Со голема  буква се пишуваат небесните тела</vt:lpstr>
      <vt:lpstr>Slide 11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Aleksandar Lazovski</dc:creator>
  <cp:lastModifiedBy>iuugii</cp:lastModifiedBy>
  <cp:revision>15</cp:revision>
  <dcterms:created xsi:type="dcterms:W3CDTF">2020-03-19T12:52:29Z</dcterms:created>
  <dcterms:modified xsi:type="dcterms:W3CDTF">2020-03-23T13:36:26Z</dcterms:modified>
</cp:coreProperties>
</file>