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5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4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1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6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8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4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2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2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7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5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A2BA7-274C-4B9E-AD08-5ED3917907F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5BB13-0E0C-4860-AA7B-E20B55AA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5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1752599"/>
          </a:xfrm>
        </p:spPr>
        <p:txBody>
          <a:bodyPr>
            <a:normAutofit/>
          </a:bodyPr>
          <a:lstStyle/>
          <a:p>
            <a:r>
              <a:rPr lang="mk-MK" sz="4000" dirty="0" smtClean="0"/>
              <a:t>Хемија – изборен </a:t>
            </a:r>
            <a:r>
              <a:rPr lang="en-US" sz="4000" dirty="0" smtClean="0"/>
              <a:t>IV </a:t>
            </a:r>
            <a:r>
              <a:rPr lang="mk-MK" sz="4000" dirty="0" smtClean="0"/>
              <a:t>година</a:t>
            </a:r>
            <a:r>
              <a:rPr lang="mk-MK" sz="4000" dirty="0" smtClean="0"/>
              <a:t/>
            </a:r>
            <a:br>
              <a:rPr lang="mk-MK" sz="4000" dirty="0" smtClean="0"/>
            </a:br>
            <a:r>
              <a:rPr lang="mk-MK" sz="3200" dirty="0" smtClean="0"/>
              <a:t>Количество супстанција, моларни величини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4000" dirty="0" smtClean="0">
                <a:solidFill>
                  <a:schemeClr val="tx1"/>
                </a:solidFill>
              </a:rPr>
              <a:t>ОСМУ </a:t>
            </a:r>
            <a:r>
              <a:rPr lang="mk-MK" sz="4000" dirty="0" smtClean="0">
                <a:solidFill>
                  <a:schemeClr val="tx1"/>
                </a:solidFill>
              </a:rPr>
              <a:t>,,Др.Јован </a:t>
            </a:r>
            <a:r>
              <a:rPr lang="mk-MK" sz="4000" dirty="0" smtClean="0">
                <a:solidFill>
                  <a:schemeClr val="tx1"/>
                </a:solidFill>
              </a:rPr>
              <a:t>Калаузи‘‘ </a:t>
            </a:r>
            <a:r>
              <a:rPr lang="mk-MK" sz="4000" dirty="0" smtClean="0">
                <a:solidFill>
                  <a:schemeClr val="tx1"/>
                </a:solidFill>
              </a:rPr>
              <a:t>Битола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000" dirty="0" smtClean="0"/>
              <a:t>Количество супстанција, моларни величини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mk-MK" sz="1800" dirty="0" smtClean="0">
                    <a:solidFill>
                      <a:srgbClr val="FF0000"/>
                    </a:solidFill>
                  </a:rPr>
                  <a:t>Количество супстанција (</a:t>
                </a:r>
                <a:r>
                  <a:rPr lang="en-US" sz="1800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</a:t>
                </a:r>
                <a:r>
                  <a:rPr lang="mk-MK" sz="1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mk-MK" sz="1800" dirty="0" smtClean="0"/>
                  <a:t>- основна физичка величина која е во врска со бројноста на единките (атоми, молекули, јони ...)</a:t>
                </a:r>
              </a:p>
              <a:p>
                <a:pPr algn="just"/>
                <a:r>
                  <a:rPr lang="mk-MK" sz="1800" dirty="0" smtClean="0">
                    <a:solidFill>
                      <a:srgbClr val="00B050"/>
                    </a:solidFill>
                  </a:rPr>
                  <a:t>Мол ( </a:t>
                </a:r>
                <a:r>
                  <a:rPr lang="en-US" sz="1800" dirty="0" err="1" smtClean="0">
                    <a:solidFill>
                      <a:srgbClr val="00B050"/>
                    </a:solidFill>
                  </a:rPr>
                  <a:t>mol</a:t>
                </a:r>
                <a:r>
                  <a:rPr lang="en-US" sz="1800" i="1" dirty="0" smtClean="0">
                    <a:solidFill>
                      <a:srgbClr val="00B050"/>
                    </a:solidFill>
                  </a:rPr>
                  <a:t>)  </a:t>
                </a:r>
                <a:r>
                  <a:rPr lang="en-US" sz="1800" i="1" dirty="0" smtClean="0"/>
                  <a:t>- </a:t>
                </a:r>
                <a:r>
                  <a:rPr lang="mk-MK" sz="1800" dirty="0" smtClean="0"/>
                  <a:t>единица на физичката величина - </a:t>
                </a:r>
                <a:r>
                  <a:rPr lang="mk-MK" sz="1800" dirty="0" smtClean="0">
                    <a:solidFill>
                      <a:srgbClr val="FF0000"/>
                    </a:solidFill>
                  </a:rPr>
                  <a:t>количество супстанција </a:t>
                </a:r>
              </a:p>
              <a:p>
                <a:pPr marL="0" indent="0" algn="just">
                  <a:buNone/>
                </a:pPr>
                <a:r>
                  <a:rPr lang="mk-MK" sz="1800" b="1" dirty="0" smtClean="0"/>
                  <a:t>Еден </a:t>
                </a:r>
                <a:r>
                  <a:rPr lang="en-US" sz="1800" b="1" dirty="0" err="1" smtClean="0">
                    <a:solidFill>
                      <a:srgbClr val="00B050"/>
                    </a:solidFill>
                  </a:rPr>
                  <a:t>mol</a:t>
                </a:r>
                <a:r>
                  <a:rPr lang="en-US" sz="1800" b="1" dirty="0" smtClean="0">
                    <a:solidFill>
                      <a:srgbClr val="00B050"/>
                    </a:solidFill>
                  </a:rPr>
                  <a:t>  </a:t>
                </a:r>
                <a:r>
                  <a:rPr lang="mk-MK" sz="1800" b="1" dirty="0" smtClean="0"/>
                  <a:t>е количество супстанца во кое се содржат ист број на единки колку што се содржат во 0,012 </a:t>
                </a:r>
                <a:r>
                  <a:rPr lang="en-US" sz="1800" b="1" dirty="0" smtClean="0"/>
                  <a:t>kg</a:t>
                </a:r>
                <a:r>
                  <a:rPr lang="en-US" sz="1800" b="1" i="1" dirty="0" smtClean="0"/>
                  <a:t> (</a:t>
                </a:r>
                <a:r>
                  <a:rPr lang="mk-MK" sz="1800" b="1" dirty="0" smtClean="0"/>
                  <a:t>12 </a:t>
                </a:r>
                <a:r>
                  <a:rPr lang="en-US" sz="1800" b="1" dirty="0" smtClean="0"/>
                  <a:t>g</a:t>
                </a:r>
                <a:r>
                  <a:rPr lang="en-US" sz="1800" b="1" i="1" dirty="0" smtClean="0"/>
                  <a:t>)</a:t>
                </a:r>
                <a:r>
                  <a:rPr lang="mk-MK" sz="1800" b="1" dirty="0" smtClean="0"/>
                  <a:t> од изотопот на јаглерод С -12.</a:t>
                </a:r>
              </a:p>
              <a:p>
                <a:pPr marL="0" indent="0" algn="just">
                  <a:buNone/>
                </a:pPr>
                <a:r>
                  <a:rPr lang="mk-MK" sz="1800" b="1" dirty="0" smtClean="0"/>
                  <a:t>Еден </a:t>
                </a:r>
                <a:r>
                  <a:rPr lang="en-US" sz="1800" b="1" dirty="0" err="1" smtClean="0">
                    <a:solidFill>
                      <a:srgbClr val="00B050"/>
                    </a:solidFill>
                  </a:rPr>
                  <a:t>mol</a:t>
                </a:r>
                <a:r>
                  <a:rPr lang="mk-MK" sz="1800" b="1" dirty="0" smtClean="0">
                    <a:solidFill>
                      <a:srgbClr val="00B050"/>
                    </a:solidFill>
                  </a:rPr>
                  <a:t>  </a:t>
                </a:r>
                <a:r>
                  <a:rPr lang="mk-MK" sz="1800" b="1" dirty="0" smtClean="0"/>
                  <a:t>од било која супстанца </a:t>
                </a:r>
                <a:r>
                  <a:rPr lang="mk-MK" sz="1800" b="1" dirty="0" smtClean="0">
                    <a:latin typeface="Arial"/>
                    <a:cs typeface="Arial"/>
                  </a:rPr>
                  <a:t>= 6,022 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b="1" i="1" smtClean="0">
                            <a:latin typeface="Cambria Math"/>
                            <a:cs typeface="Arial"/>
                          </a:rPr>
                          <m:t>𝟏𝟎</m:t>
                        </m:r>
                      </m:e>
                      <m:sup>
                        <m:r>
                          <a:rPr lang="en-US" sz="1800" b="1" i="1" smtClean="0">
                            <a:latin typeface="Cambria Math"/>
                            <a:cs typeface="Arial"/>
                          </a:rPr>
                          <m:t>𝟐</m:t>
                        </m:r>
                        <m:r>
                          <a:rPr lang="mk-MK" sz="1800" b="1" i="1" smtClean="0">
                            <a:latin typeface="Cambria Math"/>
                            <a:cs typeface="Arial"/>
                          </a:rPr>
                          <m:t>𝟑</m:t>
                        </m:r>
                        <m:r>
                          <a:rPr lang="mk-MK" sz="1800" b="1" i="1" smtClean="0">
                            <a:latin typeface="Cambria Math"/>
                            <a:cs typeface="Arial"/>
                          </a:rPr>
                          <m:t> </m:t>
                        </m:r>
                      </m:sup>
                    </m:sSup>
                  </m:oMath>
                </a14:m>
                <a:r>
                  <a:rPr lang="mk-MK" sz="1800" b="1" dirty="0" smtClean="0"/>
                  <a:t>единки</a:t>
                </a:r>
              </a:p>
              <a:p>
                <a:pPr algn="just"/>
                <a:r>
                  <a:rPr lang="mk-MK" sz="1800" b="1" dirty="0" smtClean="0">
                    <a:solidFill>
                      <a:schemeClr val="tx2"/>
                    </a:solidFill>
                  </a:rPr>
                  <a:t>Авогадрова константа </a:t>
                </a:r>
                <a:r>
                  <a:rPr lang="en-US" sz="1800" b="1" dirty="0" smtClean="0">
                    <a:solidFill>
                      <a:schemeClr val="tx2"/>
                    </a:solidFill>
                  </a:rPr>
                  <a:t>(</a:t>
                </a:r>
                <a:r>
                  <a:rPr lang="en-US" sz="1800" b="1" i="1" dirty="0" smtClean="0">
                    <a:solidFill>
                      <a:schemeClr val="tx2"/>
                    </a:solidFill>
                  </a:rPr>
                  <a:t>Na</a:t>
                </a:r>
                <a:r>
                  <a:rPr lang="en-US" sz="1800" b="1" dirty="0" smtClean="0">
                    <a:solidFill>
                      <a:schemeClr val="tx2"/>
                    </a:solidFill>
                  </a:rPr>
                  <a:t>) </a:t>
                </a:r>
                <a:r>
                  <a:rPr lang="mk-MK" sz="1800" b="1" dirty="0" smtClean="0"/>
                  <a:t>- однос меѓу бројот на единки (</a:t>
                </a:r>
                <a:r>
                  <a:rPr lang="en-US" sz="1800" b="1" i="1" dirty="0" smtClean="0"/>
                  <a:t>N</a:t>
                </a:r>
                <a:r>
                  <a:rPr lang="en-US" sz="1800" b="1" dirty="0" smtClean="0"/>
                  <a:t>) </a:t>
                </a:r>
                <a:r>
                  <a:rPr lang="mk-MK" sz="1800" b="1" dirty="0" smtClean="0"/>
                  <a:t>и нејзиното количество </a:t>
                </a:r>
                <a:r>
                  <a:rPr lang="en-US" sz="1800" b="1" dirty="0" smtClean="0"/>
                  <a:t>(</a:t>
                </a:r>
                <a:r>
                  <a:rPr lang="en-US" sz="1800" b="1" i="1" dirty="0" smtClean="0"/>
                  <a:t>n</a:t>
                </a:r>
                <a:r>
                  <a:rPr lang="en-US" sz="1800" b="1" dirty="0" smtClean="0"/>
                  <a:t>)</a:t>
                </a:r>
              </a:p>
              <a:p>
                <a:pPr marL="0" indent="0" algn="ctr">
                  <a:buNone/>
                </a:pPr>
                <a:r>
                  <a:rPr lang="en-US" sz="2400" b="1" i="1" dirty="0" smtClean="0"/>
                  <a:t>Na </a:t>
                </a:r>
                <a:r>
                  <a:rPr lang="en-US" sz="2400" b="1" i="1" dirty="0" smtClean="0">
                    <a:latin typeface="Arial"/>
                    <a:cs typeface="Aria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𝑵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𝑩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𝒏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𝑩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mk-MK" sz="1800" b="1" dirty="0" smtClean="0">
                    <a:solidFill>
                      <a:schemeClr val="tx2"/>
                    </a:solidFill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𝐦𝐨𝐥</m:t>
                        </m:r>
                      </m:e>
                      <m:sup>
                        <m:r>
                          <a:rPr lang="en-US" sz="18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endParaRPr lang="en-US" sz="1800" b="1" dirty="0" smtClean="0">
                  <a:solidFill>
                    <a:schemeClr val="tx2"/>
                  </a:solidFill>
                </a:endParaRPr>
              </a:p>
              <a:p>
                <a:pPr algn="just"/>
                <a:r>
                  <a:rPr lang="mk-MK" sz="1800" b="1" dirty="0" smtClean="0">
                    <a:solidFill>
                      <a:schemeClr val="tx2"/>
                    </a:solidFill>
                  </a:rPr>
                  <a:t>Моларна маса (</a:t>
                </a:r>
                <a:r>
                  <a:rPr lang="mk-MK" sz="1800" b="1" i="1" dirty="0" smtClean="0">
                    <a:solidFill>
                      <a:schemeClr val="tx2"/>
                    </a:solidFill>
                  </a:rPr>
                  <a:t>М</a:t>
                </a:r>
                <a:r>
                  <a:rPr lang="mk-MK" sz="1800" b="1" dirty="0" smtClean="0">
                    <a:solidFill>
                      <a:schemeClr val="tx2"/>
                    </a:solidFill>
                  </a:rPr>
                  <a:t>) </a:t>
                </a:r>
                <a:r>
                  <a:rPr lang="mk-MK" sz="1800" b="1" dirty="0" smtClean="0"/>
                  <a:t>– маса на количество супстанца од еден мол.</a:t>
                </a:r>
              </a:p>
              <a:p>
                <a:pPr marL="0" indent="0" algn="ctr">
                  <a:buNone/>
                </a:pPr>
                <a:r>
                  <a:rPr lang="en-US" sz="2400" b="1" i="1" dirty="0" smtClean="0">
                    <a:solidFill>
                      <a:schemeClr val="tx1"/>
                    </a:solidFill>
                  </a:rPr>
                  <a:t>M(B)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𝒎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𝑩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𝑩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b="1" i="1" dirty="0" smtClean="0">
                    <a:solidFill>
                      <a:schemeClr val="tx1"/>
                    </a:solidFill>
                  </a:rPr>
                  <a:t>   </a:t>
                </a:r>
                <a:r>
                  <a:rPr lang="en-US" sz="1800" b="1" dirty="0" smtClean="0">
                    <a:solidFill>
                      <a:schemeClr val="tx1"/>
                    </a:solidFill>
                  </a:rPr>
                  <a:t>g/mol</a:t>
                </a:r>
                <a:endParaRPr lang="en-US" sz="1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10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</p:spPr>
            <p:txBody>
              <a:bodyPr>
                <a:normAutofit/>
              </a:bodyPr>
              <a:lstStyle/>
              <a:p>
                <a:endParaRPr lang="mk-MK" sz="1800" b="1" dirty="0" smtClean="0">
                  <a:solidFill>
                    <a:srgbClr val="0070C0"/>
                  </a:solidFill>
                </a:endParaRPr>
              </a:p>
              <a:p>
                <a:r>
                  <a:rPr lang="mk-MK" sz="1800" b="1" dirty="0" smtClean="0">
                    <a:solidFill>
                      <a:srgbClr val="0070C0"/>
                    </a:solidFill>
                  </a:rPr>
                  <a:t>Моларен </a:t>
                </a:r>
                <a:r>
                  <a:rPr lang="mk-MK" sz="1800" b="1" dirty="0" smtClean="0">
                    <a:solidFill>
                      <a:srgbClr val="0070C0"/>
                    </a:solidFill>
                  </a:rPr>
                  <a:t>волумен </a:t>
                </a:r>
                <a:r>
                  <a:rPr lang="en-US" sz="1800" b="1" i="1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sz="1800" b="1" i="1" dirty="0" err="1" smtClean="0">
                    <a:solidFill>
                      <a:srgbClr val="0070C0"/>
                    </a:solidFill>
                  </a:rPr>
                  <a:t>Vm</a:t>
                </a:r>
                <a:r>
                  <a:rPr lang="en-US" sz="1800" b="1" i="1" dirty="0" smtClean="0">
                    <a:solidFill>
                      <a:srgbClr val="0070C0"/>
                    </a:solidFill>
                  </a:rPr>
                  <a:t>) </a:t>
                </a:r>
                <a:r>
                  <a:rPr lang="en-US" sz="1800" b="1" i="1" dirty="0" smtClean="0"/>
                  <a:t>- </a:t>
                </a:r>
                <a:r>
                  <a:rPr lang="mk-MK" sz="1800" b="1" i="1" dirty="0" smtClean="0"/>
                  <a:t> </a:t>
                </a:r>
                <a:r>
                  <a:rPr lang="mk-MK" sz="1800" b="1" dirty="0" smtClean="0"/>
                  <a:t>волумен на еден мол супстанца</a:t>
                </a:r>
              </a:p>
              <a:p>
                <a:pPr marL="0" indent="0" algn="ctr">
                  <a:buNone/>
                </a:pPr>
                <a:r>
                  <a:rPr lang="en-US" sz="2400" b="1" i="1" dirty="0" err="1" smtClean="0">
                    <a:solidFill>
                      <a:schemeClr val="tx1"/>
                    </a:solidFill>
                  </a:rPr>
                  <a:t>Vm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𝑽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𝑩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𝒏</m:t>
                        </m:r>
                        <m:d>
                          <m:d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/>
                              </a:rPr>
                              <m:t>𝑩</m:t>
                            </m:r>
                          </m:e>
                        </m:d>
                      </m:den>
                    </m:f>
                    <m:sSup>
                      <m:sSupPr>
                        <m:ctrlPr>
                          <a:rPr lang="en-US" sz="1800" b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sz="1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𝐝𝐦</m:t>
                        </m:r>
                      </m:e>
                      <m:sup>
                        <m:r>
                          <a:rPr lang="en-US" sz="1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1800" b="1" dirty="0" smtClean="0">
                    <a:solidFill>
                      <a:schemeClr val="tx1"/>
                    </a:solidFill>
                  </a:rPr>
                  <a:t>/mol</a:t>
                </a:r>
              </a:p>
              <a:p>
                <a:pPr marL="0" indent="0" algn="just">
                  <a:buNone/>
                </a:pPr>
                <a:r>
                  <a:rPr lang="en-US" sz="2400" b="1" i="1" dirty="0" smtClean="0">
                    <a:solidFill>
                      <a:schemeClr val="tx1"/>
                    </a:solidFill>
                  </a:rPr>
                  <a:t>Vm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=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22,4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𝐝𝐦</m:t>
                        </m:r>
                      </m:e>
                      <m:sup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</a:rPr>
                  <a:t>/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mol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  </a:t>
                </a:r>
                <a:r>
                  <a:rPr lang="mk-MK" sz="1800" b="1" dirty="0" smtClean="0">
                    <a:solidFill>
                      <a:schemeClr val="tx1"/>
                    </a:solidFill>
                  </a:rPr>
                  <a:t>се однесува само за гасовити супстанции што се наоѓаат при стандардни услови (температура од 25 </a:t>
                </a:r>
                <a:r>
                  <a:rPr lang="en-US" sz="1800" b="1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Ċ</a:t>
                </a:r>
                <a:r>
                  <a:rPr lang="mk-MK" sz="1800" b="1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</a:t>
                </a:r>
                <a:r>
                  <a:rPr lang="mk-MK" sz="1800" b="1" dirty="0" smtClean="0">
                    <a:solidFill>
                      <a:schemeClr val="tx1"/>
                    </a:solidFill>
                    <a:cs typeface="Arial"/>
                  </a:rPr>
                  <a:t>и притисок од 101 325 Ра).</a:t>
                </a:r>
              </a:p>
              <a:p>
                <a:pPr marL="0" indent="0" algn="just">
                  <a:buNone/>
                </a:pPr>
                <a:endParaRPr lang="en-US" sz="2000" b="1" i="1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r>
                  <a:rPr lang="mk-MK" sz="2400" dirty="0" smtClean="0"/>
                  <a:t> </a:t>
                </a:r>
                <a:r>
                  <a:rPr lang="mk-MK" sz="2400" u="sng" dirty="0"/>
                  <a:t>Р</a:t>
                </a:r>
                <a:r>
                  <a:rPr lang="mk-MK" sz="2400" u="sng" dirty="0" smtClean="0"/>
                  <a:t>авенки за дефинирање на</a:t>
                </a:r>
                <a:endParaRPr lang="en-US" sz="2400" u="sng" dirty="0" smtClean="0"/>
              </a:p>
              <a:p>
                <a:pPr marL="0" indent="0" algn="ctr">
                  <a:buNone/>
                </a:pPr>
                <a:r>
                  <a:rPr lang="mk-MK" sz="2400" u="sng" dirty="0" smtClean="0"/>
                  <a:t> количеството супстанца</a:t>
                </a:r>
              </a:p>
              <a:p>
                <a:pPr marL="0" indent="0" algn="just">
                  <a:buNone/>
                </a:pPr>
                <a:endParaRPr lang="mk-MK" sz="2000" b="1" dirty="0"/>
              </a:p>
              <a:p>
                <a:pPr marL="0" indent="0" algn="just">
                  <a:buNone/>
                </a:pPr>
                <a:r>
                  <a:rPr lang="en-US" sz="2400" b="1" i="1" dirty="0" smtClean="0"/>
                  <a:t>     </a:t>
                </a:r>
                <a:r>
                  <a:rPr lang="en-US" sz="2800" b="1" i="1" dirty="0" smtClean="0"/>
                  <a:t>n(B) </a:t>
                </a:r>
                <a:r>
                  <a:rPr lang="en-US" sz="2800" b="1" i="1" dirty="0" smtClean="0">
                    <a:latin typeface="Arial"/>
                    <a:cs typeface="Aria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𝑵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𝑩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𝑵𝒂</m:t>
                        </m:r>
                      </m:den>
                    </m:f>
                  </m:oMath>
                </a14:m>
                <a:r>
                  <a:rPr lang="en-US" sz="2800" b="1" i="1" dirty="0" smtClean="0"/>
                  <a:t>       </a:t>
                </a:r>
                <a:r>
                  <a:rPr lang="mk-MK" sz="2800" b="1" i="1" dirty="0" smtClean="0"/>
                  <a:t>    </a:t>
                </a:r>
                <a:r>
                  <a:rPr lang="en-US" sz="2800" b="1" i="1" dirty="0" smtClean="0"/>
                  <a:t> n(B) </a:t>
                </a:r>
                <a:r>
                  <a:rPr lang="en-US" sz="2800" b="1" i="1" dirty="0" smtClean="0">
                    <a:latin typeface="Arial"/>
                    <a:cs typeface="Aria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𝒎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𝑩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𝑴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𝑩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b="1" i="1" dirty="0" smtClean="0"/>
                  <a:t>             n(B) </a:t>
                </a:r>
                <a:r>
                  <a:rPr lang="en-US" sz="2800" b="1" i="1" dirty="0" smtClean="0">
                    <a:latin typeface="Arial"/>
                    <a:cs typeface="Aria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𝑽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𝑩</m:t>
                        </m:r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Arial"/>
                          </a:rPr>
                          <m:t>𝑽𝒎</m:t>
                        </m:r>
                      </m:den>
                    </m:f>
                  </m:oMath>
                </a14:m>
                <a:r>
                  <a:rPr lang="en-US" sz="2800" b="1" i="1" dirty="0" smtClean="0"/>
                  <a:t> </a:t>
                </a:r>
                <a:endParaRPr lang="mk-MK" sz="2800" b="1" i="1" dirty="0" smtClean="0"/>
              </a:p>
              <a:p>
                <a:pPr marL="0" indent="0" algn="just">
                  <a:buNone/>
                </a:pPr>
                <a:r>
                  <a:rPr lang="mk-MK" sz="1800" dirty="0" smtClean="0"/>
                  <a:t>                                      </a:t>
                </a:r>
              </a:p>
              <a:p>
                <a:pPr marL="0" indent="0" algn="just">
                  <a:buNone/>
                </a:pPr>
                <a:r>
                  <a:rPr lang="mk-MK" sz="1800" dirty="0"/>
                  <a:t> </a:t>
                </a:r>
                <a:r>
                  <a:rPr lang="mk-MK" sz="1800" dirty="0" smtClean="0"/>
                  <a:t>                                     </a:t>
                </a:r>
              </a:p>
              <a:p>
                <a:pPr marL="0" indent="0" algn="just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blipFill rotWithShape="1">
                <a:blip r:embed="rId2"/>
                <a:stretch>
                  <a:fillRect l="-1111" t="-524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1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Решени примери на задачи од количество супстанца и моларни величини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mk-MK" sz="1800" dirty="0" smtClean="0"/>
                  <a:t>Пр1.Естрадиолот </a:t>
                </a:r>
                <a:r>
                  <a:rPr lang="en-US" sz="1800" dirty="0" smtClean="0"/>
                  <a:t>C</a:t>
                </a:r>
                <a:r>
                  <a:rPr lang="en-US" sz="1400" dirty="0" smtClean="0"/>
                  <a:t>18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24</a:t>
                </a:r>
                <a:r>
                  <a:rPr lang="en-US" sz="1800" dirty="0" smtClean="0"/>
                  <a:t>O</a:t>
                </a:r>
                <a:r>
                  <a:rPr lang="en-US" sz="1400" dirty="0" smtClean="0"/>
                  <a:t>2</a:t>
                </a:r>
                <a:r>
                  <a:rPr lang="en-US" sz="1800" dirty="0"/>
                  <a:t> </a:t>
                </a:r>
                <a:r>
                  <a:rPr lang="mk-MK" sz="1800" dirty="0" smtClean="0"/>
                  <a:t>претставува женски полов хормон.Колкав број молекули и колкав број С-атоми се содржат во  7,5 </a:t>
                </a:r>
                <a:r>
                  <a:rPr lang="en-US" sz="1800" dirty="0" err="1"/>
                  <a:t>mol</a:t>
                </a:r>
                <a:r>
                  <a:rPr lang="en-US" sz="1800" dirty="0"/>
                  <a:t> </a:t>
                </a:r>
                <a:r>
                  <a:rPr lang="mk-MK" sz="1800" dirty="0" smtClean="0"/>
                  <a:t>од ова соединение?</a:t>
                </a:r>
              </a:p>
              <a:p>
                <a:pPr marL="0" indent="0">
                  <a:buNone/>
                </a:pPr>
                <a:r>
                  <a:rPr lang="mk-MK" sz="1800" dirty="0" smtClean="0"/>
                  <a:t>Решение:</a:t>
                </a:r>
              </a:p>
              <a:p>
                <a:pPr marL="0" indent="0">
                  <a:buNone/>
                </a:pPr>
                <a:r>
                  <a:rPr lang="en-US" sz="1800" i="1" dirty="0" smtClean="0"/>
                  <a:t>n</a:t>
                </a:r>
                <a:r>
                  <a:rPr lang="mk-MK" sz="1800" dirty="0"/>
                  <a:t>(</a:t>
                </a:r>
                <a:r>
                  <a:rPr lang="mk-MK" sz="1800" dirty="0" smtClean="0"/>
                  <a:t>естрадиол) </a:t>
                </a:r>
                <a:r>
                  <a:rPr lang="mk-MK" sz="1800" dirty="0" smtClean="0">
                    <a:latin typeface="Arial"/>
                    <a:cs typeface="Arial"/>
                  </a:rPr>
                  <a:t>= </a:t>
                </a:r>
                <a:r>
                  <a:rPr lang="mk-MK" sz="1800" dirty="0"/>
                  <a:t>7,5 </a:t>
                </a:r>
                <a:r>
                  <a:rPr lang="en-US" sz="1800" dirty="0" err="1"/>
                  <a:t>mol</a:t>
                </a:r>
                <a:r>
                  <a:rPr lang="en-US" sz="1800" dirty="0"/>
                  <a:t> </a:t>
                </a:r>
                <a:r>
                  <a:rPr lang="mk-MK" sz="18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1800" i="1" dirty="0" smtClean="0"/>
                  <a:t>N</a:t>
                </a:r>
                <a:r>
                  <a:rPr lang="mk-MK" sz="1800" dirty="0"/>
                  <a:t> (естрадиол) </a:t>
                </a:r>
                <a:r>
                  <a:rPr lang="mk-MK" sz="1800" dirty="0">
                    <a:latin typeface="Arial"/>
                    <a:cs typeface="Arial"/>
                  </a:rPr>
                  <a:t>= </a:t>
                </a:r>
                <a:r>
                  <a:rPr lang="en-US" sz="18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1800" i="1" dirty="0"/>
                  <a:t>N</a:t>
                </a:r>
                <a:r>
                  <a:rPr lang="mk-MK" sz="1800" dirty="0"/>
                  <a:t> </a:t>
                </a:r>
                <a:r>
                  <a:rPr lang="mk-MK" sz="1800" dirty="0" smtClean="0"/>
                  <a:t>(</a:t>
                </a:r>
                <a:r>
                  <a:rPr lang="en-US" sz="1800" dirty="0" smtClean="0"/>
                  <a:t>C</a:t>
                </a:r>
                <a:r>
                  <a:rPr lang="mk-MK" sz="1800" dirty="0" smtClean="0"/>
                  <a:t>) </a:t>
                </a:r>
                <a:r>
                  <a:rPr lang="mk-MK" sz="1800" dirty="0">
                    <a:latin typeface="Arial"/>
                    <a:cs typeface="Arial"/>
                  </a:rPr>
                  <a:t>= </a:t>
                </a:r>
                <a:r>
                  <a:rPr lang="en-US" sz="1800" dirty="0" smtClean="0"/>
                  <a:t>?</a:t>
                </a:r>
                <a:endParaRPr lang="mk-MK" sz="1800" dirty="0"/>
              </a:p>
              <a:p>
                <a:pPr marL="0" indent="0">
                  <a:buNone/>
                </a:pPr>
                <a:r>
                  <a:rPr lang="en-US" sz="1800" i="1" dirty="0"/>
                  <a:t>n(B) </a:t>
                </a:r>
                <a:r>
                  <a:rPr lang="en-US" sz="1800" i="1" dirty="0">
                    <a:cs typeface="Aria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cs typeface="Arial"/>
                          </a:rPr>
                        </m:ctrlPr>
                      </m:fPr>
                      <m:num>
                        <m:r>
                          <a:rPr lang="en-US" sz="2400" b="0" i="1">
                            <a:cs typeface="Arial"/>
                          </a:rPr>
                          <m:t>𝑁</m:t>
                        </m:r>
                        <m:r>
                          <a:rPr lang="en-US" sz="2400" b="0" i="1">
                            <a:cs typeface="Arial"/>
                          </a:rPr>
                          <m:t>(</m:t>
                        </m:r>
                        <m:r>
                          <a:rPr lang="en-US" sz="2400" b="0" i="1">
                            <a:cs typeface="Arial"/>
                          </a:rPr>
                          <m:t>𝐵</m:t>
                        </m:r>
                        <m:r>
                          <a:rPr lang="en-US" sz="2400" b="0" i="1">
                            <a:cs typeface="Arial"/>
                          </a:rPr>
                          <m:t>)</m:t>
                        </m:r>
                      </m:num>
                      <m:den>
                        <m:r>
                          <a:rPr lang="en-US" sz="2400" b="0" i="1">
                            <a:cs typeface="Arial"/>
                          </a:rPr>
                          <m:t>𝑁𝑎</m:t>
                        </m:r>
                      </m:den>
                    </m:f>
                  </m:oMath>
                </a14:m>
                <a:r>
                  <a:rPr lang="en-US" sz="2400" i="1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1800" dirty="0"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/>
                      </a:rPr>
                      <m:t>𝑁</m:t>
                    </m:r>
                    <m:r>
                      <a:rPr lang="en-US" sz="1800" i="1">
                        <a:latin typeface="Cambria Math"/>
                        <a:cs typeface="Arial"/>
                      </a:rPr>
                      <m:t>(</m:t>
                    </m:r>
                    <m:r>
                      <a:rPr lang="en-US" sz="1800" i="1">
                        <a:latin typeface="Cambria Math"/>
                        <a:cs typeface="Arial"/>
                      </a:rPr>
                      <m:t>𝐵</m:t>
                    </m:r>
                  </m:oMath>
                </a14:m>
                <a:r>
                  <a:rPr lang="en-US" sz="1800" i="1" dirty="0" smtClean="0"/>
                  <a:t>)</a:t>
                </a:r>
                <a:r>
                  <a:rPr lang="en-US" sz="1800" i="1" dirty="0" smtClean="0">
                    <a:latin typeface="Arial"/>
                    <a:cs typeface="Arial"/>
                  </a:rPr>
                  <a:t>= </a:t>
                </a:r>
                <a:r>
                  <a:rPr lang="en-US" sz="1800" i="1" dirty="0" smtClean="0"/>
                  <a:t>n(B) </a:t>
                </a:r>
                <a:r>
                  <a:rPr lang="en-US" sz="1800" i="1" dirty="0" smtClean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/>
                      </a:rPr>
                      <m:t>𝑁</m:t>
                    </m:r>
                    <m:r>
                      <a:rPr lang="en-US" sz="1800" b="0" i="1" smtClean="0">
                        <a:latin typeface="Cambria Math"/>
                        <a:cs typeface="Arial"/>
                      </a:rPr>
                      <m:t>𝑎</m:t>
                    </m:r>
                  </m:oMath>
                </a14:m>
                <a:r>
                  <a:rPr lang="en-US" sz="1800" i="1" dirty="0" smtClean="0"/>
                  <a:t>                           N</a:t>
                </a:r>
                <a:r>
                  <a:rPr lang="mk-MK" sz="1800" dirty="0" smtClean="0"/>
                  <a:t> </a:t>
                </a:r>
                <a:r>
                  <a:rPr lang="mk-MK" sz="1800" dirty="0"/>
                  <a:t>(</a:t>
                </a:r>
                <a:r>
                  <a:rPr lang="en-US" sz="1800" dirty="0"/>
                  <a:t>C</a:t>
                </a:r>
                <a:r>
                  <a:rPr lang="mk-MK" sz="1800" dirty="0"/>
                  <a:t>) </a:t>
                </a:r>
                <a:r>
                  <a:rPr lang="mk-MK" sz="1800" dirty="0"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18</a:t>
                </a:r>
                <a:r>
                  <a:rPr lang="en-US" sz="1800" dirty="0" smtClean="0">
                    <a:latin typeface="Arial"/>
                    <a:cs typeface="Arial"/>
                  </a:rPr>
                  <a:t>·</a:t>
                </a:r>
                <a:r>
                  <a:rPr lang="en-US" sz="1800" i="1" dirty="0"/>
                  <a:t> N</a:t>
                </a:r>
                <a:r>
                  <a:rPr lang="mk-MK" sz="1800" dirty="0"/>
                  <a:t> </a:t>
                </a:r>
                <a:r>
                  <a:rPr lang="mk-MK" sz="1800" dirty="0" smtClean="0"/>
                  <a:t>(</a:t>
                </a:r>
                <a:r>
                  <a:rPr lang="en-US" sz="1800" dirty="0" smtClean="0"/>
                  <a:t>C</a:t>
                </a:r>
                <a:r>
                  <a:rPr lang="en-US" sz="1400" dirty="0" smtClean="0"/>
                  <a:t>18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24</a:t>
                </a:r>
                <a:r>
                  <a:rPr lang="en-US" sz="1800" dirty="0" smtClean="0"/>
                  <a:t>O</a:t>
                </a:r>
                <a:r>
                  <a:rPr lang="en-US" sz="1400" dirty="0" smtClean="0"/>
                  <a:t>2</a:t>
                </a:r>
                <a:r>
                  <a:rPr lang="mk-MK" sz="1800" dirty="0" smtClean="0"/>
                  <a:t>) </a:t>
                </a:r>
                <a:endParaRPr lang="en-US" sz="180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/>
                      </a:rPr>
                      <m:t>𝑁</m:t>
                    </m:r>
                    <m:r>
                      <a:rPr lang="en-US" sz="1800" i="1">
                        <a:latin typeface="Cambria Math"/>
                        <a:cs typeface="Arial"/>
                      </a:rPr>
                      <m:t>(</m:t>
                    </m:r>
                    <m:r>
                      <m:rPr>
                        <m:nor/>
                      </m:rPr>
                      <a:rPr lang="mk-MK" sz="1800" dirty="0"/>
                      <m:t>естрадиол</m:t>
                    </m:r>
                  </m:oMath>
                </a14:m>
                <a:r>
                  <a:rPr lang="en-US" sz="1800" i="1" dirty="0"/>
                  <a:t>)</a:t>
                </a:r>
                <a:r>
                  <a:rPr lang="en-US" sz="1800" i="1" dirty="0">
                    <a:latin typeface="Arial"/>
                    <a:cs typeface="Arial"/>
                  </a:rPr>
                  <a:t>= </a:t>
                </a:r>
                <a:r>
                  <a:rPr lang="en-US" sz="1800" i="1" dirty="0"/>
                  <a:t>n</a:t>
                </a:r>
                <a:r>
                  <a:rPr lang="en-US" sz="1800" i="1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mk-MK" sz="1800" dirty="0"/>
                      <m:t>естрадиол</m:t>
                    </m:r>
                  </m:oMath>
                </a14:m>
                <a:r>
                  <a:rPr lang="en-US" sz="1800" i="1" dirty="0" smtClean="0"/>
                  <a:t>) </a:t>
                </a:r>
                <a:r>
                  <a:rPr lang="en-US" sz="1800" i="1" dirty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/>
                      </a:rPr>
                      <m:t>𝑁</m:t>
                    </m:r>
                    <m:r>
                      <a:rPr lang="en-US" sz="1800" i="1">
                        <a:latin typeface="Cambria Math"/>
                        <a:cs typeface="Arial"/>
                      </a:rPr>
                      <m:t>𝑎</m:t>
                    </m:r>
                  </m:oMath>
                </a14:m>
                <a:r>
                  <a:rPr lang="en-US" sz="1800" i="1" dirty="0" smtClean="0"/>
                  <a:t>                       N</a:t>
                </a:r>
                <a:r>
                  <a:rPr lang="en-US" sz="1800" dirty="0" smtClean="0"/>
                  <a:t>(C) </a:t>
                </a:r>
                <a:r>
                  <a:rPr lang="en-US" sz="1800" dirty="0" smtClean="0">
                    <a:latin typeface="Arial"/>
                    <a:cs typeface="Arial"/>
                  </a:rPr>
                  <a:t>=  </a:t>
                </a:r>
                <a:r>
                  <a:rPr lang="en-US" sz="1800" dirty="0" smtClean="0">
                    <a:cs typeface="Arial"/>
                  </a:rPr>
                  <a:t>18 </a:t>
                </a:r>
                <a:r>
                  <a:rPr lang="en-US" sz="1800" dirty="0" smtClean="0">
                    <a:latin typeface="Arial"/>
                    <a:cs typeface="Arial"/>
                  </a:rPr>
                  <a:t>· </a:t>
                </a:r>
                <a:r>
                  <a:rPr lang="en-US" sz="1800" dirty="0" smtClean="0">
                    <a:solidFill>
                      <a:schemeClr val="tx1"/>
                    </a:solidFill>
                    <a:cs typeface="Arial"/>
                  </a:rPr>
                  <a:t>4,5</a:t>
                </a:r>
                <a:r>
                  <a:rPr lang="en-US" sz="1800" i="1" dirty="0">
                    <a:solidFill>
                      <a:schemeClr val="tx1"/>
                    </a:solidFill>
                    <a:latin typeface="Arial"/>
                    <a:cs typeface="Arial"/>
                  </a:rPr>
                  <a:t>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4</m:t>
                        </m:r>
                        <m:r>
                          <a:rPr lang="mk-MK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 </m:t>
                        </m:r>
                      </m:sup>
                    </m:sSup>
                  </m:oMath>
                </a14:m>
                <a:endParaRPr lang="mk-MK" sz="180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/>
                      </a:rPr>
                      <m:t>𝑁</m:t>
                    </m:r>
                  </m:oMath>
                </a14:m>
                <a:r>
                  <a:rPr lang="en-US" sz="1800" dirty="0"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/>
                      </a:rPr>
                      <m:t>(</m:t>
                    </m:r>
                    <m:r>
                      <m:rPr>
                        <m:nor/>
                      </m:rPr>
                      <a:rPr lang="mk-MK" sz="1800" dirty="0"/>
                      <m:t>естрадиол</m:t>
                    </m:r>
                  </m:oMath>
                </a14:m>
                <a:r>
                  <a:rPr lang="en-US" sz="1800" i="1" dirty="0"/>
                  <a:t>)</a:t>
                </a:r>
                <a:r>
                  <a:rPr lang="en-US" sz="1800" i="1" dirty="0">
                    <a:latin typeface="Arial"/>
                    <a:cs typeface="Arial"/>
                  </a:rPr>
                  <a:t>= </a:t>
                </a:r>
                <a:r>
                  <a:rPr lang="mk-MK" sz="1800" dirty="0"/>
                  <a:t>7,5 </a:t>
                </a:r>
                <a:r>
                  <a:rPr lang="en-US" sz="1800" dirty="0" err="1"/>
                  <a:t>mol</a:t>
                </a:r>
                <a:r>
                  <a:rPr lang="en-US" sz="1800" dirty="0"/>
                  <a:t> </a:t>
                </a:r>
                <a:r>
                  <a:rPr lang="en-US" sz="1800" i="1" dirty="0" smtClean="0">
                    <a:latin typeface="Arial"/>
                    <a:cs typeface="Arial"/>
                  </a:rPr>
                  <a:t>·</a:t>
                </a:r>
                <a:r>
                  <a:rPr lang="mk-MK" sz="1800" i="1" dirty="0" smtClean="0">
                    <a:latin typeface="Arial"/>
                    <a:cs typeface="Arial"/>
                  </a:rPr>
                  <a:t> </a:t>
                </a:r>
                <a:r>
                  <a:rPr lang="mk-MK" sz="1800" dirty="0">
                    <a:cs typeface="Arial"/>
                  </a:rPr>
                  <a:t>6,022 </a:t>
                </a:r>
                <a:r>
                  <a:rPr lang="mk-MK" sz="1800" dirty="0" smtClean="0">
                    <a:latin typeface="Arial"/>
                    <a:cs typeface="Arial"/>
                  </a:rPr>
                  <a:t>·</a:t>
                </a:r>
                <a:r>
                  <a:rPr lang="mk-MK" sz="1800" dirty="0" smtClean="0">
                    <a:cs typeface="Aria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cs typeface="Arial"/>
                          </a:rPr>
                        </m:ctrlPr>
                      </m:sSupPr>
                      <m:e>
                        <m:r>
                          <a:rPr lang="mk-MK" sz="1800" b="0" i="1"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b="0" i="1">
                            <a:cs typeface="Arial"/>
                          </a:rPr>
                          <m:t>2</m:t>
                        </m:r>
                        <m:r>
                          <a:rPr lang="mk-MK" sz="1800" b="0" i="1">
                            <a:cs typeface="Arial"/>
                          </a:rPr>
                          <m:t>3 </m:t>
                        </m:r>
                      </m:sup>
                    </m:sSup>
                  </m:oMath>
                </a14:m>
                <a:r>
                  <a:rPr lang="en-US" sz="18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b="0" i="1" dirty="0"/>
                          <m:t>mol</m:t>
                        </m:r>
                      </m:e>
                      <m:sup>
                        <m:r>
                          <a:rPr lang="en-US" sz="1800" b="0" dirty="0"/>
                          <m:t>−</m:t>
                        </m:r>
                        <m:r>
                          <a:rPr lang="en-US" sz="1800" b="0" i="1" dirty="0"/>
                          <m:t>1</m:t>
                        </m:r>
                      </m:sup>
                    </m:sSup>
                  </m:oMath>
                </a14:m>
                <a:r>
                  <a:rPr lang="en-US" sz="1800" i="1" dirty="0" smtClean="0"/>
                  <a:t>     N</a:t>
                </a:r>
                <a:r>
                  <a:rPr lang="en-US" sz="1800" dirty="0" smtClean="0"/>
                  <a:t>(C) </a:t>
                </a:r>
                <a:r>
                  <a:rPr lang="en-US" sz="1800" dirty="0" smtClean="0"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81</a:t>
                </a:r>
                <a:r>
                  <a:rPr lang="en-US" sz="1800" i="1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</a:t>
                </a:r>
                <a:r>
                  <a:rPr lang="en-US" sz="1800" i="1" dirty="0">
                    <a:solidFill>
                      <a:schemeClr val="tx1"/>
                    </a:solidFill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4</m:t>
                        </m:r>
                        <m:r>
                          <a:rPr lang="mk-MK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 </m:t>
                        </m:r>
                      </m:sup>
                    </m:sSup>
                  </m:oMath>
                </a14:m>
                <a:endParaRPr lang="en-US" sz="180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  <a:cs typeface="Arial"/>
                      </a:rPr>
                      <m:t>𝑁</m:t>
                    </m:r>
                  </m:oMath>
                </a14:m>
                <a:r>
                  <a:rPr lang="en-US" sz="1800" dirty="0"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/>
                      </a:rPr>
                      <m:t>(</m:t>
                    </m:r>
                    <m:r>
                      <m:rPr>
                        <m:nor/>
                      </m:rPr>
                      <a:rPr lang="mk-MK" sz="1800" dirty="0"/>
                      <m:t>естрадиол</m:t>
                    </m:r>
                    <m:r>
                      <m:rPr>
                        <m:nor/>
                      </m:rPr>
                      <a:rPr lang="en-US" sz="1800" b="0" i="0" dirty="0" smtClean="0"/>
                      <m:t>)</m:t>
                    </m:r>
                  </m:oMath>
                </a14:m>
                <a:r>
                  <a:rPr lang="en-US" sz="1800" i="1" dirty="0">
                    <a:latin typeface="Arial"/>
                    <a:cs typeface="Arial"/>
                  </a:rPr>
                  <a:t> </a:t>
                </a:r>
                <a:r>
                  <a:rPr lang="en-US" sz="1800" i="1" dirty="0" smtClean="0"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45,165</a:t>
                </a:r>
                <a:r>
                  <a:rPr lang="en-US" sz="1800" i="1" dirty="0" smtClean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mk-MK" sz="1800" i="1">
                            <a:latin typeface="Cambria Math"/>
                            <a:cs typeface="Arial"/>
                          </a:rPr>
                          <m:t>3 </m:t>
                        </m:r>
                      </m:sup>
                    </m:sSup>
                  </m:oMath>
                </a14:m>
                <a:r>
                  <a:rPr lang="en-US" sz="1800" i="1" dirty="0" smtClean="0"/>
                  <a:t>                               </a:t>
                </a:r>
                <a:r>
                  <a:rPr lang="en-US" sz="1800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(C) </a:t>
                </a:r>
                <a:r>
                  <a:rPr lang="en-US" sz="1800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solidFill>
                      <a:srgbClr val="FF0000"/>
                    </a:solidFill>
                    <a:cs typeface="Arial"/>
                  </a:rPr>
                  <a:t>8,1</a:t>
                </a:r>
                <a:r>
                  <a:rPr lang="en-US" sz="1800" i="1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lang="en-US" sz="1800" i="1" dirty="0">
                    <a:solidFill>
                      <a:srgbClr val="FF0000"/>
                    </a:solidFill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5</m:t>
                        </m:r>
                        <m:r>
                          <a:rPr lang="mk-MK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 </m:t>
                        </m:r>
                      </m:sup>
                    </m:sSup>
                  </m:oMath>
                </a14:m>
                <a:endParaRPr lang="en-US" sz="180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FF0000"/>
                        </a:solidFill>
                        <a:latin typeface="Cambria Math"/>
                        <a:cs typeface="Arial"/>
                      </a:rPr>
                      <m:t>𝑁</m:t>
                    </m:r>
                  </m:oMath>
                </a14:m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FF0000"/>
                        </a:solidFill>
                        <a:latin typeface="Cambria Math"/>
                        <a:cs typeface="Arial"/>
                      </a:rPr>
                      <m:t>(</m:t>
                    </m:r>
                    <m:r>
                      <m:rPr>
                        <m:nor/>
                      </m:rPr>
                      <a:rPr lang="mk-MK" sz="1800" dirty="0">
                        <a:solidFill>
                          <a:srgbClr val="FF0000"/>
                        </a:solidFill>
                      </a:rPr>
                      <m:t>естрадиол</m:t>
                    </m:r>
                    <m:r>
                      <m:rPr>
                        <m:nor/>
                      </m:rPr>
                      <a:rPr lang="en-US" sz="1800" dirty="0">
                        <a:solidFill>
                          <a:srgbClr val="FF0000"/>
                        </a:solidFill>
                      </a:rPr>
                      <m:t>)</m:t>
                    </m:r>
                  </m:oMath>
                </a14:m>
                <a:r>
                  <a:rPr lang="en-US" sz="18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800" i="1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solidFill>
                      <a:srgbClr val="FF0000"/>
                    </a:solidFill>
                    <a:cs typeface="Arial"/>
                  </a:rPr>
                  <a:t>4,5</a:t>
                </a:r>
                <a:r>
                  <a:rPr lang="en-US" sz="1800" i="1" dirty="0">
                    <a:solidFill>
                      <a:srgbClr val="FF0000"/>
                    </a:solidFill>
                    <a:latin typeface="Arial"/>
                    <a:cs typeface="Arial"/>
                  </a:rPr>
                  <a:t>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4</m:t>
                        </m:r>
                        <m:r>
                          <a:rPr lang="mk-MK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 </m:t>
                        </m:r>
                      </m:sup>
                    </m:sSup>
                  </m:oMath>
                </a14:m>
                <a:endParaRPr lang="mk-MK" sz="1800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mk-MK" sz="1800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mk-MK" sz="1800" dirty="0" smtClean="0"/>
                  <a:t>Одговор: Во </a:t>
                </a:r>
                <a:r>
                  <a:rPr lang="mk-MK" sz="1800" dirty="0"/>
                  <a:t>7,5 </a:t>
                </a:r>
                <a:r>
                  <a:rPr lang="en-US" sz="1800" dirty="0" err="1"/>
                  <a:t>mol</a:t>
                </a:r>
                <a:r>
                  <a:rPr lang="en-US" sz="1800" dirty="0"/>
                  <a:t> </a:t>
                </a:r>
                <a:r>
                  <a:rPr lang="mk-MK" sz="1800" dirty="0" smtClean="0"/>
                  <a:t> естрадиол  се содржат </a:t>
                </a:r>
                <a:r>
                  <a:rPr lang="en-US" sz="1800" dirty="0" smtClean="0">
                    <a:cs typeface="Arial"/>
                  </a:rPr>
                  <a:t>4</a:t>
                </a:r>
                <a:r>
                  <a:rPr lang="mk-MK" sz="1800" dirty="0" smtClean="0">
                    <a:cs typeface="Arial"/>
                  </a:rPr>
                  <a:t>,</a:t>
                </a:r>
                <a:r>
                  <a:rPr lang="en-US" sz="1800" dirty="0" smtClean="0">
                    <a:cs typeface="Arial"/>
                  </a:rPr>
                  <a:t>5</a:t>
                </a:r>
                <a:r>
                  <a:rPr lang="en-US" sz="1800" i="1" dirty="0" smtClean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4</m:t>
                        </m:r>
                        <m:r>
                          <a:rPr lang="mk-MK" sz="1800" i="1">
                            <a:latin typeface="Cambria Math"/>
                            <a:cs typeface="Arial"/>
                          </a:rPr>
                          <m:t> </m:t>
                        </m:r>
                      </m:sup>
                    </m:sSup>
                  </m:oMath>
                </a14:m>
                <a:r>
                  <a:rPr lang="mk-MK" sz="1800" dirty="0" smtClean="0"/>
                  <a:t>молекули од оваа супстанција и </a:t>
                </a:r>
                <a:r>
                  <a:rPr lang="en-US" sz="1800" dirty="0" smtClean="0">
                    <a:solidFill>
                      <a:schemeClr val="tx1"/>
                    </a:solidFill>
                    <a:cs typeface="Arial"/>
                  </a:rPr>
                  <a:t>8,1</a:t>
                </a:r>
                <a:r>
                  <a:rPr lang="en-US" sz="1800" i="1" dirty="0">
                    <a:solidFill>
                      <a:schemeClr val="tx1"/>
                    </a:solidFill>
                    <a:latin typeface="Arial"/>
                    <a:cs typeface="Arial"/>
                  </a:rPr>
                  <a:t> </a:t>
                </a:r>
                <a:r>
                  <a:rPr lang="en-US" sz="1800" i="1" dirty="0">
                    <a:solidFill>
                      <a:schemeClr val="tx1"/>
                    </a:solidFill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5</m:t>
                        </m:r>
                        <m:r>
                          <a:rPr lang="mk-MK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 </m:t>
                        </m:r>
                      </m:sup>
                    </m:sSup>
                  </m:oMath>
                </a14:m>
                <a:r>
                  <a:rPr lang="mk-MK" sz="1800" dirty="0" smtClean="0"/>
                  <a:t>атоми С.</a:t>
                </a:r>
                <a:endParaRPr lang="en-US" sz="1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213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1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endParaRPr lang="mk-MK" sz="1800" dirty="0" smtClean="0"/>
              </a:p>
              <a:p>
                <a:pPr marL="0" indent="0" algn="just">
                  <a:buNone/>
                </a:pPr>
                <a:r>
                  <a:rPr lang="mk-MK" sz="1800" dirty="0" smtClean="0"/>
                  <a:t>Пр2: Фреонот </a:t>
                </a:r>
                <a:r>
                  <a:rPr lang="en-US" sz="1800" dirty="0" smtClean="0"/>
                  <a:t>CCl</a:t>
                </a:r>
                <a:r>
                  <a:rPr lang="en-US" sz="1400" dirty="0" smtClean="0"/>
                  <a:t>2</a:t>
                </a:r>
                <a:r>
                  <a:rPr lang="en-US" sz="1800" dirty="0" smtClean="0"/>
                  <a:t>F</a:t>
                </a:r>
                <a:r>
                  <a:rPr lang="en-US" sz="1400" dirty="0" smtClean="0"/>
                  <a:t>2</a:t>
                </a:r>
                <a:r>
                  <a:rPr lang="en-US" sz="1800" dirty="0" smtClean="0"/>
                  <a:t>, </a:t>
                </a:r>
                <a:r>
                  <a:rPr lang="mk-MK" sz="1800" dirty="0" smtClean="0"/>
                  <a:t>се користи како средство за ладење во разладните уреди.Оваа супстанца е, исто така, и една од супстанциите што ја разоруваат озонската обвивка на атмосферата.Колкаво количество фреон се содржи во волумен од 1,53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US" sz="1800" b="0" i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 smtClean="0"/>
                  <a:t> </a:t>
                </a:r>
                <a:r>
                  <a:rPr lang="mk-MK" sz="1800" dirty="0" smtClean="0"/>
                  <a:t>мерен при стандардни услови?</a:t>
                </a:r>
              </a:p>
              <a:p>
                <a:pPr marL="0" indent="0" algn="just">
                  <a:buNone/>
                </a:pPr>
                <a:r>
                  <a:rPr lang="mk-MK" sz="1800" dirty="0"/>
                  <a:t>Решение:</a:t>
                </a:r>
              </a:p>
              <a:p>
                <a:pPr marL="0" indent="0" algn="just">
                  <a:buNone/>
                </a:pPr>
                <a:r>
                  <a:rPr lang="en-US" sz="1800" i="1" dirty="0" smtClean="0"/>
                  <a:t>V</a:t>
                </a:r>
                <a:r>
                  <a:rPr lang="en-US" sz="1800" dirty="0" smtClean="0"/>
                  <a:t>(CCl</a:t>
                </a:r>
                <a:r>
                  <a:rPr lang="en-US" sz="1400" dirty="0" smtClean="0"/>
                  <a:t>2</a:t>
                </a:r>
                <a:r>
                  <a:rPr lang="en-US" sz="1800" dirty="0" smtClean="0"/>
                  <a:t>F</a:t>
                </a:r>
                <a:r>
                  <a:rPr lang="en-US" sz="1400" dirty="0" smtClean="0"/>
                  <a:t>2</a:t>
                </a:r>
                <a:r>
                  <a:rPr lang="en-US" sz="1800" dirty="0" smtClean="0"/>
                  <a:t>) </a:t>
                </a:r>
                <a:r>
                  <a:rPr lang="en-US" sz="1800" dirty="0" smtClean="0"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1,53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0" indent="0" algn="just">
                  <a:buNone/>
                </a:pPr>
                <a:r>
                  <a:rPr lang="en-US" sz="1800" i="1" dirty="0"/>
                  <a:t>n</a:t>
                </a:r>
                <a:r>
                  <a:rPr lang="en-US" sz="1800" dirty="0" smtClean="0"/>
                  <a:t>(CCl</a:t>
                </a:r>
                <a:r>
                  <a:rPr lang="en-US" sz="1400" dirty="0" smtClean="0"/>
                  <a:t>2</a:t>
                </a:r>
                <a:r>
                  <a:rPr lang="en-US" sz="1800" dirty="0" smtClean="0"/>
                  <a:t>F</a:t>
                </a:r>
                <a:r>
                  <a:rPr lang="en-US" sz="1400" dirty="0" smtClean="0"/>
                  <a:t>2</a:t>
                </a:r>
                <a:r>
                  <a:rPr lang="en-US" sz="1800" dirty="0" smtClean="0"/>
                  <a:t>) </a:t>
                </a:r>
                <a:r>
                  <a:rPr lang="en-US" sz="1800" dirty="0" smtClean="0">
                    <a:latin typeface="Arial"/>
                    <a:cs typeface="Arial"/>
                  </a:rPr>
                  <a:t>= ?</a:t>
                </a:r>
              </a:p>
              <a:p>
                <a:pPr marL="0" indent="0" algn="just">
                  <a:buNone/>
                </a:pPr>
                <a:r>
                  <a:rPr lang="mk-MK" sz="1800" dirty="0" smtClean="0">
                    <a:cs typeface="Arial"/>
                  </a:rPr>
                  <a:t>Вредноста на моларниот волумен изнесува 22,4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 b="0" i="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en-US" sz="1800" b="0" i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/>
                  <a:t>/</a:t>
                </a:r>
                <a:r>
                  <a:rPr lang="en-US" sz="1800" dirty="0" err="1" smtClean="0"/>
                  <a:t>mol</a:t>
                </a:r>
                <a:r>
                  <a:rPr lang="mk-MK" sz="1800" dirty="0" smtClean="0"/>
                  <a:t>, а волуменот на фреонот е даден 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mk-MK" sz="1800" dirty="0" smtClean="0"/>
                  <a:t>, па затоа тој мора да се изрази во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mk-MK" sz="1800" dirty="0" smtClean="0"/>
                  <a:t>.</a:t>
                </a:r>
                <a:endParaRPr lang="en-US" sz="1800" dirty="0"/>
              </a:p>
              <a:p>
                <a:pPr marL="0" indent="0" algn="ctr">
                  <a:buNone/>
                </a:pPr>
                <a:r>
                  <a:rPr lang="mk-MK" sz="1800" dirty="0" smtClean="0"/>
                  <a:t>1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mk-MK" sz="1800" dirty="0" smtClean="0"/>
                  <a:t> </a:t>
                </a:r>
                <a:r>
                  <a:rPr lang="en-US" sz="1800" dirty="0">
                    <a:latin typeface="Arial"/>
                    <a:cs typeface="Arial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3</m:t>
                        </m:r>
                        <m:r>
                          <a:rPr lang="mk-MK" sz="1800" i="1">
                            <a:latin typeface="Cambria Math"/>
                            <a:cs typeface="Arial"/>
                          </a:rPr>
                          <m:t> </m:t>
                        </m:r>
                      </m:sup>
                    </m:sSup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mk-MK" sz="1800" dirty="0" smtClean="0"/>
              </a:p>
              <a:p>
                <a:pPr marL="0" indent="0" algn="ctr">
                  <a:buNone/>
                </a:pPr>
                <a:r>
                  <a:rPr lang="en-US" sz="1800" i="1" dirty="0"/>
                  <a:t>V</a:t>
                </a:r>
                <a:r>
                  <a:rPr lang="en-US" sz="1800" dirty="0"/>
                  <a:t>(CCl</a:t>
                </a:r>
                <a:r>
                  <a:rPr lang="en-US" sz="1400" dirty="0"/>
                  <a:t>2</a:t>
                </a:r>
                <a:r>
                  <a:rPr lang="en-US" sz="1800" dirty="0"/>
                  <a:t>F</a:t>
                </a:r>
                <a:r>
                  <a:rPr lang="en-US" sz="1400" dirty="0"/>
                  <a:t>2</a:t>
                </a:r>
                <a:r>
                  <a:rPr lang="en-US" sz="1800" dirty="0"/>
                  <a:t>) </a:t>
                </a:r>
                <a:r>
                  <a:rPr lang="en-US" sz="1800" dirty="0">
                    <a:latin typeface="Arial"/>
                    <a:cs typeface="Arial"/>
                  </a:rPr>
                  <a:t>= </a:t>
                </a:r>
                <a:r>
                  <a:rPr lang="en-US" sz="1800" dirty="0">
                    <a:cs typeface="Arial"/>
                  </a:rPr>
                  <a:t>1,53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 smtClean="0">
                    <a:latin typeface="Arial"/>
                    <a:cs typeface="Arial"/>
                  </a:rPr>
                  <a:t>=</a:t>
                </a:r>
                <a:r>
                  <a:rPr lang="mk-MK" sz="1800" dirty="0" smtClean="0">
                    <a:latin typeface="Arial"/>
                    <a:cs typeface="Arial"/>
                  </a:rPr>
                  <a:t> </a:t>
                </a:r>
                <a:r>
                  <a:rPr lang="mk-MK" sz="1800" dirty="0" smtClean="0">
                    <a:cs typeface="Arial"/>
                  </a:rPr>
                  <a:t>1,53</a:t>
                </a:r>
                <a:r>
                  <a:rPr lang="mk-MK" sz="1800" dirty="0" smtClean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3</m:t>
                        </m:r>
                        <m:r>
                          <a:rPr lang="mk-MK" sz="1800" i="1">
                            <a:latin typeface="Cambria Math"/>
                            <a:cs typeface="Arial"/>
                          </a:rPr>
                          <m:t> </m:t>
                        </m:r>
                      </m:sup>
                    </m:sSup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 smtClean="0">
                    <a:latin typeface="Arial"/>
                    <a:cs typeface="Arial"/>
                  </a:rPr>
                  <a:t>=</a:t>
                </a:r>
                <a:r>
                  <a:rPr lang="mk-MK" sz="1800" dirty="0" smtClean="0">
                    <a:latin typeface="Arial"/>
                    <a:cs typeface="Arial"/>
                  </a:rPr>
                  <a:t> </a:t>
                </a:r>
                <a:r>
                  <a:rPr lang="mk-MK" sz="1800" dirty="0" smtClean="0">
                    <a:cs typeface="Arial"/>
                  </a:rPr>
                  <a:t>1530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1800" dirty="0"/>
              </a:p>
              <a:p>
                <a:pPr marL="0" indent="0" algn="ctr">
                  <a:buNone/>
                </a:pPr>
                <a:r>
                  <a:rPr lang="en-US" sz="1800" i="1" dirty="0" smtClean="0"/>
                  <a:t>n</a:t>
                </a:r>
                <a:r>
                  <a:rPr lang="en-US" sz="1800" dirty="0" smtClean="0"/>
                  <a:t>(CCl</a:t>
                </a:r>
                <a:r>
                  <a:rPr lang="en-US" sz="1400" dirty="0" smtClean="0"/>
                  <a:t>2</a:t>
                </a:r>
                <a:r>
                  <a:rPr lang="en-US" sz="1800" dirty="0" smtClean="0"/>
                  <a:t>F</a:t>
                </a:r>
                <a:r>
                  <a:rPr lang="en-US" sz="1400" dirty="0" smtClean="0"/>
                  <a:t>2</a:t>
                </a:r>
                <a:r>
                  <a:rPr lang="en-US" sz="1800" dirty="0"/>
                  <a:t>) </a:t>
                </a:r>
                <a:r>
                  <a:rPr lang="en-US" sz="1800" dirty="0" smtClean="0">
                    <a:latin typeface="Arial"/>
                    <a:cs typeface="Arial"/>
                  </a:rPr>
                  <a:t>=</a:t>
                </a:r>
                <a:r>
                  <a:rPr lang="mk-MK" sz="1800" dirty="0" smtClean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i="1" dirty="0"/>
                          <m:t>V</m:t>
                        </m:r>
                        <m:r>
                          <m:rPr>
                            <m:nor/>
                          </m:rPr>
                          <a:rPr lang="en-US" sz="1800" dirty="0"/>
                          <m:t>(</m:t>
                        </m:r>
                        <m:r>
                          <m:rPr>
                            <m:nor/>
                          </m:rPr>
                          <a:rPr lang="en-US" sz="1800" dirty="0"/>
                          <m:t>CCl</m:t>
                        </m:r>
                        <m:r>
                          <m:rPr>
                            <m:nor/>
                          </m:rPr>
                          <a:rPr lang="en-US" sz="1800" dirty="0"/>
                          <m:t>2</m:t>
                        </m:r>
                        <m:r>
                          <m:rPr>
                            <m:nor/>
                          </m:rPr>
                          <a:rPr lang="en-US" sz="1800" dirty="0"/>
                          <m:t>F</m:t>
                        </m:r>
                        <m:r>
                          <m:rPr>
                            <m:nor/>
                          </m:rPr>
                          <a:rPr lang="en-US" sz="1800" dirty="0"/>
                          <m:t>2)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i="1" dirty="0"/>
                          <m:t>V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1800" dirty="0">
                    <a:latin typeface="Arial"/>
                    <a:cs typeface="Arial"/>
                  </a:rPr>
                  <a:t> =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  <a:cs typeface="Arial"/>
                          </a:rPr>
                          <m:t>1530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  <a:cs typeface="Arial"/>
                          </a:rPr>
                          <m:t>22,4</m:t>
                        </m:r>
                      </m:den>
                    </m:f>
                  </m:oMath>
                </a14:m>
                <a:r>
                  <a:rPr lang="en-US" sz="18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dirty="0">
                            <a:latin typeface="Cambria Math"/>
                            <a:cs typeface="Arial"/>
                          </a:rPr>
                          <m:t>dm</m:t>
                        </m:r>
                      </m:e>
                      <m:sup>
                        <m:r>
                          <a:rPr lang="en-US" sz="1800" i="1" dirty="0">
                            <a:latin typeface="Cambria Math"/>
                            <a:cs typeface="Arial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/>
                  <a:t>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dirty="0">
                            <a:latin typeface="Cambria Math"/>
                            <a:cs typeface="Arial"/>
                          </a:rPr>
                          <m:t>mol</m:t>
                        </m:r>
                      </m:e>
                      <m:sup>
                        <m:r>
                          <a:rPr lang="en-US" sz="1800" i="1" dirty="0">
                            <a:latin typeface="Cambria Math"/>
                            <a:cs typeface="Arial"/>
                          </a:rPr>
                          <m:t>−1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0" indent="0" algn="ctr">
                  <a:buNone/>
                </a:pPr>
                <a:r>
                  <a:rPr lang="en-US" sz="1800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(CCl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1800" dirty="0">
                    <a:solidFill>
                      <a:srgbClr val="FF0000"/>
                    </a:solidFill>
                  </a:rPr>
                  <a:t>) </a:t>
                </a:r>
                <a:r>
                  <a:rPr lang="en-US" sz="1800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solidFill>
                      <a:srgbClr val="FF0000"/>
                    </a:solidFill>
                    <a:cs typeface="Arial"/>
                  </a:rPr>
                  <a:t>68,3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1" dirty="0">
                        <a:solidFill>
                          <a:srgbClr val="FF0000"/>
                        </a:solidFill>
                        <a:latin typeface="Cambria Math"/>
                      </a:rPr>
                      <m:t>mol</m:t>
                    </m:r>
                  </m:oMath>
                </a14:m>
                <a:endParaRPr lang="en-US" sz="1800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mk-MK" sz="1800" dirty="0" smtClean="0"/>
              </a:p>
              <a:p>
                <a:pPr marL="0" indent="0" algn="just">
                  <a:buNone/>
                </a:pPr>
                <a:r>
                  <a:rPr lang="mk-MK" sz="1800" dirty="0" smtClean="0"/>
                  <a:t>Одговор: Во </a:t>
                </a:r>
                <a:r>
                  <a:rPr lang="en-US" sz="1800" dirty="0">
                    <a:cs typeface="Arial"/>
                  </a:rPr>
                  <a:t>1,53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mk-MK" sz="1800" dirty="0" smtClean="0"/>
                  <a:t> фреон мерен при стандардни услови се содржат 68,3 мола фреон.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593" t="-531" r="-1185" b="-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3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0198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mk-MK" sz="1800" dirty="0" smtClean="0"/>
                  <a:t>Пр3: Олово(</a:t>
                </a:r>
                <a:r>
                  <a:rPr lang="en-US" sz="1800" dirty="0" smtClean="0"/>
                  <a:t>II) </a:t>
                </a:r>
                <a:r>
                  <a:rPr lang="mk-MK" sz="1800" dirty="0" smtClean="0"/>
                  <a:t>хроматот е супстанца со светло жолта боја која се користи како жолт пигмент.Колкава маса, изразена во милиграми, претставуваат 1,8</a:t>
                </a:r>
                <a:r>
                  <a:rPr lang="mk-MK" sz="1800" dirty="0" smtClean="0">
                    <a:latin typeface="Arial"/>
                    <a:cs typeface="Arial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20</m:t>
                        </m:r>
                      </m:sup>
                    </m:sSup>
                  </m:oMath>
                </a14:m>
                <a:r>
                  <a:rPr lang="mk-MK" sz="1800" dirty="0" smtClean="0"/>
                  <a:t> формулни единки од оваа супстанца.</a:t>
                </a:r>
              </a:p>
              <a:p>
                <a:pPr marL="0" indent="0" algn="just">
                  <a:buNone/>
                </a:pPr>
                <a:r>
                  <a:rPr lang="mk-MK" sz="1800" dirty="0" smtClean="0"/>
                  <a:t>Решение: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/>
                      </a:rPr>
                      <m:t>𝑁</m:t>
                    </m:r>
                    <m:r>
                      <a:rPr lang="en-US" sz="1800" b="0" i="1" smtClean="0">
                        <a:latin typeface="Cambria Math"/>
                        <a:cs typeface="Arial"/>
                      </a:rPr>
                      <m:t>(</m:t>
                    </m:r>
                  </m:oMath>
                </a14:m>
                <a:r>
                  <a:rPr lang="en-US" sz="1800" dirty="0" smtClean="0">
                    <a:cs typeface="Arial"/>
                  </a:rPr>
                  <a:t>PbCrO</a:t>
                </a:r>
                <a:r>
                  <a:rPr lang="en-US" sz="1400" dirty="0" smtClean="0">
                    <a:cs typeface="Arial"/>
                  </a:rPr>
                  <a:t>4</a:t>
                </a:r>
                <a:r>
                  <a:rPr lang="en-US" sz="1800" dirty="0" smtClean="0">
                    <a:cs typeface="Arial"/>
                  </a:rPr>
                  <a:t>)</a:t>
                </a:r>
                <a:r>
                  <a:rPr lang="en-US" sz="1800" dirty="0">
                    <a:latin typeface="Arial"/>
                    <a:cs typeface="Arial"/>
                  </a:rPr>
                  <a:t> = </a:t>
                </a:r>
                <a:r>
                  <a:rPr lang="mk-MK" sz="1800" dirty="0"/>
                  <a:t>1,8</a:t>
                </a:r>
                <a:r>
                  <a:rPr lang="mk-MK" sz="1800" dirty="0">
                    <a:latin typeface="Arial"/>
                    <a:cs typeface="Arial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mk-MK" sz="1800" i="1">
                            <a:latin typeface="Cambria Math"/>
                            <a:cs typeface="Arial"/>
                          </a:rPr>
                          <m:t>20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0" indent="0" algn="just">
                  <a:buNone/>
                </a:pPr>
                <a:r>
                  <a:rPr lang="en-US" sz="1800" i="1" dirty="0" smtClean="0"/>
                  <a:t>m</a:t>
                </a:r>
                <a:r>
                  <a:rPr lang="en-US" sz="1800" dirty="0" smtClean="0"/>
                  <a:t>(</a:t>
                </a:r>
                <a:r>
                  <a:rPr lang="en-US" sz="1800" dirty="0" smtClean="0">
                    <a:cs typeface="Arial"/>
                  </a:rPr>
                  <a:t>PbCrO</a:t>
                </a:r>
                <a:r>
                  <a:rPr lang="en-US" sz="1400" dirty="0" smtClean="0">
                    <a:cs typeface="Arial"/>
                  </a:rPr>
                  <a:t>4</a:t>
                </a:r>
                <a:r>
                  <a:rPr lang="en-US" sz="1800" dirty="0">
                    <a:cs typeface="Arial"/>
                  </a:rPr>
                  <a:t>)</a:t>
                </a:r>
                <a:r>
                  <a:rPr lang="en-US" sz="1800" dirty="0">
                    <a:latin typeface="Arial"/>
                    <a:cs typeface="Arial"/>
                  </a:rPr>
                  <a:t> </a:t>
                </a:r>
                <a:r>
                  <a:rPr lang="en-US" sz="1800" dirty="0" smtClean="0"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?</a:t>
                </a:r>
                <a:endParaRPr lang="mk-MK" sz="1800" dirty="0" smtClean="0">
                  <a:cs typeface="Arial"/>
                </a:endParaRPr>
              </a:p>
              <a:p>
                <a:pPr marL="0" indent="0" algn="just">
                  <a:buNone/>
                </a:pPr>
                <a:r>
                  <a:rPr lang="en-US" sz="1800" i="1" dirty="0" smtClean="0">
                    <a:cs typeface="Arial"/>
                  </a:rPr>
                  <a:t>M</a:t>
                </a:r>
                <a:r>
                  <a:rPr lang="en-US" sz="1800" dirty="0" smtClean="0"/>
                  <a:t>(</a:t>
                </a:r>
                <a:r>
                  <a:rPr lang="en-US" sz="1800" dirty="0" smtClean="0">
                    <a:cs typeface="Arial"/>
                  </a:rPr>
                  <a:t>PbCrO</a:t>
                </a:r>
                <a:r>
                  <a:rPr lang="en-US" sz="1400" dirty="0" smtClean="0">
                    <a:cs typeface="Arial"/>
                  </a:rPr>
                  <a:t>4</a:t>
                </a:r>
                <a:r>
                  <a:rPr lang="en-US" sz="1800" dirty="0" smtClean="0">
                    <a:cs typeface="Arial"/>
                  </a:rPr>
                  <a:t>) </a:t>
                </a:r>
                <a:r>
                  <a:rPr lang="en-US" sz="1800" dirty="0" smtClean="0"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323,2 </a:t>
                </a:r>
                <a:r>
                  <a:rPr lang="en-US" sz="1800" dirty="0"/>
                  <a:t>g/</a:t>
                </a:r>
                <a:r>
                  <a:rPr lang="en-US" sz="1800" dirty="0" err="1"/>
                  <a:t>mol</a:t>
                </a:r>
                <a:r>
                  <a:rPr lang="en-US" sz="1800" dirty="0"/>
                  <a:t> </a:t>
                </a:r>
                <a:endParaRPr lang="en-US" sz="1800" dirty="0" smtClean="0"/>
              </a:p>
              <a:p>
                <a:pPr marL="0" indent="0" algn="just">
                  <a:buNone/>
                </a:pPr>
                <a:r>
                  <a:rPr lang="mk-MK" sz="1800" dirty="0" smtClean="0">
                    <a:cs typeface="Arial"/>
                  </a:rPr>
                  <a:t>Масата на </a:t>
                </a:r>
                <a:r>
                  <a:rPr lang="mk-MK" sz="1800" dirty="0" smtClean="0"/>
                  <a:t>олово(</a:t>
                </a:r>
                <a:r>
                  <a:rPr lang="en-US" sz="1800" dirty="0" smtClean="0"/>
                  <a:t>II) </a:t>
                </a:r>
                <a:r>
                  <a:rPr lang="mk-MK" sz="1800" dirty="0" smtClean="0"/>
                  <a:t>хроматот можеме да ја најдеме користејќи ја равенката </a:t>
                </a:r>
              </a:p>
              <a:p>
                <a:pPr marL="0" indent="0" algn="just">
                  <a:buNone/>
                </a:pPr>
                <a:r>
                  <a:rPr lang="en-US" sz="1800" i="1" dirty="0" smtClean="0"/>
                  <a:t>n(B</a:t>
                </a:r>
                <a:r>
                  <a:rPr lang="en-US" sz="1800" i="1" dirty="0"/>
                  <a:t>) </a:t>
                </a:r>
                <a:r>
                  <a:rPr lang="en-US" sz="1800" i="1" dirty="0">
                    <a:latin typeface="Arial"/>
                    <a:cs typeface="Aria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/>
                            <a:cs typeface="Arial"/>
                          </a:rPr>
                          <m:t>𝑚</m:t>
                        </m:r>
                        <m:r>
                          <a:rPr lang="en-US" sz="1800" b="0" i="1"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1800" b="0" i="1">
                            <a:latin typeface="Cambria Math"/>
                            <a:cs typeface="Arial"/>
                          </a:rPr>
                          <m:t>𝐵</m:t>
                        </m:r>
                        <m:r>
                          <a:rPr lang="en-US" sz="1800" b="0" i="1">
                            <a:latin typeface="Cambria Math"/>
                            <a:cs typeface="Arial"/>
                          </a:rPr>
                          <m:t>)</m:t>
                        </m:r>
                      </m:num>
                      <m:den>
                        <m:r>
                          <a:rPr lang="en-US" sz="1800" b="0" i="1">
                            <a:latin typeface="Cambria Math"/>
                            <a:cs typeface="Arial"/>
                          </a:rPr>
                          <m:t>𝑀</m:t>
                        </m:r>
                        <m:r>
                          <a:rPr lang="en-US" sz="1800" b="0" i="1"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1800" b="0" i="1">
                            <a:latin typeface="Cambria Math"/>
                            <a:cs typeface="Arial"/>
                          </a:rPr>
                          <m:t>𝐵</m:t>
                        </m:r>
                        <m:r>
                          <a:rPr lang="en-US" sz="1800" b="0" i="1">
                            <a:latin typeface="Cambria Math"/>
                            <a:cs typeface="Arial"/>
                          </a:rPr>
                          <m:t>)</m:t>
                        </m:r>
                      </m:den>
                    </m:f>
                  </m:oMath>
                </a14:m>
                <a:r>
                  <a:rPr lang="mk-MK" sz="1800" dirty="0" smtClean="0"/>
                  <a:t>. Затоа, најнапред треба да го пресметаме количеството супстанца користејќи го податокот за бројот на формулните единки.</a:t>
                </a:r>
                <a:endParaRPr lang="en-US" sz="1800" dirty="0" smtClean="0"/>
              </a:p>
              <a:p>
                <a:pPr marL="0" indent="0" algn="ctr">
                  <a:buNone/>
                </a:pPr>
                <a:r>
                  <a:rPr lang="en-US" sz="1800" i="1" dirty="0" smtClean="0"/>
                  <a:t>n(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  <a:cs typeface="Arial"/>
                      </a:rPr>
                      <m:t>𝑃𝑏𝐶𝑟𝑂</m:t>
                    </m:r>
                    <m:r>
                      <a:rPr lang="en-US" sz="1800" i="1" dirty="0">
                        <a:latin typeface="Cambria Math"/>
                        <a:cs typeface="Arial"/>
                      </a:rPr>
                      <m:t>4</m:t>
                    </m:r>
                  </m:oMath>
                </a14:m>
                <a:r>
                  <a:rPr lang="en-US" sz="1800" i="1" dirty="0" smtClean="0"/>
                  <a:t> )</a:t>
                </a:r>
                <a:r>
                  <a:rPr lang="en-US" sz="1400" dirty="0" smtClean="0">
                    <a:latin typeface="Arial"/>
                    <a:cs typeface="Aria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  <a:cs typeface="Arial"/>
                          </a:rPr>
                          <m:t>𝑁</m:t>
                        </m:r>
                        <m:r>
                          <a:rPr lang="en-US" sz="2400" b="0" i="1" dirty="0" smtClean="0">
                            <a:latin typeface="Cambria Math"/>
                            <a:cs typeface="Arial"/>
                          </a:rPr>
                          <m:t>(</m:t>
                        </m:r>
                        <m:r>
                          <a:rPr lang="en-US" sz="2400" b="0" i="1" dirty="0" smtClean="0">
                            <a:latin typeface="Cambria Math"/>
                            <a:cs typeface="Arial"/>
                          </a:rPr>
                          <m:t>𝑃𝑏𝐶𝑟𝑂</m:t>
                        </m:r>
                        <m:r>
                          <a:rPr lang="en-US" sz="2400" b="0" i="1" dirty="0" smtClean="0">
                            <a:latin typeface="Cambria Math"/>
                            <a:cs typeface="Arial"/>
                          </a:rPr>
                          <m:t>4</m:t>
                        </m:r>
                        <m:r>
                          <a:rPr lang="en-US" sz="2400" b="0" i="0" dirty="0" smtClean="0">
                            <a:latin typeface="Cambria Math"/>
                            <a:cs typeface="Arial"/>
                          </a:rPr>
                          <m:t>)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  <a:cs typeface="Arial"/>
                          </a:rPr>
                          <m:t>𝑁𝑎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r>
                  <a:rPr lang="en-US" sz="1800" dirty="0" smtClean="0">
                    <a:latin typeface="Arial"/>
                    <a:cs typeface="Arial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1,8·10</m:t>
                        </m:r>
                      </m:e>
                      <m:sup>
                        <m:r>
                          <a:rPr lang="en-US" sz="1800" i="1" smtClean="0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/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dirty="0" smtClean="0">
                            <a:latin typeface="Cambria Math"/>
                          </a:rPr>
                          <m:t>6,022·10</m:t>
                        </m:r>
                      </m:e>
                      <m:sup>
                        <m:r>
                          <a:rPr lang="en-US" sz="180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b="0" i="0" dirty="0" smtClean="0">
                            <a:latin typeface="Cambria Math"/>
                          </a:rPr>
                          <m:t>mol</m:t>
                        </m:r>
                      </m:e>
                      <m:sup>
                        <m:r>
                          <a:rPr lang="en-US" sz="18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 smtClean="0"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0,299</a:t>
                </a:r>
                <a:r>
                  <a:rPr lang="en-US" sz="1800" dirty="0" smtClean="0">
                    <a:latin typeface="Arial"/>
                    <a:cs typeface="Arial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dirty="0">
                        <a:latin typeface="Cambria Math"/>
                      </a:rPr>
                      <m:t>mol</m:t>
                    </m:r>
                  </m:oMath>
                </a14:m>
                <a:endParaRPr lang="en-US" sz="1800" dirty="0" smtClean="0"/>
              </a:p>
              <a:p>
                <a:pPr marL="0" indent="0" algn="ctr">
                  <a:buNone/>
                </a:pPr>
                <a:r>
                  <a:rPr lang="en-US" sz="1800" i="1" dirty="0" smtClean="0">
                    <a:solidFill>
                      <a:srgbClr val="FF0000"/>
                    </a:solidFill>
                  </a:rPr>
                  <a:t>n(</a:t>
                </a:r>
                <a14:m>
                  <m:oMath xmlns:m="http://schemas.openxmlformats.org/officeDocument/2006/math">
                    <m:r>
                      <a:rPr lang="en-US" sz="1800" i="1" dirty="0">
                        <a:solidFill>
                          <a:srgbClr val="FF0000"/>
                        </a:solidFill>
                        <a:latin typeface="Cambria Math"/>
                        <a:cs typeface="Arial"/>
                      </a:rPr>
                      <m:t>𝑃𝑏𝐶𝑟𝑂</m:t>
                    </m:r>
                    <m:r>
                      <a:rPr lang="en-US" sz="1800" i="1" dirty="0">
                        <a:solidFill>
                          <a:srgbClr val="FF0000"/>
                        </a:solidFill>
                        <a:latin typeface="Cambria Math"/>
                        <a:cs typeface="Arial"/>
                      </a:rPr>
                      <m:t>4)</m:t>
                    </m:r>
                  </m:oMath>
                </a14:m>
                <a:r>
                  <a:rPr lang="en-US" sz="1800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solidFill>
                      <a:srgbClr val="FF0000"/>
                    </a:solidFill>
                    <a:cs typeface="Arial"/>
                  </a:rPr>
                  <a:t>2,99</a:t>
                </a:r>
                <a:r>
                  <a:rPr lang="en-US" sz="1800" dirty="0">
                    <a:solidFill>
                      <a:srgbClr val="FF0000"/>
                    </a:solidFill>
                    <a:latin typeface="Arial"/>
                    <a:cs typeface="Arial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1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dirty="0">
                        <a:solidFill>
                          <a:srgbClr val="FF0000"/>
                        </a:solidFill>
                        <a:latin typeface="Cambria Math"/>
                      </a:rPr>
                      <m:t>mol</m:t>
                    </m:r>
                  </m:oMath>
                </a14:m>
                <a:endParaRPr lang="en-US" sz="18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mk-MK" sz="1800" dirty="0" smtClean="0"/>
                  <a:t>Знаејќи го количеството супстанца и моларната маса, лесно ќе ја најдеме масата на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  <a:cs typeface="Arial"/>
                      </a:rPr>
                      <m:t>𝑃𝑏𝐶𝑟𝑂</m:t>
                    </m:r>
                    <m:r>
                      <a:rPr lang="en-US" sz="1800" i="1" dirty="0">
                        <a:latin typeface="Cambria Math"/>
                        <a:cs typeface="Arial"/>
                      </a:rPr>
                      <m:t>4</m:t>
                    </m:r>
                  </m:oMath>
                </a14:m>
                <a:r>
                  <a:rPr lang="en-US" sz="1800" i="1" dirty="0"/>
                  <a:t> </a:t>
                </a:r>
                <a:r>
                  <a:rPr lang="mk-MK" sz="1800" i="1" dirty="0" smtClean="0"/>
                  <a:t>.</a:t>
                </a:r>
                <a:endParaRPr lang="en-US" sz="1800" dirty="0" smtClean="0"/>
              </a:p>
              <a:p>
                <a:pPr marL="0" indent="0" algn="ctr">
                  <a:buNone/>
                </a:pPr>
                <a:r>
                  <a:rPr lang="en-US" sz="1800" i="1" dirty="0"/>
                  <a:t>m</a:t>
                </a:r>
                <a:r>
                  <a:rPr lang="en-US" sz="1800" dirty="0"/>
                  <a:t>(</a:t>
                </a:r>
                <a:r>
                  <a:rPr lang="en-US" sz="1800" dirty="0">
                    <a:cs typeface="Arial"/>
                  </a:rPr>
                  <a:t>PbCrO</a:t>
                </a:r>
                <a:r>
                  <a:rPr lang="en-US" sz="1400" dirty="0">
                    <a:cs typeface="Arial"/>
                  </a:rPr>
                  <a:t>4</a:t>
                </a:r>
                <a:r>
                  <a:rPr lang="en-US" sz="1800" dirty="0">
                    <a:cs typeface="Arial"/>
                  </a:rPr>
                  <a:t>)</a:t>
                </a:r>
                <a:r>
                  <a:rPr lang="en-US" sz="1800" dirty="0">
                    <a:latin typeface="Arial"/>
                    <a:cs typeface="Arial"/>
                  </a:rPr>
                  <a:t> </a:t>
                </a:r>
                <a:r>
                  <a:rPr lang="en-US" sz="1800" dirty="0" smtClean="0">
                    <a:latin typeface="Arial"/>
                    <a:cs typeface="Arial"/>
                  </a:rPr>
                  <a:t>=</a:t>
                </a:r>
                <a:r>
                  <a:rPr lang="mk-MK" sz="1800" dirty="0" smtClean="0">
                    <a:latin typeface="Arial"/>
                    <a:cs typeface="Arial"/>
                  </a:rPr>
                  <a:t> </a:t>
                </a:r>
                <a:r>
                  <a:rPr lang="en-US" sz="1800" i="1" dirty="0" smtClean="0"/>
                  <a:t>n</a:t>
                </a:r>
                <a:r>
                  <a:rPr lang="en-US" sz="1800" dirty="0" smtClean="0"/>
                  <a:t>(</a:t>
                </a:r>
                <a:r>
                  <a:rPr lang="en-US" sz="1800" dirty="0" smtClean="0">
                    <a:cs typeface="Arial"/>
                  </a:rPr>
                  <a:t>PbCrO</a:t>
                </a:r>
                <a:r>
                  <a:rPr lang="en-US" sz="1400" dirty="0" smtClean="0">
                    <a:cs typeface="Arial"/>
                  </a:rPr>
                  <a:t>4</a:t>
                </a:r>
                <a:r>
                  <a:rPr lang="mk-MK" sz="1800" dirty="0"/>
                  <a:t>)</a:t>
                </a:r>
                <a:r>
                  <a:rPr lang="en-US" sz="1400" dirty="0" smtClean="0">
                    <a:latin typeface="Arial"/>
                    <a:cs typeface="Arial"/>
                  </a:rPr>
                  <a:t> ·</a:t>
                </a:r>
                <a:r>
                  <a:rPr lang="mk-MK" sz="1400" dirty="0" smtClean="0">
                    <a:latin typeface="Arial"/>
                    <a:cs typeface="Arial"/>
                  </a:rPr>
                  <a:t> </a:t>
                </a:r>
                <a:r>
                  <a:rPr lang="en-US" sz="1800" i="1" dirty="0">
                    <a:cs typeface="Arial"/>
                  </a:rPr>
                  <a:t>M</a:t>
                </a:r>
                <a:r>
                  <a:rPr lang="en-US" sz="1800" dirty="0"/>
                  <a:t>(</a:t>
                </a:r>
                <a:r>
                  <a:rPr lang="en-US" sz="1800" dirty="0">
                    <a:cs typeface="Arial"/>
                  </a:rPr>
                  <a:t>PbCrO</a:t>
                </a:r>
                <a:r>
                  <a:rPr lang="en-US" sz="1400" dirty="0">
                    <a:cs typeface="Arial"/>
                  </a:rPr>
                  <a:t>4</a:t>
                </a:r>
                <a:r>
                  <a:rPr lang="en-US" sz="1800" dirty="0" smtClean="0">
                    <a:cs typeface="Arial"/>
                  </a:rPr>
                  <a:t>)</a:t>
                </a:r>
                <a:r>
                  <a:rPr lang="en-US" sz="1800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= </a:t>
                </a:r>
                <a:r>
                  <a:rPr lang="en-US" sz="1800" dirty="0">
                    <a:solidFill>
                      <a:schemeClr val="tx1"/>
                    </a:solidFill>
                    <a:cs typeface="Arial"/>
                  </a:rPr>
                  <a:t>2,99</a:t>
                </a:r>
                <a:r>
                  <a:rPr lang="en-US" sz="1800" dirty="0">
                    <a:solidFill>
                      <a:schemeClr val="tx1"/>
                    </a:solidFill>
                    <a:latin typeface="Arial"/>
                    <a:cs typeface="Arial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dirty="0">
                        <a:solidFill>
                          <a:schemeClr val="tx1"/>
                        </a:solidFill>
                        <a:latin typeface="Cambria Math"/>
                      </a:rPr>
                      <m:t>mol</m:t>
                    </m:r>
                  </m:oMath>
                </a14:m>
                <a:r>
                  <a:rPr lang="mk-MK" sz="180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·</a:t>
                </a:r>
                <a:r>
                  <a:rPr lang="mk-MK" sz="180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</a:t>
                </a:r>
                <a:r>
                  <a:rPr lang="en-US" sz="1800" dirty="0">
                    <a:cs typeface="Arial"/>
                  </a:rPr>
                  <a:t>323,2 </a:t>
                </a:r>
                <a:r>
                  <a:rPr lang="en-US" sz="1800" dirty="0"/>
                  <a:t>g/</a:t>
                </a:r>
                <a:r>
                  <a:rPr lang="en-US" sz="1800" dirty="0" err="1"/>
                  <a:t>mol</a:t>
                </a:r>
                <a:r>
                  <a:rPr lang="en-US" sz="1800" dirty="0"/>
                  <a:t> </a:t>
                </a:r>
                <a:r>
                  <a:rPr lang="en-US" sz="1800" dirty="0">
                    <a:latin typeface="Arial"/>
                    <a:cs typeface="Arial"/>
                  </a:rPr>
                  <a:t>= </a:t>
                </a:r>
                <a:r>
                  <a:rPr lang="mk-MK" sz="1800" dirty="0" smtClean="0">
                    <a:cs typeface="Arial"/>
                  </a:rPr>
                  <a:t>9</a:t>
                </a:r>
                <a:r>
                  <a:rPr lang="en-US" sz="1800" dirty="0" smtClean="0">
                    <a:cs typeface="Arial"/>
                  </a:rPr>
                  <a:t>6</a:t>
                </a:r>
                <a:r>
                  <a:rPr lang="mk-MK" sz="1800" dirty="0" smtClean="0">
                    <a:cs typeface="Arial"/>
                  </a:rPr>
                  <a:t>6,37</a:t>
                </a:r>
                <a:r>
                  <a:rPr lang="mk-MK" sz="1800" dirty="0" smtClean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g  </a:t>
                </a:r>
              </a:p>
              <a:p>
                <a:pPr marL="0" indent="0" algn="ctr">
                  <a:buNone/>
                </a:pPr>
                <a:r>
                  <a:rPr lang="en-US" sz="1800" i="1" dirty="0" smtClean="0">
                    <a:solidFill>
                      <a:srgbClr val="FF0000"/>
                    </a:solidFill>
                  </a:rPr>
                  <a:t>m</a:t>
                </a:r>
                <a:r>
                  <a:rPr lang="en-US" sz="1800" dirty="0">
                    <a:solidFill>
                      <a:srgbClr val="FF0000"/>
                    </a:solidFill>
                  </a:rPr>
                  <a:t>(</a:t>
                </a:r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PbCrO</a:t>
                </a:r>
                <a:r>
                  <a:rPr lang="en-US" sz="1400" dirty="0">
                    <a:solidFill>
                      <a:srgbClr val="FF0000"/>
                    </a:solidFill>
                    <a:cs typeface="Arial"/>
                  </a:rPr>
                  <a:t>4</a:t>
                </a:r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)</a:t>
                </a:r>
                <a:r>
                  <a:rPr lang="en-US" sz="1800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lang="en-US" sz="1800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= </a:t>
                </a:r>
                <a:r>
                  <a:rPr lang="mk-MK" sz="1800" dirty="0" smtClean="0">
                    <a:solidFill>
                      <a:srgbClr val="FF0000"/>
                    </a:solidFill>
                    <a:cs typeface="Arial"/>
                  </a:rPr>
                  <a:t>9</a:t>
                </a:r>
                <a:r>
                  <a:rPr lang="en-US" sz="1800" dirty="0" smtClean="0">
                    <a:solidFill>
                      <a:srgbClr val="FF0000"/>
                    </a:solidFill>
                    <a:cs typeface="Arial"/>
                  </a:rPr>
                  <a:t>6</a:t>
                </a:r>
                <a:r>
                  <a:rPr lang="mk-MK" sz="1800" dirty="0" smtClean="0">
                    <a:solidFill>
                      <a:srgbClr val="FF0000"/>
                    </a:solidFill>
                    <a:cs typeface="Arial"/>
                  </a:rPr>
                  <a:t>6,37</a:t>
                </a:r>
                <a:r>
                  <a:rPr lang="mk-MK" sz="1800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lang="mk-MK" sz="1800" dirty="0">
                    <a:solidFill>
                      <a:srgbClr val="FF0000"/>
                    </a:solidFill>
                    <a:latin typeface="Arial"/>
                    <a:cs typeface="Arial"/>
                  </a:rPr>
                  <a:t>·</a:t>
                </a:r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mk-MK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1800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lang="mk-MK" sz="1800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·</a:t>
                </a:r>
                <a:r>
                  <a:rPr lang="en-US" sz="1800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 smtClean="0">
                    <a:solidFill>
                      <a:srgbClr val="FF0000"/>
                    </a:solidFill>
                  </a:rPr>
                  <a:t>mg </a:t>
                </a:r>
                <a:r>
                  <a:rPr lang="en-US" sz="1800" dirty="0">
                    <a:solidFill>
                      <a:srgbClr val="FF0000"/>
                    </a:solidFill>
                    <a:latin typeface="Arial"/>
                    <a:cs typeface="Arial"/>
                  </a:rPr>
                  <a:t>= </a:t>
                </a:r>
                <a:r>
                  <a:rPr lang="mk-MK" sz="1800" dirty="0" smtClean="0">
                    <a:solidFill>
                      <a:srgbClr val="FF0000"/>
                    </a:solidFill>
                    <a:cs typeface="Arial"/>
                  </a:rPr>
                  <a:t>96</a:t>
                </a:r>
                <a:r>
                  <a:rPr lang="en-US" sz="1800" dirty="0" smtClean="0">
                    <a:solidFill>
                      <a:srgbClr val="FF0000"/>
                    </a:solidFill>
                    <a:cs typeface="Arial"/>
                  </a:rPr>
                  <a:t>,6</a:t>
                </a:r>
                <a:r>
                  <a:rPr lang="mk-MK" sz="1800" dirty="0" smtClean="0">
                    <a:solidFill>
                      <a:srgbClr val="FF0000"/>
                    </a:solidFill>
                    <a:cs typeface="Arial"/>
                  </a:rPr>
                  <a:t>37</a:t>
                </a:r>
                <a:r>
                  <a:rPr lang="en-US" sz="1800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mg</a:t>
                </a:r>
              </a:p>
              <a:p>
                <a:pPr marL="0" indent="0" algn="just">
                  <a:buNone/>
                </a:pPr>
                <a:r>
                  <a:rPr lang="mk-MK" sz="1800" dirty="0" smtClean="0"/>
                  <a:t>Одговор:Масата на </a:t>
                </a:r>
                <a:r>
                  <a:rPr lang="mk-MK" sz="1800" dirty="0"/>
                  <a:t>1,8</a:t>
                </a:r>
                <a:r>
                  <a:rPr lang="mk-MK" sz="1800" dirty="0">
                    <a:latin typeface="Arial"/>
                    <a:cs typeface="Arial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mk-MK" sz="1800" i="1">
                            <a:latin typeface="Cambria Math"/>
                            <a:cs typeface="Arial"/>
                          </a:rPr>
                          <m:t>20</m:t>
                        </m:r>
                      </m:sup>
                    </m:sSup>
                  </m:oMath>
                </a14:m>
                <a:r>
                  <a:rPr lang="mk-MK" sz="1800" dirty="0" smtClean="0"/>
                  <a:t>формулни единки </a:t>
                </a:r>
                <a:r>
                  <a:rPr lang="mk-MK" sz="1800" dirty="0"/>
                  <a:t>олово(</a:t>
                </a:r>
                <a:r>
                  <a:rPr lang="en-US" sz="1800" dirty="0"/>
                  <a:t>II) </a:t>
                </a:r>
                <a:r>
                  <a:rPr lang="mk-MK" sz="1800" dirty="0" smtClean="0"/>
                  <a:t>хромат изнесува 96,637</a:t>
                </a:r>
                <a:r>
                  <a:rPr lang="en-US" sz="1800" dirty="0" smtClean="0"/>
                  <a:t>mg</a:t>
                </a:r>
                <a:endParaRPr lang="en-US" sz="18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019800"/>
              </a:xfrm>
              <a:blipFill rotWithShape="1">
                <a:blip r:embed="rId2"/>
                <a:stretch>
                  <a:fillRect l="-593" t="-507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6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mk-MK" sz="1800" dirty="0" smtClean="0"/>
                  <a:t>Пр</a:t>
                </a:r>
                <a:r>
                  <a:rPr lang="en-US" sz="1800" dirty="0" smtClean="0"/>
                  <a:t> </a:t>
                </a:r>
                <a:r>
                  <a:rPr lang="mk-MK" sz="1800" dirty="0" smtClean="0"/>
                  <a:t>4:Колкав број молекули ацетон се содржат во волумен од 24,48 </a:t>
                </a:r>
                <a:r>
                  <a:rPr lang="en-US" sz="1800" dirty="0" smtClean="0"/>
                  <a:t>ml</a:t>
                </a:r>
                <a:r>
                  <a:rPr lang="mk-MK" sz="1800" dirty="0" smtClean="0"/>
                  <a:t> ?  Густината на ацетонот изнесува 0,7908 </a:t>
                </a:r>
                <a:r>
                  <a:rPr lang="en-US" sz="1800" dirty="0" smtClean="0"/>
                  <a:t>g/ml.</a:t>
                </a:r>
              </a:p>
              <a:p>
                <a:pPr marL="0" indent="0" algn="just">
                  <a:buNone/>
                </a:pPr>
                <a:r>
                  <a:rPr lang="mk-MK" sz="1800" dirty="0" smtClean="0"/>
                  <a:t>Решение:</a:t>
                </a:r>
              </a:p>
              <a:p>
                <a:pPr marL="0" indent="0" algn="just">
                  <a:buNone/>
                </a:pPr>
                <a:r>
                  <a:rPr lang="en-US" sz="1800" i="1" dirty="0" smtClean="0"/>
                  <a:t>V </a:t>
                </a:r>
                <a:r>
                  <a:rPr lang="en-US" sz="1800" dirty="0" smtClean="0"/>
                  <a:t>(C</a:t>
                </a:r>
                <a:r>
                  <a:rPr lang="en-US" sz="1400" dirty="0" smtClean="0"/>
                  <a:t>3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6</a:t>
                </a:r>
                <a:r>
                  <a:rPr lang="en-US" sz="1800" dirty="0" smtClean="0"/>
                  <a:t>O) </a:t>
                </a:r>
                <a:r>
                  <a:rPr lang="mk-MK" sz="1800" dirty="0" smtClean="0">
                    <a:cs typeface="Arial"/>
                  </a:rPr>
                  <a:t>= 24,48 </a:t>
                </a:r>
                <a:r>
                  <a:rPr lang="en-US" sz="1800" dirty="0" smtClean="0"/>
                  <a:t>ml</a:t>
                </a:r>
                <a:r>
                  <a:rPr lang="mk-MK" sz="1800" dirty="0" smtClean="0"/>
                  <a:t>                 </a:t>
                </a:r>
                <a:r>
                  <a:rPr lang="en-US" sz="1800" i="1" dirty="0" smtClean="0"/>
                  <a:t>M</a:t>
                </a:r>
                <a:r>
                  <a:rPr lang="en-US" sz="1800" dirty="0" smtClean="0"/>
                  <a:t> (</a:t>
                </a:r>
                <a:r>
                  <a:rPr lang="en-US" sz="1800" dirty="0"/>
                  <a:t>C</a:t>
                </a:r>
                <a:r>
                  <a:rPr lang="en-US" sz="1400" dirty="0"/>
                  <a:t>3</a:t>
                </a:r>
                <a:r>
                  <a:rPr lang="en-US" sz="1800" dirty="0"/>
                  <a:t>H</a:t>
                </a:r>
                <a:r>
                  <a:rPr lang="en-US" sz="1400" dirty="0"/>
                  <a:t>6</a:t>
                </a:r>
                <a:r>
                  <a:rPr lang="en-US" sz="1800" dirty="0"/>
                  <a:t>O) </a:t>
                </a:r>
                <a:r>
                  <a:rPr lang="mk-MK" sz="1800" dirty="0">
                    <a:cs typeface="Arial"/>
                  </a:rPr>
                  <a:t>= </a:t>
                </a:r>
                <a:r>
                  <a:rPr lang="mk-MK" sz="1800" dirty="0" smtClean="0"/>
                  <a:t> </a:t>
                </a:r>
                <a:r>
                  <a:rPr lang="en-US" sz="1800" dirty="0" smtClean="0"/>
                  <a:t>58,09 g/</a:t>
                </a:r>
                <a:r>
                  <a:rPr lang="en-US" sz="1800" dirty="0" err="1" smtClean="0"/>
                  <a:t>mol</a:t>
                </a:r>
                <a:r>
                  <a:rPr lang="mk-MK" sz="1800" dirty="0" smtClean="0"/>
                  <a:t>             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mk-MK" sz="1800" i="1" dirty="0" smtClean="0"/>
                  <a:t> </a:t>
                </a:r>
                <a:r>
                  <a:rPr lang="en-US" sz="1800" dirty="0" smtClean="0"/>
                  <a:t>(C</a:t>
                </a:r>
                <a:r>
                  <a:rPr lang="en-US" sz="1400" dirty="0" smtClean="0"/>
                  <a:t>3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6</a:t>
                </a:r>
                <a:r>
                  <a:rPr lang="en-US" sz="1800" dirty="0" smtClean="0"/>
                  <a:t>O) </a:t>
                </a:r>
                <a:r>
                  <a:rPr lang="mk-MK" sz="1800" dirty="0" smtClean="0">
                    <a:cs typeface="Arial"/>
                  </a:rPr>
                  <a:t>= 0,7908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g/ml           </a:t>
                </a:r>
                <a:r>
                  <a:rPr lang="en-US" sz="1800" i="1" dirty="0" smtClean="0"/>
                  <a:t>N</a:t>
                </a:r>
                <a:r>
                  <a:rPr lang="en-US" sz="1800" dirty="0" smtClean="0"/>
                  <a:t> (C</a:t>
                </a:r>
                <a:r>
                  <a:rPr lang="en-US" sz="1400" dirty="0" smtClean="0"/>
                  <a:t>3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6</a:t>
                </a:r>
                <a:r>
                  <a:rPr lang="en-US" sz="1800" dirty="0" smtClean="0"/>
                  <a:t>O) </a:t>
                </a:r>
                <a:r>
                  <a:rPr lang="mk-MK" sz="1800" dirty="0"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?</a:t>
                </a:r>
                <a:endParaRPr lang="en-US" sz="1800" dirty="0"/>
              </a:p>
              <a:p>
                <a:pPr marL="0" indent="0" algn="just">
                  <a:buNone/>
                </a:pPr>
                <a:endParaRPr lang="en-US" sz="1800" dirty="0" smtClean="0">
                  <a:cs typeface="Arial"/>
                </a:endParaRPr>
              </a:p>
              <a:p>
                <a:pPr marL="0" indent="0" algn="just">
                  <a:buNone/>
                </a:pPr>
                <a:r>
                  <a:rPr lang="mk-MK" sz="1800" dirty="0" smtClean="0">
                    <a:cs typeface="Arial"/>
                  </a:rPr>
                  <a:t>Бројот на единки можеме да го најдеме само ако го знаеме количеството супстанца.Прво преку дадените податоци за волуменот и густината,ќе ја најдеме масата на ацетонот.</a:t>
                </a:r>
                <a:endParaRPr lang="en-US" sz="1800" dirty="0" smtClean="0">
                  <a:cs typeface="Arial"/>
                </a:endParaRPr>
              </a:p>
              <a:p>
                <a:pPr marL="0" indent="0" algn="ctr">
                  <a:buNone/>
                </a:pPr>
                <a:r>
                  <a:rPr lang="en-US" sz="1800" i="1" dirty="0" smtClean="0">
                    <a:cs typeface="Arial"/>
                  </a:rPr>
                  <a:t>m</a:t>
                </a:r>
                <a:r>
                  <a:rPr lang="en-US" sz="1800" dirty="0" smtClean="0">
                    <a:cs typeface="Arial"/>
                  </a:rPr>
                  <a:t>(</a:t>
                </a:r>
                <a:r>
                  <a:rPr lang="en-US" sz="1800" dirty="0" smtClean="0"/>
                  <a:t>C</a:t>
                </a:r>
                <a:r>
                  <a:rPr lang="en-US" sz="1400" dirty="0" smtClean="0"/>
                  <a:t>3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6</a:t>
                </a:r>
                <a:r>
                  <a:rPr lang="en-US" sz="1800" dirty="0" smtClean="0"/>
                  <a:t>O)</a:t>
                </a:r>
                <a:r>
                  <a:rPr lang="mk-MK" sz="1800" dirty="0">
                    <a:cs typeface="Arial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en-US" sz="1800" dirty="0" smtClean="0"/>
                  <a:t>(C</a:t>
                </a:r>
                <a:r>
                  <a:rPr lang="en-US" sz="1400" dirty="0" smtClean="0"/>
                  <a:t>3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6</a:t>
                </a:r>
                <a:r>
                  <a:rPr lang="en-US" sz="1800" dirty="0" smtClean="0"/>
                  <a:t>O) </a:t>
                </a:r>
                <a:r>
                  <a:rPr lang="en-US" sz="1800" dirty="0" smtClean="0">
                    <a:latin typeface="Arial"/>
                    <a:cs typeface="Arial"/>
                  </a:rPr>
                  <a:t>· </a:t>
                </a:r>
                <a:r>
                  <a:rPr lang="en-US" sz="1800" i="1" dirty="0"/>
                  <a:t>V </a:t>
                </a:r>
                <a:r>
                  <a:rPr lang="en-US" sz="1800" dirty="0"/>
                  <a:t>(C</a:t>
                </a:r>
                <a:r>
                  <a:rPr lang="en-US" sz="1400" dirty="0"/>
                  <a:t>3</a:t>
                </a:r>
                <a:r>
                  <a:rPr lang="en-US" sz="1800" dirty="0"/>
                  <a:t>H</a:t>
                </a:r>
                <a:r>
                  <a:rPr lang="en-US" sz="1400" dirty="0"/>
                  <a:t>6</a:t>
                </a:r>
                <a:r>
                  <a:rPr lang="en-US" sz="1800" dirty="0"/>
                  <a:t>O) </a:t>
                </a:r>
                <a:r>
                  <a:rPr lang="mk-MK" sz="1800" dirty="0">
                    <a:cs typeface="Arial"/>
                  </a:rPr>
                  <a:t>= 0,7908</a:t>
                </a:r>
                <a:r>
                  <a:rPr lang="en-US" sz="1800" dirty="0"/>
                  <a:t> g/ml </a:t>
                </a:r>
                <a:r>
                  <a:rPr lang="en-US" sz="1800" dirty="0" smtClean="0">
                    <a:latin typeface="Arial"/>
                    <a:cs typeface="Arial"/>
                  </a:rPr>
                  <a:t>· </a:t>
                </a:r>
                <a:r>
                  <a:rPr lang="mk-MK" sz="1800" dirty="0">
                    <a:cs typeface="Arial"/>
                  </a:rPr>
                  <a:t>24,48 </a:t>
                </a:r>
                <a:r>
                  <a:rPr lang="en-US" sz="1800" dirty="0"/>
                  <a:t>ml</a:t>
                </a:r>
                <a:r>
                  <a:rPr lang="mk-MK" sz="1800" dirty="0"/>
                  <a:t> </a:t>
                </a:r>
                <a:r>
                  <a:rPr lang="mk-MK" sz="1800" dirty="0" smtClean="0">
                    <a:cs typeface="Arial"/>
                  </a:rPr>
                  <a:t>=</a:t>
                </a:r>
                <a:r>
                  <a:rPr lang="en-US" sz="1800" dirty="0" smtClean="0">
                    <a:cs typeface="Arial"/>
                  </a:rPr>
                  <a:t> </a:t>
                </a:r>
                <a:r>
                  <a:rPr lang="mk-MK" sz="1800" dirty="0" smtClean="0">
                    <a:cs typeface="Arial"/>
                  </a:rPr>
                  <a:t>19,36 </a:t>
                </a:r>
                <a:r>
                  <a:rPr lang="en-US" sz="1800" dirty="0" smtClean="0">
                    <a:cs typeface="Arial"/>
                  </a:rPr>
                  <a:t>g</a:t>
                </a:r>
              </a:p>
              <a:p>
                <a:pPr marL="0" indent="0" algn="ctr">
                  <a:buNone/>
                </a:pPr>
                <a:r>
                  <a:rPr lang="en-US" sz="1800" i="1" dirty="0">
                    <a:solidFill>
                      <a:srgbClr val="FF0000"/>
                    </a:solidFill>
                    <a:cs typeface="Arial"/>
                  </a:rPr>
                  <a:t>m</a:t>
                </a:r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(</a:t>
                </a:r>
                <a:r>
                  <a:rPr lang="en-US" sz="1800" dirty="0">
                    <a:solidFill>
                      <a:srgbClr val="FF0000"/>
                    </a:solidFill>
                  </a:rPr>
                  <a:t>C</a:t>
                </a:r>
                <a:r>
                  <a:rPr lang="en-US" sz="1400" dirty="0">
                    <a:solidFill>
                      <a:srgbClr val="FF0000"/>
                    </a:solidFill>
                  </a:rPr>
                  <a:t>3</a:t>
                </a:r>
                <a:r>
                  <a:rPr lang="en-US" sz="1800" dirty="0">
                    <a:solidFill>
                      <a:srgbClr val="FF0000"/>
                    </a:solidFill>
                  </a:rPr>
                  <a:t>H</a:t>
                </a:r>
                <a:r>
                  <a:rPr lang="en-US" sz="1400" dirty="0">
                    <a:solidFill>
                      <a:srgbClr val="FF0000"/>
                    </a:solidFill>
                  </a:rPr>
                  <a:t>6</a:t>
                </a:r>
                <a:r>
                  <a:rPr lang="en-US" sz="1800" dirty="0">
                    <a:solidFill>
                      <a:srgbClr val="FF0000"/>
                    </a:solidFill>
                  </a:rPr>
                  <a:t>O)</a:t>
                </a:r>
                <a:r>
                  <a:rPr lang="mk-MK" sz="1800" dirty="0">
                    <a:solidFill>
                      <a:srgbClr val="FF0000"/>
                    </a:solidFill>
                    <a:cs typeface="Arial"/>
                  </a:rPr>
                  <a:t> </a:t>
                </a:r>
                <a:r>
                  <a:rPr lang="mk-MK" sz="1800" dirty="0" smtClean="0">
                    <a:solidFill>
                      <a:srgbClr val="FF0000"/>
                    </a:solidFill>
                    <a:cs typeface="Arial"/>
                  </a:rPr>
                  <a:t>=</a:t>
                </a:r>
                <a:r>
                  <a:rPr lang="en-US" sz="1800" dirty="0" smtClean="0">
                    <a:solidFill>
                      <a:srgbClr val="FF0000"/>
                    </a:solidFill>
                    <a:cs typeface="Arial"/>
                  </a:rPr>
                  <a:t> </a:t>
                </a:r>
                <a:r>
                  <a:rPr lang="mk-MK" sz="1800" dirty="0">
                    <a:solidFill>
                      <a:srgbClr val="FF0000"/>
                    </a:solidFill>
                    <a:cs typeface="Arial"/>
                  </a:rPr>
                  <a:t>19,36 </a:t>
                </a:r>
                <a:r>
                  <a:rPr lang="en-US" sz="1800" dirty="0" smtClean="0">
                    <a:solidFill>
                      <a:srgbClr val="FF0000"/>
                    </a:solidFill>
                    <a:cs typeface="Arial"/>
                  </a:rPr>
                  <a:t>g</a:t>
                </a:r>
              </a:p>
              <a:p>
                <a:pPr marL="0" indent="0" algn="ctr">
                  <a:buNone/>
                </a:pPr>
                <a:r>
                  <a:rPr lang="en-US" sz="1800" i="1" dirty="0" smtClean="0">
                    <a:cs typeface="Arial"/>
                  </a:rPr>
                  <a:t> n</a:t>
                </a:r>
                <a:r>
                  <a:rPr lang="en-US" sz="1800" dirty="0" smtClean="0">
                    <a:cs typeface="Arial"/>
                  </a:rPr>
                  <a:t>(</a:t>
                </a:r>
                <a:r>
                  <a:rPr lang="en-US" sz="1800" dirty="0" smtClean="0"/>
                  <a:t>C</a:t>
                </a:r>
                <a:r>
                  <a:rPr lang="en-US" sz="1400" dirty="0" smtClean="0"/>
                  <a:t>3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6</a:t>
                </a:r>
                <a:r>
                  <a:rPr lang="en-US" sz="1800" dirty="0" smtClean="0"/>
                  <a:t>O</a:t>
                </a:r>
                <a:r>
                  <a:rPr lang="mk-MK" sz="1800" dirty="0" smtClean="0"/>
                  <a:t>)</a:t>
                </a:r>
                <a:r>
                  <a:rPr lang="mk-MK" sz="1800" dirty="0" smtClean="0">
                    <a:cs typeface="Arial"/>
                  </a:rPr>
                  <a:t> </a:t>
                </a:r>
                <a:r>
                  <a:rPr lang="mk-MK" sz="1800" dirty="0">
                    <a:cs typeface="Arial"/>
                  </a:rPr>
                  <a:t>= </a:t>
                </a:r>
                <a:r>
                  <a:rPr lang="en-US" sz="1800" i="1" dirty="0" smtClean="0">
                    <a:cs typeface="Arial"/>
                  </a:rPr>
                  <a:t>m</a:t>
                </a:r>
                <a:r>
                  <a:rPr lang="en-US" sz="1800" dirty="0" smtClean="0">
                    <a:cs typeface="Arial"/>
                  </a:rPr>
                  <a:t>(C</a:t>
                </a:r>
                <a:r>
                  <a:rPr lang="en-US" sz="1400" dirty="0" smtClean="0">
                    <a:cs typeface="Arial"/>
                  </a:rPr>
                  <a:t>3</a:t>
                </a:r>
                <a:r>
                  <a:rPr lang="en-US" sz="1800" dirty="0" smtClean="0">
                    <a:cs typeface="Arial"/>
                  </a:rPr>
                  <a:t>H</a:t>
                </a:r>
                <a:r>
                  <a:rPr lang="en-US" sz="1400" dirty="0" smtClean="0">
                    <a:cs typeface="Arial"/>
                  </a:rPr>
                  <a:t>6</a:t>
                </a:r>
                <a:r>
                  <a:rPr lang="en-US" sz="1800" dirty="0" smtClean="0">
                    <a:cs typeface="Arial"/>
                  </a:rPr>
                  <a:t>O)/</a:t>
                </a:r>
                <a:r>
                  <a:rPr lang="en-US" sz="1800" i="1" dirty="0" smtClean="0">
                    <a:cs typeface="Arial"/>
                  </a:rPr>
                  <a:t>M</a:t>
                </a:r>
                <a:r>
                  <a:rPr lang="en-US" sz="1800" dirty="0" smtClean="0">
                    <a:cs typeface="Arial"/>
                  </a:rPr>
                  <a:t>(C</a:t>
                </a:r>
                <a:r>
                  <a:rPr lang="en-US" sz="1400" dirty="0" smtClean="0">
                    <a:cs typeface="Arial"/>
                  </a:rPr>
                  <a:t>3</a:t>
                </a:r>
                <a:r>
                  <a:rPr lang="en-US" sz="1800" dirty="0" smtClean="0">
                    <a:cs typeface="Arial"/>
                  </a:rPr>
                  <a:t>H</a:t>
                </a:r>
                <a:r>
                  <a:rPr lang="en-US" sz="1400" dirty="0" smtClean="0">
                    <a:cs typeface="Arial"/>
                  </a:rPr>
                  <a:t>6</a:t>
                </a:r>
                <a:r>
                  <a:rPr lang="en-US" sz="1800" dirty="0" smtClean="0">
                    <a:cs typeface="Arial"/>
                  </a:rPr>
                  <a:t>O) </a:t>
                </a:r>
                <a:r>
                  <a:rPr lang="mk-MK" sz="1800" dirty="0">
                    <a:cs typeface="Arial"/>
                  </a:rPr>
                  <a:t>=</a:t>
                </a:r>
                <a:r>
                  <a:rPr lang="mk-MK" sz="1800" dirty="0" smtClean="0">
                    <a:latin typeface="Arial"/>
                    <a:cs typeface="Arial"/>
                  </a:rPr>
                  <a:t> </a:t>
                </a:r>
                <a:r>
                  <a:rPr lang="mk-MK" sz="1800" dirty="0">
                    <a:cs typeface="Arial"/>
                  </a:rPr>
                  <a:t>19,36</a:t>
                </a:r>
                <a:r>
                  <a:rPr lang="mk-MK" sz="2400" dirty="0">
                    <a:cs typeface="Arial"/>
                  </a:rPr>
                  <a:t> </a:t>
                </a:r>
                <a:r>
                  <a:rPr lang="en-US" sz="1800" dirty="0" smtClean="0">
                    <a:cs typeface="Arial"/>
                  </a:rPr>
                  <a:t>g</a:t>
                </a:r>
                <a:r>
                  <a:rPr lang="mk-MK" sz="1800" dirty="0" smtClean="0">
                    <a:cs typeface="Arial"/>
                  </a:rPr>
                  <a:t>/</a:t>
                </a:r>
                <a:r>
                  <a:rPr lang="en-US" sz="1800" dirty="0"/>
                  <a:t> 58,09 g/</a:t>
                </a:r>
                <a:r>
                  <a:rPr lang="en-US" sz="1800" dirty="0" err="1"/>
                  <a:t>mol</a:t>
                </a:r>
                <a:r>
                  <a:rPr lang="mk-MK" sz="1800" dirty="0"/>
                  <a:t> </a:t>
                </a:r>
                <a:r>
                  <a:rPr lang="mk-MK" sz="1800" dirty="0" smtClean="0">
                    <a:cs typeface="Arial"/>
                  </a:rPr>
                  <a:t>= 0,33 </a:t>
                </a:r>
                <a:r>
                  <a:rPr lang="en-US" sz="1800" dirty="0" err="1" smtClean="0"/>
                  <a:t>mol</a:t>
                </a:r>
                <a:endParaRPr lang="mk-MK" sz="1800" dirty="0" smtClean="0"/>
              </a:p>
              <a:p>
                <a:pPr marL="0" indent="0" algn="ctr">
                  <a:buNone/>
                </a:pPr>
                <a:r>
                  <a:rPr lang="en-US" sz="1800" i="1" dirty="0">
                    <a:solidFill>
                      <a:srgbClr val="FF0000"/>
                    </a:solidFill>
                    <a:cs typeface="Arial"/>
                  </a:rPr>
                  <a:t>  n</a:t>
                </a:r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(</a:t>
                </a:r>
                <a:r>
                  <a:rPr lang="en-US" sz="1800" dirty="0">
                    <a:solidFill>
                      <a:srgbClr val="FF0000"/>
                    </a:solidFill>
                  </a:rPr>
                  <a:t>C</a:t>
                </a:r>
                <a:r>
                  <a:rPr lang="en-US" sz="1400" dirty="0">
                    <a:solidFill>
                      <a:srgbClr val="FF0000"/>
                    </a:solidFill>
                  </a:rPr>
                  <a:t>3</a:t>
                </a:r>
                <a:r>
                  <a:rPr lang="en-US" sz="1800" dirty="0">
                    <a:solidFill>
                      <a:srgbClr val="FF0000"/>
                    </a:solidFill>
                  </a:rPr>
                  <a:t>H</a:t>
                </a:r>
                <a:r>
                  <a:rPr lang="en-US" sz="1400" dirty="0">
                    <a:solidFill>
                      <a:srgbClr val="FF0000"/>
                    </a:solidFill>
                  </a:rPr>
                  <a:t>6</a:t>
                </a:r>
                <a:r>
                  <a:rPr lang="en-US" sz="1800" dirty="0">
                    <a:solidFill>
                      <a:srgbClr val="FF0000"/>
                    </a:solidFill>
                  </a:rPr>
                  <a:t>O</a:t>
                </a:r>
                <a:r>
                  <a:rPr lang="mk-MK" sz="1800" dirty="0">
                    <a:solidFill>
                      <a:srgbClr val="FF0000"/>
                    </a:solidFill>
                  </a:rPr>
                  <a:t>)</a:t>
                </a:r>
                <a:r>
                  <a:rPr lang="mk-MK" sz="1800" dirty="0">
                    <a:solidFill>
                      <a:srgbClr val="FF0000"/>
                    </a:solidFill>
                    <a:cs typeface="Arial"/>
                  </a:rPr>
                  <a:t> = 0,33 </a:t>
                </a:r>
                <a:r>
                  <a:rPr lang="en-US" sz="1800" dirty="0" err="1">
                    <a:solidFill>
                      <a:srgbClr val="FF0000"/>
                    </a:solidFill>
                  </a:rPr>
                  <a:t>mol</a:t>
                </a:r>
                <a:endParaRPr lang="mk-MK" sz="18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mk-MK" sz="1800" dirty="0" smtClean="0">
                    <a:cs typeface="Arial"/>
                  </a:rPr>
                  <a:t>Најпосле применувајќи ја равенката </a:t>
                </a:r>
                <a14:m>
                  <m:oMath xmlns:m="http://schemas.openxmlformats.org/officeDocument/2006/math">
                    <m:r>
                      <a:rPr lang="mk-MK" sz="1800" b="0" i="0" smtClean="0">
                        <a:latin typeface="Cambria Math"/>
                        <a:cs typeface="Arial"/>
                      </a:rPr>
                      <m:t> </m:t>
                    </m:r>
                    <m:r>
                      <a:rPr lang="en-US" sz="1800" i="1">
                        <a:latin typeface="Cambria Math"/>
                        <a:cs typeface="Arial"/>
                      </a:rPr>
                      <m:t>𝑁</m:t>
                    </m:r>
                    <m:r>
                      <a:rPr lang="en-US" sz="1800" i="1">
                        <a:latin typeface="Cambria Math"/>
                        <a:cs typeface="Arial"/>
                      </a:rPr>
                      <m:t>(</m:t>
                    </m:r>
                    <m:r>
                      <a:rPr lang="en-US" sz="1800" i="1">
                        <a:latin typeface="Cambria Math"/>
                        <a:cs typeface="Arial"/>
                      </a:rPr>
                      <m:t>𝐵</m:t>
                    </m:r>
                  </m:oMath>
                </a14:m>
                <a:r>
                  <a:rPr lang="en-US" sz="1800" i="1" dirty="0"/>
                  <a:t>)</a:t>
                </a:r>
                <a:r>
                  <a:rPr lang="en-US" sz="1800" i="1" dirty="0">
                    <a:latin typeface="Arial"/>
                    <a:cs typeface="Arial"/>
                  </a:rPr>
                  <a:t>= </a:t>
                </a:r>
                <a:r>
                  <a:rPr lang="en-US" sz="1800" i="1" dirty="0"/>
                  <a:t>n(B) </a:t>
                </a:r>
                <a:r>
                  <a:rPr lang="en-US" sz="1800" i="1" dirty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/>
                      </a:rPr>
                      <m:t>𝑁</m:t>
                    </m:r>
                    <m:r>
                      <a:rPr lang="en-US" sz="1800" i="1">
                        <a:latin typeface="Cambria Math"/>
                        <a:cs typeface="Arial"/>
                      </a:rPr>
                      <m:t>𝑎</m:t>
                    </m:r>
                    <m:r>
                      <a:rPr lang="mk-MK" sz="1800" b="0" i="0" smtClean="0">
                        <a:latin typeface="Cambria Math"/>
                        <a:cs typeface="Arial"/>
                      </a:rPr>
                      <m:t>, </m:t>
                    </m:r>
                  </m:oMath>
                </a14:m>
                <a:r>
                  <a:rPr lang="en-US" sz="1800" i="1" dirty="0" smtClean="0"/>
                  <a:t> </a:t>
                </a:r>
                <a:r>
                  <a:rPr lang="mk-MK" sz="1800" dirty="0" smtClean="0"/>
                  <a:t>ќе добиеме</a:t>
                </a:r>
              </a:p>
              <a:p>
                <a:pPr marL="0" indent="0" algn="ctr">
                  <a:buNone/>
                </a:pPr>
                <a:r>
                  <a:rPr lang="en-US" sz="1800" i="1" dirty="0" smtClean="0">
                    <a:cs typeface="Arial"/>
                  </a:rPr>
                  <a:t>N</a:t>
                </a:r>
                <a:r>
                  <a:rPr lang="en-US" sz="1800" dirty="0" smtClean="0">
                    <a:cs typeface="Arial"/>
                  </a:rPr>
                  <a:t>(C</a:t>
                </a:r>
                <a:r>
                  <a:rPr lang="en-US" sz="1400" dirty="0" smtClean="0">
                    <a:cs typeface="Arial"/>
                  </a:rPr>
                  <a:t>3</a:t>
                </a:r>
                <a:r>
                  <a:rPr lang="en-US" sz="1800" dirty="0" smtClean="0">
                    <a:cs typeface="Arial"/>
                  </a:rPr>
                  <a:t>H</a:t>
                </a:r>
                <a:r>
                  <a:rPr lang="en-US" sz="1400" dirty="0" smtClean="0">
                    <a:cs typeface="Arial"/>
                  </a:rPr>
                  <a:t>6</a:t>
                </a:r>
                <a:r>
                  <a:rPr lang="en-US" sz="1800" dirty="0" smtClean="0">
                    <a:cs typeface="Arial"/>
                  </a:rPr>
                  <a:t>O) </a:t>
                </a:r>
                <a:r>
                  <a:rPr lang="mk-MK" sz="1800" dirty="0">
                    <a:cs typeface="Arial"/>
                  </a:rPr>
                  <a:t>= </a:t>
                </a:r>
                <a:r>
                  <a:rPr lang="en-US" sz="1800" i="1" dirty="0">
                    <a:cs typeface="Arial"/>
                  </a:rPr>
                  <a:t> n</a:t>
                </a:r>
                <a:r>
                  <a:rPr lang="en-US" sz="1800" dirty="0">
                    <a:cs typeface="Arial"/>
                  </a:rPr>
                  <a:t>(</a:t>
                </a:r>
                <a:r>
                  <a:rPr lang="en-US" sz="1800" dirty="0"/>
                  <a:t>C</a:t>
                </a:r>
                <a:r>
                  <a:rPr lang="en-US" sz="1400" dirty="0"/>
                  <a:t>3</a:t>
                </a:r>
                <a:r>
                  <a:rPr lang="en-US" sz="1800" dirty="0"/>
                  <a:t>H</a:t>
                </a:r>
                <a:r>
                  <a:rPr lang="en-US" sz="1400" dirty="0"/>
                  <a:t>6</a:t>
                </a:r>
                <a:r>
                  <a:rPr lang="en-US" sz="1800" dirty="0"/>
                  <a:t>O</a:t>
                </a:r>
                <a:r>
                  <a:rPr lang="mk-MK" sz="1800" dirty="0"/>
                  <a:t>)</a:t>
                </a:r>
                <a:r>
                  <a:rPr lang="mk-MK" sz="1800" dirty="0">
                    <a:cs typeface="Arial"/>
                  </a:rPr>
                  <a:t> </a:t>
                </a:r>
                <a:r>
                  <a:rPr lang="mk-MK" sz="1800" dirty="0" smtClean="0">
                    <a:latin typeface="Arial"/>
                    <a:cs typeface="Arial"/>
                  </a:rPr>
                  <a:t>·</a:t>
                </a:r>
                <a:r>
                  <a:rPr lang="en-US" sz="1800" dirty="0" smtClean="0">
                    <a:latin typeface="Arial"/>
                    <a:cs typeface="Arial"/>
                  </a:rPr>
                  <a:t> </a:t>
                </a:r>
                <a:r>
                  <a:rPr lang="en-US" sz="1800" i="1" dirty="0" smtClean="0">
                    <a:cs typeface="Arial"/>
                  </a:rPr>
                  <a:t>Na </a:t>
                </a:r>
                <a:r>
                  <a:rPr lang="mk-MK" sz="1800" dirty="0"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 </a:t>
                </a:r>
                <a:r>
                  <a:rPr lang="mk-MK" sz="1800" dirty="0">
                    <a:cs typeface="Arial"/>
                  </a:rPr>
                  <a:t>0,33 </a:t>
                </a:r>
                <a:r>
                  <a:rPr lang="en-US" sz="1800" dirty="0" err="1" smtClean="0"/>
                  <a:t>mol</a:t>
                </a:r>
                <a:r>
                  <a:rPr lang="en-US" sz="1800" dirty="0" smtClean="0"/>
                  <a:t> </a:t>
                </a:r>
                <a:r>
                  <a:rPr lang="en-US" sz="1800" dirty="0" smtClean="0">
                    <a:latin typeface="Arial"/>
                    <a:cs typeface="Arial"/>
                  </a:rPr>
                  <a:t>· </a:t>
                </a:r>
                <a:r>
                  <a:rPr lang="en-US" sz="1800" dirty="0" smtClean="0">
                    <a:cs typeface="Arial"/>
                  </a:rPr>
                  <a:t>6,022 </a:t>
                </a:r>
                <a:r>
                  <a:rPr lang="en-US" sz="1800" dirty="0" smtClean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 smtClean="0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  <a:cs typeface="Arial"/>
                          </a:rPr>
                          <m:t>mol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1</m:t>
                        </m:r>
                      </m:sup>
                    </m:sSup>
                  </m:oMath>
                </a14:m>
                <a:r>
                  <a:rPr lang="mk-MK" sz="1800" dirty="0">
                    <a:cs typeface="Arial"/>
                  </a:rPr>
                  <a:t> </a:t>
                </a:r>
                <a:r>
                  <a:rPr lang="mk-MK" sz="1800" dirty="0" smtClean="0">
                    <a:cs typeface="Arial"/>
                  </a:rPr>
                  <a:t>=</a:t>
                </a:r>
                <a:r>
                  <a:rPr lang="en-US" sz="1800" dirty="0" smtClean="0">
                    <a:cs typeface="Arial"/>
                  </a:rPr>
                  <a:t> 1,99 </a:t>
                </a:r>
                <a:r>
                  <a:rPr lang="en-US" sz="1800" dirty="0" smtClean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/>
                          </a:rPr>
                          <m:t>23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0" indent="0" algn="ctr">
                  <a:buNone/>
                </a:pPr>
                <a:r>
                  <a:rPr lang="en-US" sz="1800" i="1" dirty="0" smtClean="0">
                    <a:solidFill>
                      <a:srgbClr val="FF0000"/>
                    </a:solidFill>
                    <a:cs typeface="Arial"/>
                  </a:rPr>
                  <a:t>N</a:t>
                </a:r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(C</a:t>
                </a:r>
                <a:r>
                  <a:rPr lang="en-US" sz="1400" dirty="0">
                    <a:solidFill>
                      <a:srgbClr val="FF0000"/>
                    </a:solidFill>
                    <a:cs typeface="Arial"/>
                  </a:rPr>
                  <a:t>3</a:t>
                </a:r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H</a:t>
                </a:r>
                <a:r>
                  <a:rPr lang="en-US" sz="1400" dirty="0">
                    <a:solidFill>
                      <a:srgbClr val="FF0000"/>
                    </a:solidFill>
                    <a:cs typeface="Arial"/>
                  </a:rPr>
                  <a:t>6</a:t>
                </a:r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O) </a:t>
                </a:r>
                <a:r>
                  <a:rPr lang="mk-MK" sz="1800" dirty="0" smtClean="0">
                    <a:solidFill>
                      <a:srgbClr val="FF0000"/>
                    </a:solidFill>
                    <a:cs typeface="Arial"/>
                  </a:rPr>
                  <a:t>=</a:t>
                </a:r>
                <a:r>
                  <a:rPr lang="en-US" sz="1800" dirty="0" smtClean="0">
                    <a:solidFill>
                      <a:srgbClr val="FF0000"/>
                    </a:solidFill>
                    <a:cs typeface="Arial"/>
                  </a:rPr>
                  <a:t> </a:t>
                </a:r>
                <a:r>
                  <a:rPr lang="en-US" sz="1800" dirty="0">
                    <a:solidFill>
                      <a:srgbClr val="FF0000"/>
                    </a:solidFill>
                    <a:cs typeface="Arial"/>
                  </a:rPr>
                  <a:t>1,99 </a:t>
                </a:r>
                <a:r>
                  <a:rPr lang="en-US" sz="1800" dirty="0">
                    <a:solidFill>
                      <a:srgbClr val="FF0000"/>
                    </a:solidFill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</a:rPr>
                          <m:t>23</m:t>
                        </m:r>
                      </m:sup>
                    </m:sSup>
                  </m:oMath>
                </a14:m>
                <a:endParaRPr lang="en-US" sz="1800" i="1" dirty="0" smtClean="0">
                  <a:solidFill>
                    <a:srgbClr val="FF0000"/>
                  </a:solidFill>
                  <a:cs typeface="Arial"/>
                </a:endParaRPr>
              </a:p>
              <a:p>
                <a:pPr marL="0" indent="0" algn="just">
                  <a:buNone/>
                </a:pPr>
                <a:r>
                  <a:rPr lang="mk-MK" sz="1800" dirty="0" smtClean="0">
                    <a:cs typeface="Arial"/>
                  </a:rPr>
                  <a:t>Одговор: Бројот на молекули ацетон во волумен од </a:t>
                </a:r>
                <a:r>
                  <a:rPr lang="mk-MK" sz="1800" dirty="0">
                    <a:cs typeface="Arial"/>
                  </a:rPr>
                  <a:t>24,48 </a:t>
                </a:r>
                <a:r>
                  <a:rPr lang="en-US" sz="1800" dirty="0"/>
                  <a:t>ml</a:t>
                </a:r>
                <a:r>
                  <a:rPr lang="mk-MK" sz="1800" dirty="0"/>
                  <a:t> </a:t>
                </a:r>
                <a:r>
                  <a:rPr lang="mk-MK" sz="1800" dirty="0" smtClean="0"/>
                  <a:t>и густина </a:t>
                </a:r>
                <a:r>
                  <a:rPr lang="mk-MK" sz="1800" dirty="0">
                    <a:cs typeface="Arial"/>
                  </a:rPr>
                  <a:t>0,7908</a:t>
                </a:r>
                <a:r>
                  <a:rPr lang="en-US" sz="1800" dirty="0"/>
                  <a:t> g/ml </a:t>
                </a:r>
                <a:r>
                  <a:rPr lang="mk-MK" sz="1800" dirty="0" smtClean="0"/>
                  <a:t> изнесува </a:t>
                </a:r>
                <a:r>
                  <a:rPr lang="en-US" sz="1800" dirty="0">
                    <a:cs typeface="Arial"/>
                  </a:rPr>
                  <a:t>1,99 </a:t>
                </a:r>
                <a:r>
                  <a:rPr lang="en-US" sz="1800" dirty="0">
                    <a:latin typeface="Arial"/>
                    <a:cs typeface="Arial"/>
                  </a:rPr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/>
                          </a:rPr>
                          <m:t>23</m:t>
                        </m:r>
                      </m:sup>
                    </m:sSup>
                  </m:oMath>
                </a14:m>
                <a:r>
                  <a:rPr lang="mk-MK" sz="1800" dirty="0" smtClean="0">
                    <a:solidFill>
                      <a:srgbClr val="FF0000"/>
                    </a:solidFill>
                    <a:cs typeface="Arial"/>
                  </a:rPr>
                  <a:t>.</a:t>
                </a:r>
                <a:endParaRPr lang="en-US" sz="1800" dirty="0">
                  <a:solidFill>
                    <a:srgbClr val="FF0000"/>
                  </a:solidFill>
                  <a:cs typeface="Arial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  <a:blipFill rotWithShape="1">
                <a:blip r:embed="rId2"/>
                <a:stretch>
                  <a:fillRect l="-593" t="-519" r="-1778" b="-1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3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248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mk-MK" sz="1800" dirty="0" smtClean="0"/>
                  <a:t>Задачи:</a:t>
                </a:r>
              </a:p>
              <a:p>
                <a:pPr marL="0" indent="0" algn="just">
                  <a:buNone/>
                </a:pPr>
                <a:r>
                  <a:rPr lang="mk-MK" sz="1800" dirty="0" smtClean="0"/>
                  <a:t>1.Густината на црвените крвни зрнца изнесува околу 1,093</a:t>
                </a:r>
                <a:r>
                  <a:rPr lang="en-US" sz="1800" dirty="0" smtClean="0"/>
                  <a:t> 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lang="en-US" sz="1800" b="0" i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mk-MK" sz="18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mk-MK" sz="1800" dirty="0" smtClean="0"/>
                  <a:t> Колкава е масата на црвените крвни зрнца со волумен од 5,67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mk-MK" sz="1800" dirty="0" smtClean="0"/>
                  <a:t>?</a:t>
                </a:r>
              </a:p>
              <a:p>
                <a:pPr marL="0" indent="0" algn="r">
                  <a:buNone/>
                </a:pPr>
                <a:r>
                  <a:rPr lang="mk-MK" sz="1800" dirty="0" smtClean="0"/>
                  <a:t>Решение:6,192</a:t>
                </a:r>
                <a:r>
                  <a:rPr lang="en-US" sz="1800" dirty="0"/>
                  <a:t> g</a:t>
                </a:r>
                <a:r>
                  <a:rPr lang="mk-MK" sz="1800" dirty="0" smtClean="0"/>
                  <a:t> </a:t>
                </a:r>
              </a:p>
              <a:p>
                <a:pPr marL="0" indent="0" algn="just">
                  <a:buNone/>
                </a:pPr>
                <a:r>
                  <a:rPr lang="mk-MK" sz="1800" dirty="0" smtClean="0"/>
                  <a:t>2.Колкаво е количеството жива, изразено во милимолови, што се содржи во една капка жива со маса од 0,68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g</a:t>
                </a:r>
                <a:r>
                  <a:rPr lang="mk-MK" sz="1800" dirty="0" smtClean="0"/>
                  <a:t>?</a:t>
                </a:r>
              </a:p>
              <a:p>
                <a:pPr marL="0" indent="0" algn="r">
                  <a:buNone/>
                </a:pPr>
                <a:r>
                  <a:rPr lang="mk-MK" sz="1800" dirty="0" smtClean="0"/>
                  <a:t>Решение:3,4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mmol</a:t>
                </a:r>
                <a:endParaRPr lang="mk-MK" sz="1800" dirty="0" smtClean="0"/>
              </a:p>
              <a:p>
                <a:pPr marL="0" indent="0" algn="just">
                  <a:buNone/>
                </a:pPr>
                <a:r>
                  <a:rPr lang="mk-MK" sz="1800" dirty="0" smtClean="0"/>
                  <a:t>3.Колкаво е количеството н 5,64</a:t>
                </a:r>
                <a:r>
                  <a:rPr lang="mk-MK" sz="1800" dirty="0" smtClean="0">
                    <a:latin typeface="Arial"/>
                    <a:cs typeface="Arial"/>
                  </a:rPr>
                  <a:t>·</a:t>
                </a:r>
                <a:r>
                  <a:rPr lang="en-US" sz="1800" dirty="0">
                    <a:cs typeface="Aria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4</m:t>
                        </m:r>
                      </m:sup>
                    </m:sSup>
                  </m:oMath>
                </a14:m>
                <a:r>
                  <a:rPr lang="mk-MK" sz="1800" dirty="0" smtClean="0"/>
                  <a:t> молекули холестерол (</a:t>
                </a:r>
                <a:r>
                  <a:rPr lang="en-US" sz="1800" dirty="0" smtClean="0"/>
                  <a:t>C</a:t>
                </a:r>
                <a:r>
                  <a:rPr lang="en-US" sz="1400" dirty="0" smtClean="0"/>
                  <a:t>27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46</a:t>
                </a:r>
                <a:r>
                  <a:rPr lang="en-US" sz="1800" dirty="0" smtClean="0"/>
                  <a:t>O)</a:t>
                </a:r>
                <a:r>
                  <a:rPr lang="mk-MK" sz="1800" dirty="0" smtClean="0"/>
                  <a:t>?       </a:t>
                </a:r>
              </a:p>
              <a:p>
                <a:pPr marL="0" indent="0" algn="r">
                  <a:buNone/>
                </a:pPr>
                <a:r>
                  <a:rPr lang="mk-MK" sz="1800" dirty="0" smtClean="0"/>
                  <a:t>Решение:</a:t>
                </a:r>
                <a:r>
                  <a:rPr lang="en-US" sz="1800" dirty="0" smtClean="0"/>
                  <a:t>9,36mol</a:t>
                </a:r>
                <a:endParaRPr lang="mk-MK" sz="1800" dirty="0" smtClean="0"/>
              </a:p>
              <a:p>
                <a:pPr marL="0" indent="0" algn="just">
                  <a:buNone/>
                </a:pPr>
                <a:r>
                  <a:rPr lang="mk-MK" sz="1800" dirty="0" smtClean="0"/>
                  <a:t>4.Колкав волумен зафаќаат 2,5 мола кислород мерен при стандардни услови?</a:t>
                </a:r>
              </a:p>
              <a:p>
                <a:pPr marL="0" indent="0" algn="r">
                  <a:buNone/>
                </a:pPr>
                <a:r>
                  <a:rPr lang="mk-MK" sz="1800" dirty="0" smtClean="0"/>
                  <a:t>Решение:</a:t>
                </a:r>
              </a:p>
              <a:p>
                <a:pPr marL="0" indent="0" algn="just">
                  <a:buNone/>
                </a:pPr>
                <a:r>
                  <a:rPr lang="mk-MK" sz="1800" dirty="0" smtClean="0"/>
                  <a:t>5.Кофеинот, (</a:t>
                </a:r>
                <a:r>
                  <a:rPr lang="en-US" sz="1800" dirty="0" smtClean="0"/>
                  <a:t>C</a:t>
                </a:r>
                <a:r>
                  <a:rPr lang="en-US" sz="1400" dirty="0" smtClean="0"/>
                  <a:t>8</a:t>
                </a:r>
                <a:r>
                  <a:rPr lang="en-US" sz="1800" dirty="0" smtClean="0"/>
                  <a:t>H</a:t>
                </a:r>
                <a:r>
                  <a:rPr lang="en-US" sz="1400" dirty="0" smtClean="0"/>
                  <a:t>10</a:t>
                </a:r>
                <a:r>
                  <a:rPr lang="en-US" sz="1800" dirty="0" smtClean="0"/>
                  <a:t>N</a:t>
                </a:r>
                <a:r>
                  <a:rPr lang="en-US" sz="1400" dirty="0" smtClean="0"/>
                  <a:t>4</a:t>
                </a:r>
                <a:r>
                  <a:rPr lang="en-US" sz="1800" dirty="0" smtClean="0"/>
                  <a:t>O</a:t>
                </a:r>
                <a:r>
                  <a:rPr lang="en-US" sz="1400" dirty="0" smtClean="0"/>
                  <a:t>2</a:t>
                </a:r>
                <a:r>
                  <a:rPr lang="en-US" sz="1800" dirty="0" smtClean="0"/>
                  <a:t>),</a:t>
                </a:r>
                <a:r>
                  <a:rPr lang="mk-MK" sz="1800" dirty="0" smtClean="0"/>
                  <a:t>претставува супстанца што се користи како аналгетик (средство за смирувањее на болките).Колку изнесува масата на 1,25</a:t>
                </a:r>
                <a:r>
                  <a:rPr lang="mk-MK" sz="1800" dirty="0" smtClean="0">
                    <a:latin typeface="Arial"/>
                    <a:cs typeface="Arial"/>
                  </a:rPr>
                  <a:t>·</a:t>
                </a:r>
                <a:r>
                  <a:rPr lang="en-US" sz="1800" dirty="0" smtClean="0">
                    <a:cs typeface="Aria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0</m:t>
                        </m:r>
                      </m:sup>
                    </m:sSup>
                  </m:oMath>
                </a14:m>
                <a:r>
                  <a:rPr lang="mk-MK" sz="1800" dirty="0" smtClean="0"/>
                  <a:t> молекули кофеин?</a:t>
                </a:r>
              </a:p>
              <a:p>
                <a:pPr marL="0" indent="0" algn="r">
                  <a:buNone/>
                </a:pPr>
                <a:r>
                  <a:rPr lang="mk-MK" sz="1800" dirty="0" smtClean="0"/>
                  <a:t>Решение:</a:t>
                </a:r>
                <a:r>
                  <a:rPr lang="en-US" sz="1800" dirty="0" smtClean="0"/>
                  <a:t>0,388 g</a:t>
                </a:r>
                <a:endParaRPr lang="mk-MK" sz="1800" dirty="0" smtClean="0"/>
              </a:p>
              <a:p>
                <a:pPr marL="0" indent="0" algn="just">
                  <a:buNone/>
                </a:pPr>
                <a:r>
                  <a:rPr lang="mk-MK" sz="1800" dirty="0" smtClean="0"/>
                  <a:t>6.Една супена лажица шеќер има маса околу 12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g</a:t>
                </a:r>
                <a:r>
                  <a:rPr lang="mk-MK" sz="1800" dirty="0" smtClean="0"/>
                  <a:t>. Колкав број молекули сахароза и к</a:t>
                </a:r>
                <a:r>
                  <a:rPr lang="en-US" sz="1800" dirty="0" smtClean="0"/>
                  <a:t>o</a:t>
                </a:r>
                <a:r>
                  <a:rPr lang="mk-MK" sz="1800" dirty="0" smtClean="0"/>
                  <a:t>лкав број атоми водород се содржат во оваа маса шеќер:</a:t>
                </a:r>
                <a:endParaRPr lang="en-US" sz="1800" dirty="0" smtClean="0"/>
              </a:p>
              <a:p>
                <a:pPr marL="0" indent="0" algn="r">
                  <a:buNone/>
                </a:pPr>
                <a:r>
                  <a:rPr lang="mk-MK" sz="1800" dirty="0" smtClean="0"/>
                  <a:t> Решение:</a:t>
                </a:r>
                <a:r>
                  <a:rPr lang="en-US" sz="1800" i="1" dirty="0" smtClean="0"/>
                  <a:t>N</a:t>
                </a:r>
                <a:r>
                  <a:rPr lang="mk-MK" sz="1800" dirty="0" smtClean="0"/>
                  <a:t>(шеќер)</a:t>
                </a:r>
                <a:r>
                  <a:rPr lang="mk-MK" sz="1800" dirty="0" smtClean="0">
                    <a:latin typeface="Arial"/>
                    <a:cs typeface="Arial"/>
                  </a:rPr>
                  <a:t>=</a:t>
                </a:r>
                <a:r>
                  <a:rPr lang="mk-MK" sz="1800" dirty="0"/>
                  <a:t> </a:t>
                </a:r>
                <a:r>
                  <a:rPr lang="mk-MK" sz="1800" dirty="0" smtClean="0"/>
                  <a:t>2,1</a:t>
                </a:r>
                <a:r>
                  <a:rPr lang="mk-MK" sz="1800" dirty="0" smtClean="0">
                    <a:latin typeface="Arial"/>
                    <a:cs typeface="Arial"/>
                  </a:rPr>
                  <a:t>·</a:t>
                </a:r>
                <a:r>
                  <a:rPr lang="en-US" sz="1800" dirty="0" smtClean="0">
                    <a:cs typeface="Aria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4</m:t>
                        </m:r>
                      </m:sup>
                    </m:sSup>
                    <m:r>
                      <a:rPr lang="mk-MK" sz="1800" b="0" i="0" smtClean="0">
                        <a:latin typeface="Cambria Math"/>
                        <a:cs typeface="Arial"/>
                      </a:rPr>
                      <m:t>;</m:t>
                    </m:r>
                    <m:r>
                      <m:rPr>
                        <m:nor/>
                      </m:rPr>
                      <a:rPr lang="en-US" sz="1800" i="1" dirty="0"/>
                      <m:t>N</m:t>
                    </m:r>
                  </m:oMath>
                </a14:m>
                <a:r>
                  <a:rPr lang="en-US" sz="1800" dirty="0" smtClean="0"/>
                  <a:t>(H)</a:t>
                </a:r>
                <a:r>
                  <a:rPr lang="en-US" sz="1800" dirty="0" smtClean="0"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4,62</a:t>
                </a:r>
                <a:r>
                  <a:rPr lang="en-US" sz="1800" dirty="0" smtClean="0">
                    <a:latin typeface="Arial"/>
                    <a:cs typeface="Arial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 smtClean="0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1800" dirty="0" smtClean="0">
                    <a:latin typeface="Arial"/>
                    <a:cs typeface="Arial"/>
                  </a:rPr>
                  <a:t> </a:t>
                </a:r>
                <a:endParaRPr lang="mk-MK" sz="1800" dirty="0"/>
              </a:p>
              <a:p>
                <a:pPr marL="0" indent="0" algn="just">
                  <a:buNone/>
                </a:pPr>
                <a:r>
                  <a:rPr lang="mk-MK" sz="1800" dirty="0" smtClean="0"/>
                  <a:t>7.Колку молекули и колкав број С атоми се содржат во 50</a:t>
                </a:r>
                <a:r>
                  <a:rPr lang="en-US" sz="1800" dirty="0" smtClean="0"/>
                  <a:t>ml </a:t>
                </a:r>
                <a:r>
                  <a:rPr lang="mk-MK" sz="1800" dirty="0" smtClean="0"/>
                  <a:t>етанол со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</a:rPr>
                      <m:t>𝜌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mk-MK" sz="1800" dirty="0" smtClean="0">
                    <a:latin typeface="Arial"/>
                    <a:cs typeface="Arial"/>
                  </a:rPr>
                  <a:t>=</a:t>
                </a:r>
                <a:r>
                  <a:rPr lang="mk-MK" sz="1800" dirty="0" smtClean="0">
                    <a:cs typeface="Arial"/>
                  </a:rPr>
                  <a:t>0,798</a:t>
                </a:r>
                <a:r>
                  <a:rPr lang="en-US" sz="1800" dirty="0" smtClean="0">
                    <a:cs typeface="Arial"/>
                  </a:rPr>
                  <a:t>g/ml?</a:t>
                </a:r>
                <a:endParaRPr lang="mk-MK" sz="1800" dirty="0"/>
              </a:p>
              <a:p>
                <a:pPr marL="0" indent="0" algn="r">
                  <a:buNone/>
                </a:pPr>
                <a:r>
                  <a:rPr lang="mk-MK" sz="1800" dirty="0" smtClean="0"/>
                  <a:t>Решение:</a:t>
                </a:r>
                <a:r>
                  <a:rPr lang="en-US" sz="1800" i="1" dirty="0" smtClean="0"/>
                  <a:t>N</a:t>
                </a:r>
                <a:r>
                  <a:rPr lang="en-US" sz="1800" dirty="0" smtClean="0"/>
                  <a:t>(</a:t>
                </a:r>
                <a:r>
                  <a:rPr lang="mk-MK" sz="1800" dirty="0" smtClean="0"/>
                  <a:t>етанол)</a:t>
                </a:r>
                <a:r>
                  <a:rPr lang="mk-MK" sz="1800" dirty="0" smtClean="0">
                    <a:latin typeface="Arial"/>
                    <a:cs typeface="Arial"/>
                  </a:rPr>
                  <a:t>= </a:t>
                </a:r>
                <a:r>
                  <a:rPr lang="mk-MK" sz="1800" dirty="0" smtClean="0">
                    <a:cs typeface="Arial"/>
                  </a:rPr>
                  <a:t>5,24</a:t>
                </a:r>
                <a:r>
                  <a:rPr lang="mk-MK" sz="1800" dirty="0" smtClean="0">
                    <a:latin typeface="Arial"/>
                    <a:cs typeface="Arial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 smtClean="0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mk-MK" sz="1800" b="0" i="1" smtClean="0">
                            <a:latin typeface="Cambria Math"/>
                            <a:cs typeface="Arial"/>
                          </a:rPr>
                          <m:t>3</m:t>
                        </m:r>
                      </m:sup>
                    </m:sSup>
                  </m:oMath>
                </a14:m>
                <a:r>
                  <a:rPr lang="mk-MK" sz="1800" dirty="0" smtClean="0"/>
                  <a:t>;</a:t>
                </a:r>
                <a:r>
                  <a:rPr lang="en-US" sz="1800" i="1" dirty="0" smtClean="0"/>
                  <a:t>N</a:t>
                </a:r>
                <a:r>
                  <a:rPr lang="en-US" sz="1800" dirty="0" smtClean="0"/>
                  <a:t>(C)</a:t>
                </a:r>
                <a:r>
                  <a:rPr lang="en-US" sz="1800" dirty="0" smtClean="0">
                    <a:latin typeface="Arial"/>
                    <a:cs typeface="Arial"/>
                  </a:rPr>
                  <a:t>= </a:t>
                </a:r>
                <a:r>
                  <a:rPr lang="en-US" sz="1800" dirty="0" smtClean="0">
                    <a:cs typeface="Arial"/>
                  </a:rPr>
                  <a:t>1,048</a:t>
                </a:r>
                <a:r>
                  <a:rPr lang="en-US" sz="1800" dirty="0" smtClean="0">
                    <a:latin typeface="Arial"/>
                    <a:cs typeface="Arial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  <a:cs typeface="Arial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10</m:t>
                        </m:r>
                      </m:e>
                      <m:sup>
                        <m:r>
                          <a:rPr lang="en-US" sz="1800" i="1" smtClean="0">
                            <a:latin typeface="Cambria Math"/>
                            <a:cs typeface="Arial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/>
                            <a:cs typeface="Arial"/>
                          </a:rPr>
                          <m:t>4</m:t>
                        </m:r>
                      </m:sup>
                    </m:sSup>
                  </m:oMath>
                </a14:m>
                <a:endParaRPr lang="mk-MK" sz="1800" dirty="0"/>
              </a:p>
              <a:p>
                <a:pPr marL="0" indent="0" algn="r">
                  <a:buNone/>
                </a:pPr>
                <a:endParaRPr lang="mk-MK" sz="1800" dirty="0" smtClean="0"/>
              </a:p>
              <a:p>
                <a:pPr marL="0" indent="0" algn="just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248400"/>
              </a:xfrm>
              <a:blipFill rotWithShape="1">
                <a:blip r:embed="rId2"/>
                <a:stretch>
                  <a:fillRect l="-593" t="-878" r="-2000" b="-7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4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1800" dirty="0" smtClean="0"/>
              <a:t>Изработил:</a:t>
            </a:r>
          </a:p>
          <a:p>
            <a:pPr marL="0" indent="0">
              <a:buNone/>
            </a:pPr>
            <a:r>
              <a:rPr lang="mk-MK" sz="1800" dirty="0" smtClean="0"/>
              <a:t>Соња Скендерова Великичевска</a:t>
            </a:r>
          </a:p>
          <a:p>
            <a:pPr marL="0" indent="0">
              <a:buNone/>
            </a:pPr>
            <a:r>
              <a:rPr lang="mk-MK" sz="1800" dirty="0"/>
              <a:t>н</a:t>
            </a:r>
            <a:r>
              <a:rPr lang="mk-MK" sz="1800" dirty="0" smtClean="0"/>
              <a:t>аставник по хемија во</a:t>
            </a:r>
          </a:p>
          <a:p>
            <a:pPr marL="0" indent="0">
              <a:buNone/>
            </a:pPr>
            <a:r>
              <a:rPr lang="mk-MK" sz="1800" dirty="0" smtClean="0"/>
              <a:t>ОСМУ ,,Др Јован Калаузи‘‘- Битола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36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5971</TotalTime>
  <Words>1361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Хемија – изборен IV година Количество супстанција, моларни величини </vt:lpstr>
      <vt:lpstr>Количество супстанција, моларни величини</vt:lpstr>
      <vt:lpstr>PowerPoint Presentation</vt:lpstr>
      <vt:lpstr>Решени примери на задачи од количество супстанца и моларни величини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Project-OS.org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Хемија – изборен</dc:title>
  <dc:creator>Srebre</dc:creator>
  <cp:lastModifiedBy>Srebre</cp:lastModifiedBy>
  <cp:revision>115</cp:revision>
  <dcterms:created xsi:type="dcterms:W3CDTF">2020-03-19T19:35:16Z</dcterms:created>
  <dcterms:modified xsi:type="dcterms:W3CDTF">2020-03-24T12:32:49Z</dcterms:modified>
</cp:coreProperties>
</file>