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3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6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3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9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5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7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4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accent5"/>
                </a:solidFill>
              </a:rPr>
              <a:t>Физичко и здраствено образование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accent5"/>
                </a:solidFill>
              </a:rPr>
              <a:t>ОУ </a:t>
            </a:r>
            <a:r>
              <a:rPr lang="en-US" dirty="0" smtClean="0">
                <a:solidFill>
                  <a:schemeClr val="accent5"/>
                </a:solidFill>
              </a:rPr>
              <a:t>“</a:t>
            </a:r>
            <a:r>
              <a:rPr lang="mk-MK" dirty="0" smtClean="0">
                <a:solidFill>
                  <a:schemeClr val="accent5"/>
                </a:solidFill>
              </a:rPr>
              <a:t>Св.Кирил и Методиј</a:t>
            </a:r>
            <a:r>
              <a:rPr lang="en-US" dirty="0" smtClean="0">
                <a:solidFill>
                  <a:schemeClr val="accent5"/>
                </a:solidFill>
              </a:rPr>
              <a:t>”</a:t>
            </a:r>
            <a:r>
              <a:rPr lang="mk-MK" dirty="0" smtClean="0">
                <a:solidFill>
                  <a:schemeClr val="accent5"/>
                </a:solidFill>
              </a:rPr>
              <a:t> – Битола</a:t>
            </a:r>
          </a:p>
          <a:p>
            <a:r>
              <a:rPr lang="mk-MK" dirty="0" smtClean="0">
                <a:solidFill>
                  <a:schemeClr val="accent5"/>
                </a:solidFill>
              </a:rPr>
              <a:t>Наставник</a:t>
            </a:r>
            <a:r>
              <a:rPr lang="en-US" dirty="0" smtClean="0">
                <a:solidFill>
                  <a:schemeClr val="accent5"/>
                </a:solidFill>
              </a:rPr>
              <a:t>: </a:t>
            </a:r>
            <a:r>
              <a:rPr lang="mk-MK" dirty="0" smtClean="0">
                <a:solidFill>
                  <a:schemeClr val="accent5"/>
                </a:solidFill>
              </a:rPr>
              <a:t>Џими Геровски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5"/>
                </a:solidFill>
              </a:rPr>
              <a:t>Судиски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правила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1"/>
            <a:ext cx="6442880" cy="368009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mk-MK" dirty="0" err="1">
                <a:solidFill>
                  <a:schemeClr val="accent5"/>
                </a:solidFill>
              </a:rPr>
              <a:t>С</a:t>
            </a:r>
            <a:r>
              <a:rPr lang="en-GB" dirty="0" err="1" smtClean="0">
                <a:solidFill>
                  <a:schemeClr val="accent5"/>
                </a:solidFill>
              </a:rPr>
              <a:t>удијата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доколку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груба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удирање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свири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фаулирана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слободен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удар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играчите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стојат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жив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ѕид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оддалечени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слободниот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удар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pPr algn="just"/>
            <a:r>
              <a:rPr lang="mk-MK" dirty="0" smtClean="0">
                <a:solidFill>
                  <a:schemeClr val="accent5"/>
                </a:solidFill>
              </a:rPr>
              <a:t>Времето во паузата трае од </a:t>
            </a:r>
            <a:r>
              <a:rPr lang="en-GB" dirty="0" smtClean="0">
                <a:solidFill>
                  <a:schemeClr val="accent5"/>
                </a:solidFill>
              </a:rPr>
              <a:t>5 </a:t>
            </a:r>
            <a:r>
              <a:rPr lang="en-GB" dirty="0" err="1">
                <a:solidFill>
                  <a:schemeClr val="accent5"/>
                </a:solidFill>
              </a:rPr>
              <a:t>до</a:t>
            </a:r>
            <a:r>
              <a:rPr lang="en-GB" dirty="0">
                <a:solidFill>
                  <a:schemeClr val="accent5"/>
                </a:solidFill>
              </a:rPr>
              <a:t> 10 </a:t>
            </a:r>
            <a:r>
              <a:rPr lang="en-GB" dirty="0" err="1">
                <a:solidFill>
                  <a:schemeClr val="accent5"/>
                </a:solidFill>
              </a:rPr>
              <a:t>минути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,</a:t>
            </a:r>
            <a:r>
              <a:rPr lang="mk-MK" dirty="0" smtClean="0">
                <a:solidFill>
                  <a:schemeClr val="accent5"/>
                </a:solidFill>
              </a:rPr>
              <a:t>2 </a:t>
            </a:r>
            <a:r>
              <a:rPr lang="en-US" dirty="0" smtClean="0">
                <a:solidFill>
                  <a:schemeClr val="accent5"/>
                </a:solidFill>
              </a:rPr>
              <a:t>x </a:t>
            </a:r>
            <a:r>
              <a:rPr lang="mk-MK" dirty="0" smtClean="0">
                <a:solidFill>
                  <a:schemeClr val="accent5"/>
                </a:solidFill>
              </a:rPr>
              <a:t>15 </a:t>
            </a:r>
            <a:r>
              <a:rPr lang="mk-MK" dirty="0" smtClean="0">
                <a:solidFill>
                  <a:schemeClr val="accent5"/>
                </a:solidFill>
              </a:rPr>
              <a:t>минути се играат натпреварите во училишните натпревари,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доколку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прекинување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свирен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прекршок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излегува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тогаш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времето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стопира</a:t>
            </a:r>
            <a:r>
              <a:rPr lang="en-GB" dirty="0" smtClean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pPr algn="just"/>
            <a:r>
              <a:rPr lang="mk-MK" dirty="0" err="1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сто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големиот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само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една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направи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прекршоци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после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направен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прекшок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туку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10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додека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училишните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после</a:t>
            </a:r>
            <a:r>
              <a:rPr lang="en-GB" dirty="0">
                <a:solidFill>
                  <a:schemeClr val="accent5"/>
                </a:solidFill>
              </a:rPr>
              <a:t> 4 </a:t>
            </a:r>
            <a:r>
              <a:rPr lang="en-GB" dirty="0" err="1">
                <a:solidFill>
                  <a:schemeClr val="accent5"/>
                </a:solidFill>
              </a:rPr>
              <a:t>фаул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удар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9 </a:t>
            </a:r>
            <a:r>
              <a:rPr lang="en-GB" dirty="0" err="1" smtClean="0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53" y="2988860"/>
            <a:ext cx="3480180" cy="232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1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5"/>
                </a:solidFill>
              </a:rPr>
              <a:t>Судиски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правила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77" y="2652467"/>
            <a:ext cx="6961905" cy="3318936"/>
          </a:xfrm>
        </p:spPr>
        <p:txBody>
          <a:bodyPr>
            <a:normAutofit fontScale="70000" lnSpcReduction="20000"/>
          </a:bodyPr>
          <a:lstStyle/>
          <a:p>
            <a:r>
              <a:rPr lang="mk-MK" dirty="0" err="1" smtClean="0">
                <a:solidFill>
                  <a:schemeClr val="accent5"/>
                </a:solidFill>
              </a:rPr>
              <a:t>В</a:t>
            </a:r>
            <a:r>
              <a:rPr lang="en-GB" dirty="0" smtClean="0">
                <a:solidFill>
                  <a:schemeClr val="accent5"/>
                </a:solidFill>
              </a:rPr>
              <a:t>о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жолт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картон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потоа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исклучување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2 </a:t>
            </a:r>
            <a:r>
              <a:rPr lang="en-GB" dirty="0" err="1">
                <a:solidFill>
                  <a:schemeClr val="accent5"/>
                </a:solidFill>
              </a:rPr>
              <a:t>минути,втор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жолт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картон</a:t>
            </a:r>
            <a:r>
              <a:rPr lang="en-GB" dirty="0">
                <a:solidFill>
                  <a:schemeClr val="accent5"/>
                </a:solidFill>
              </a:rPr>
              <a:t> – </a:t>
            </a:r>
            <a:r>
              <a:rPr lang="en-GB" dirty="0" err="1">
                <a:solidFill>
                  <a:schemeClr val="accent5"/>
                </a:solidFill>
              </a:rPr>
              <a:t>автоматски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црвен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претерена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груба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намерен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прекршок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директен</a:t>
            </a:r>
            <a:r>
              <a:rPr lang="en-GB" dirty="0">
                <a:solidFill>
                  <a:schemeClr val="accent5"/>
                </a:solidFill>
              </a:rPr>
              <a:t>- </a:t>
            </a:r>
            <a:r>
              <a:rPr lang="en-GB" dirty="0" err="1">
                <a:solidFill>
                  <a:schemeClr val="accent5"/>
                </a:solidFill>
              </a:rPr>
              <a:t>црвен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картон,во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училишниот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исклучувањето</a:t>
            </a:r>
            <a:r>
              <a:rPr lang="en-GB" dirty="0">
                <a:solidFill>
                  <a:schemeClr val="accent5"/>
                </a:solidFill>
              </a:rPr>
              <a:t> е 1 </a:t>
            </a:r>
            <a:r>
              <a:rPr lang="en-GB" dirty="0" err="1">
                <a:solidFill>
                  <a:schemeClr val="accent5"/>
                </a:solidFill>
              </a:rPr>
              <a:t>минута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змените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извршува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тренерот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можат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летечи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треба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знак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измена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играч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само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случај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повреда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Д</a:t>
            </a:r>
            <a:r>
              <a:rPr lang="en-GB" dirty="0" err="1" smtClean="0">
                <a:solidFill>
                  <a:schemeClr val="accent5"/>
                </a:solidFill>
              </a:rPr>
              <a:t>околку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резултатот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заврши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нерешено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пенали,ако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после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нерешено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наизменично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Г</a:t>
            </a:r>
            <a:r>
              <a:rPr lang="en-GB" dirty="0" err="1" smtClean="0">
                <a:solidFill>
                  <a:schemeClr val="accent5"/>
                </a:solidFill>
              </a:rPr>
              <a:t>олманот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времетраење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 од </a:t>
            </a:r>
            <a:r>
              <a:rPr lang="en-GB" dirty="0" smtClean="0">
                <a:solidFill>
                  <a:schemeClr val="accent5"/>
                </a:solidFill>
              </a:rPr>
              <a:t>4 </a:t>
            </a:r>
            <a:r>
              <a:rPr lang="en-GB" dirty="0" err="1">
                <a:solidFill>
                  <a:schemeClr val="accent5"/>
                </a:solidFill>
              </a:rPr>
              <a:t>секунди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голаут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може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фрли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центар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смее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враќа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голманот</a:t>
            </a:r>
            <a:r>
              <a:rPr lang="en-GB" dirty="0" smtClean="0">
                <a:solidFill>
                  <a:schemeClr val="accent5"/>
                </a:solidFill>
              </a:rPr>
              <a:t>,</a:t>
            </a:r>
            <a:r>
              <a:rPr lang="mk-MK" dirty="0" smtClean="0">
                <a:solidFill>
                  <a:schemeClr val="accent5"/>
                </a:solidFill>
              </a:rPr>
              <a:t> се дури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екипа</a:t>
            </a:r>
            <a:r>
              <a:rPr lang="en-GB" dirty="0" smtClean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82" y="2652467"/>
            <a:ext cx="3573456" cy="2165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6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1822" y="837845"/>
            <a:ext cx="10331354" cy="3054353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chemeClr val="accent5"/>
                </a:solidFill>
              </a:rPr>
              <a:t>Футсал</a:t>
            </a:r>
            <a:r>
              <a:rPr lang="mk-MK" dirty="0" smtClean="0">
                <a:solidFill>
                  <a:schemeClr val="accent5"/>
                </a:solidFill>
              </a:rPr>
              <a:t>от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е </a:t>
            </a:r>
            <a:r>
              <a:rPr lang="en-GB" dirty="0" err="1">
                <a:solidFill>
                  <a:schemeClr val="accent5"/>
                </a:solidFill>
              </a:rPr>
              <a:t>еден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нај</a:t>
            </a:r>
            <a:r>
              <a:rPr lang="mk-MK" dirty="0" smtClean="0">
                <a:solidFill>
                  <a:schemeClr val="accent5"/>
                </a:solidFill>
              </a:rPr>
              <a:t>играните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спортови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само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светот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Македонија</a:t>
            </a:r>
            <a:r>
              <a:rPr lang="en-GB" dirty="0">
                <a:solidFill>
                  <a:schemeClr val="accent5"/>
                </a:solidFill>
              </a:rPr>
              <a:t>.,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секој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може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за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релаксација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проф</a:t>
            </a:r>
            <a:r>
              <a:rPr lang="mk-MK" dirty="0" smtClean="0">
                <a:solidFill>
                  <a:schemeClr val="accent5"/>
                </a:solidFill>
              </a:rPr>
              <a:t>е</a:t>
            </a:r>
            <a:r>
              <a:rPr lang="en-GB" dirty="0" smtClean="0">
                <a:solidFill>
                  <a:schemeClr val="accent5"/>
                </a:solidFill>
              </a:rPr>
              <a:t>с</a:t>
            </a:r>
            <a:r>
              <a:rPr lang="mk-MK" dirty="0" smtClean="0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онално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сепак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убаво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спортува</a:t>
            </a:r>
            <a:r>
              <a:rPr lang="en-US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smtClean="0">
                <a:solidFill>
                  <a:schemeClr val="accent5"/>
                </a:solidFill>
              </a:rPr>
              <a:t>З</a:t>
            </a:r>
            <a:r>
              <a:rPr lang="en-GB" dirty="0" smtClean="0">
                <a:solidFill>
                  <a:schemeClr val="accent5"/>
                </a:solidFill>
              </a:rPr>
              <a:t>а </a:t>
            </a:r>
            <a:r>
              <a:rPr lang="en-GB" dirty="0" err="1">
                <a:solidFill>
                  <a:schemeClr val="accent5"/>
                </a:solidFill>
              </a:rPr>
              <a:t>жал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битола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престана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постои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клубот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Адарма</a:t>
            </a:r>
            <a:r>
              <a:rPr lang="en-GB" dirty="0">
                <a:solidFill>
                  <a:schemeClr val="accent5"/>
                </a:solidFill>
              </a:rPr>
              <a:t>) 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натпреваруваше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првата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македонска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лига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</a:rPr>
              <a:t>Наш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најтрофеен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клуб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екипата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Железарец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Скопје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</a:rPr>
              <a:t>Најуспешна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репрезентација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екипата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Бразил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освоени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светски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првенства,потоа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следи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Шпанија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2 </a:t>
            </a:r>
            <a:r>
              <a:rPr lang="en-GB" dirty="0" err="1">
                <a:solidFill>
                  <a:schemeClr val="accent5"/>
                </a:solidFill>
              </a:rPr>
              <a:t>титули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Аргентина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1 </a:t>
            </a:r>
            <a:r>
              <a:rPr lang="en-GB" dirty="0" err="1" smtClean="0">
                <a:solidFill>
                  <a:schemeClr val="accent5"/>
                </a:solidFill>
              </a:rPr>
              <a:t>титула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</a:rPr>
              <a:t>Најдобри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историјата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можам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издвојам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двајца</a:t>
            </a:r>
            <a:r>
              <a:rPr lang="en-GB" dirty="0">
                <a:solidFill>
                  <a:schemeClr val="accent5"/>
                </a:solidFill>
              </a:rPr>
              <a:t> FALCAO </a:t>
            </a:r>
            <a:r>
              <a:rPr lang="en-GB" dirty="0" err="1">
                <a:solidFill>
                  <a:schemeClr val="accent5"/>
                </a:solidFill>
              </a:rPr>
              <a:t>oд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Бразил</a:t>
            </a:r>
            <a:r>
              <a:rPr lang="en-GB" dirty="0">
                <a:solidFill>
                  <a:schemeClr val="accent5"/>
                </a:solidFill>
              </a:rPr>
              <a:t> и RICARDINHO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Португалија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6" y="3848911"/>
            <a:ext cx="3044551" cy="228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77" y="3892198"/>
            <a:ext cx="2986834" cy="224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36" y="3892198"/>
            <a:ext cx="3207223" cy="228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4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2638" y="1719619"/>
            <a:ext cx="10222173" cy="4285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accent5"/>
                </a:solidFill>
              </a:rPr>
              <a:t>Почитувани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ученици</a:t>
            </a:r>
            <a:r>
              <a:rPr lang="en-GB" dirty="0">
                <a:solidFill>
                  <a:schemeClr val="accent5"/>
                </a:solidFill>
              </a:rPr>
              <a:t>,</a:t>
            </a:r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accent5"/>
                </a:solidFill>
              </a:rPr>
              <a:t>Верувам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периодов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вас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тажок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нас.Вие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природно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активни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енергични,затоа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верувам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тешко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поминуваат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овие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денови.Во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прилог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објаснам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детали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малиот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).</a:t>
            </a:r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училишниот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најмногу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пријавени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затоа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пожелно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знаете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 </a:t>
            </a:r>
            <a:r>
              <a:rPr lang="en-GB" dirty="0" err="1">
                <a:solidFill>
                  <a:schemeClr val="accent5"/>
                </a:solidFill>
              </a:rPr>
              <a:t>детали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правила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прописи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овој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популарен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светот</a:t>
            </a:r>
            <a:r>
              <a:rPr lang="en-GB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accent5"/>
                </a:solidFill>
              </a:rPr>
              <a:t>Познавањето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правила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претставува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основа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планирањето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програмирањето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дисциплини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Спортскиот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резултат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директна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зависност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степенот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физичката,техничката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подготвеност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учениците </a:t>
            </a:r>
            <a:r>
              <a:rPr lang="en-GB" dirty="0" err="1" smtClean="0">
                <a:solidFill>
                  <a:schemeClr val="accent5"/>
                </a:solidFill>
              </a:rPr>
              <a:t>која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базира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врз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основа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правилата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Имајќи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предвид</a:t>
            </a:r>
            <a:r>
              <a:rPr lang="en-GB" dirty="0">
                <a:solidFill>
                  <a:schemeClr val="accent5"/>
                </a:solidFill>
              </a:rPr>
              <a:t>  </a:t>
            </a:r>
            <a:r>
              <a:rPr lang="en-GB" dirty="0" err="1">
                <a:solidFill>
                  <a:schemeClr val="accent5"/>
                </a:solidFill>
              </a:rPr>
              <a:t>каузалната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поврзаност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резултатот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часовите по ФЗО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и </a:t>
            </a:r>
            <a:r>
              <a:rPr lang="en-GB" dirty="0" err="1">
                <a:solidFill>
                  <a:schemeClr val="accent5"/>
                </a:solidFill>
              </a:rPr>
              <a:t>спортските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правила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Потребата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правила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ќе биде во </a:t>
            </a:r>
            <a:r>
              <a:rPr lang="en-GB" dirty="0" err="1" smtClean="0">
                <a:solidFill>
                  <a:schemeClr val="accent5"/>
                </a:solidFill>
              </a:rPr>
              <a:t>функција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за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ученици</a:t>
            </a:r>
            <a:r>
              <a:rPr lang="en-GB" dirty="0">
                <a:solidFill>
                  <a:schemeClr val="accent5"/>
                </a:solidFill>
              </a:rPr>
              <a:t>  </a:t>
            </a:r>
            <a:r>
              <a:rPr lang="en-GB" dirty="0" err="1">
                <a:solidFill>
                  <a:schemeClr val="accent5"/>
                </a:solidFill>
              </a:rPr>
              <a:t>кои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практикуваат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играат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).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647665" y="708216"/>
            <a:ext cx="9601200" cy="1303337"/>
          </a:xfrm>
        </p:spPr>
        <p:txBody>
          <a:bodyPr/>
          <a:lstStyle/>
          <a:p>
            <a:r>
              <a:rPr lang="mk-MK" dirty="0" smtClean="0">
                <a:solidFill>
                  <a:schemeClr val="accent5"/>
                </a:solidFill>
              </a:rPr>
              <a:t>Вовед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Димензии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игралиште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за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7" cy="3461731"/>
          </a:xfrm>
        </p:spPr>
        <p:txBody>
          <a:bodyPr>
            <a:normAutofit fontScale="92500"/>
          </a:bodyPr>
          <a:lstStyle/>
          <a:p>
            <a:r>
              <a:rPr lang="mk-MK" dirty="0" err="1">
                <a:solidFill>
                  <a:schemeClr val="accent5"/>
                </a:solidFill>
              </a:rPr>
              <a:t>Д</a:t>
            </a:r>
            <a:r>
              <a:rPr lang="en-GB" dirty="0" err="1" smtClean="0">
                <a:solidFill>
                  <a:schemeClr val="accent5"/>
                </a:solidFill>
              </a:rPr>
              <a:t>имензиите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игралиште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должина</a:t>
            </a:r>
            <a:r>
              <a:rPr lang="en-GB" dirty="0">
                <a:solidFill>
                  <a:schemeClr val="accent5"/>
                </a:solidFill>
              </a:rPr>
              <a:t> 40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, а </a:t>
            </a:r>
            <a:r>
              <a:rPr lang="en-GB" dirty="0" err="1">
                <a:solidFill>
                  <a:schemeClr val="accent5"/>
                </a:solidFill>
              </a:rPr>
              <a:t>ширина</a:t>
            </a:r>
            <a:r>
              <a:rPr lang="en-GB" dirty="0">
                <a:solidFill>
                  <a:schemeClr val="accent5"/>
                </a:solidFill>
              </a:rPr>
              <a:t> 20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Терените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воглавно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покриени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простории</a:t>
            </a:r>
            <a:r>
              <a:rPr lang="en-GB" dirty="0">
                <a:solidFill>
                  <a:schemeClr val="accent5"/>
                </a:solidFill>
              </a:rPr>
              <a:t>, а </a:t>
            </a:r>
            <a:r>
              <a:rPr lang="en-GB" dirty="0" err="1">
                <a:solidFill>
                  <a:schemeClr val="accent5"/>
                </a:solidFill>
              </a:rPr>
              <a:t>подлогата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главно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дрвен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паркет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иако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денес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користат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материјали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тврда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гума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5"/>
                </a:solidFill>
              </a:rPr>
              <a:t>герфлор</a:t>
            </a:r>
            <a:r>
              <a:rPr lang="en-GB" dirty="0">
                <a:solidFill>
                  <a:schemeClr val="accent5"/>
                </a:solidFill>
              </a:rPr>
              <a:t>),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првпат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имаме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Битола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сала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герфлорот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шампионите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сеха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ракомет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Постојат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поинакви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терени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главно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бетон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асфалт,каков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е и </a:t>
            </a:r>
            <a:r>
              <a:rPr lang="en-GB" dirty="0" err="1">
                <a:solidFill>
                  <a:schemeClr val="accent5"/>
                </a:solidFill>
              </a:rPr>
              <a:t>случајот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нашето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училиште</a:t>
            </a:r>
            <a:r>
              <a:rPr lang="en-GB" dirty="0">
                <a:solidFill>
                  <a:schemeClr val="accent5"/>
                </a:solidFill>
              </a:rPr>
              <a:t> , </a:t>
            </a:r>
            <a:r>
              <a:rPr lang="en-GB" dirty="0" err="1">
                <a:solidFill>
                  <a:schemeClr val="accent5"/>
                </a:solidFill>
              </a:rPr>
              <a:t>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тие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воглавно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користат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такмичење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поради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опасноста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повреди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Димензии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игралиште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за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99957" cy="3318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одредуваат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одредени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делови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средина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одвојува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двете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половини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спротивните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краевите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висок</a:t>
            </a:r>
            <a:r>
              <a:rPr lang="en-GB" dirty="0">
                <a:solidFill>
                  <a:schemeClr val="accent5"/>
                </a:solidFill>
              </a:rPr>
              <a:t> 2м. и </a:t>
            </a:r>
            <a:r>
              <a:rPr lang="en-GB" dirty="0" err="1">
                <a:solidFill>
                  <a:schemeClr val="accent5"/>
                </a:solidFill>
              </a:rPr>
              <a:t>широк</a:t>
            </a:r>
            <a:r>
              <a:rPr lang="en-GB" dirty="0">
                <a:solidFill>
                  <a:schemeClr val="accent5"/>
                </a:solidFill>
              </a:rPr>
              <a:t> 3м. </a:t>
            </a:r>
            <a:endParaRPr lang="mk-MK" dirty="0" smtClean="0">
              <a:solidFill>
                <a:schemeClr val="accent5"/>
              </a:solidFill>
            </a:endParaRPr>
          </a:p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треба да има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мрежа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Пред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полукружен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просечна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оддалеченост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 м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голот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означена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Тој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6м </a:t>
            </a:r>
            <a:r>
              <a:rPr lang="en-GB" dirty="0" err="1">
                <a:solidFill>
                  <a:schemeClr val="accent5"/>
                </a:solidFill>
              </a:rPr>
              <a:t>често</a:t>
            </a:r>
            <a:r>
              <a:rPr lang="en-GB" dirty="0">
                <a:solidFill>
                  <a:schemeClr val="accent5"/>
                </a:solidFill>
              </a:rPr>
              <a:t> е и </a:t>
            </a:r>
            <a:r>
              <a:rPr lang="en-GB" dirty="0" err="1">
                <a:solidFill>
                  <a:schemeClr val="accent5"/>
                </a:solidFill>
              </a:rPr>
              <a:t>обоен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боја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различна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останатите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игралиштето</a:t>
            </a:r>
            <a:r>
              <a:rPr lang="en-GB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8" y="3111689"/>
            <a:ext cx="3539107" cy="26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Топка</a:t>
            </a:r>
            <a:r>
              <a:rPr lang="en-GB" dirty="0">
                <a:solidFill>
                  <a:schemeClr val="accent5"/>
                </a:solidFill>
              </a:rPr>
              <a:t>: 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98407"/>
            <a:ext cx="3317875" cy="3317875"/>
          </a:xfrm>
        </p:spPr>
      </p:pic>
      <p:sp>
        <p:nvSpPr>
          <p:cNvPr id="7" name="TextBox 6"/>
          <p:cNvSpPr txBox="1"/>
          <p:nvPr/>
        </p:nvSpPr>
        <p:spPr>
          <a:xfrm>
            <a:off x="4735773" y="2598407"/>
            <a:ext cx="63052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accent5"/>
                </a:solidFill>
              </a:rPr>
              <a:t>Топката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мора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биде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тркалезна</a:t>
            </a:r>
            <a:r>
              <a:rPr lang="en-GB" sz="2200" dirty="0">
                <a:solidFill>
                  <a:schemeClr val="accent5"/>
                </a:solidFill>
              </a:rPr>
              <a:t>. 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Нејзината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надворешна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обвивка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мора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биде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од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кожа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или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некој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друг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одобрен</a:t>
            </a:r>
            <a:r>
              <a:rPr lang="en-GB" sz="2200" dirty="0">
                <a:solidFill>
                  <a:schemeClr val="accent5"/>
                </a:solidFill>
              </a:rPr>
              <a:t> </a:t>
            </a:r>
            <a:r>
              <a:rPr lang="en-GB" sz="2200" dirty="0" err="1">
                <a:solidFill>
                  <a:schemeClr val="accent5"/>
                </a:solidFill>
              </a:rPr>
              <a:t>материјал</a:t>
            </a:r>
            <a:r>
              <a:rPr lang="en-GB" sz="2200" dirty="0">
                <a:solidFill>
                  <a:schemeClr val="accent5"/>
                </a:solidFill>
              </a:rPr>
              <a:t>. 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За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изработка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топките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смее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употребува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никаков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материјал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кој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може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биде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опасен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за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играчите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Топката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која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користи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во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футсал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скока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како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во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големиот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фудбал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туку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лепи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подлогата</a:t>
            </a:r>
            <a:r>
              <a:rPr lang="en-GB" sz="2200" dirty="0" smtClean="0">
                <a:solidFill>
                  <a:schemeClr val="accent5"/>
                </a:solidFill>
              </a:rPr>
              <a:t>.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Топката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во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футсал</a:t>
            </a:r>
            <a:r>
              <a:rPr lang="en-GB" sz="2200" dirty="0">
                <a:solidFill>
                  <a:schemeClr val="accent5"/>
                </a:solidFill>
              </a:rPr>
              <a:t> е </a:t>
            </a:r>
            <a:r>
              <a:rPr lang="en-GB" sz="2200" dirty="0" err="1">
                <a:solidFill>
                  <a:schemeClr val="accent5"/>
                </a:solidFill>
              </a:rPr>
              <a:t>со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помала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големина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од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топката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за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фудбал</a:t>
            </a:r>
            <a:r>
              <a:rPr lang="en-GB" sz="2200" dirty="0">
                <a:solidFill>
                  <a:schemeClr val="accent5"/>
                </a:solidFill>
              </a:rPr>
              <a:t> и </a:t>
            </a:r>
            <a:r>
              <a:rPr lang="en-GB" sz="2200" dirty="0" err="1">
                <a:solidFill>
                  <a:schemeClr val="accent5"/>
                </a:solidFill>
              </a:rPr>
              <a:t>има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големина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smtClean="0">
                <a:solidFill>
                  <a:schemeClr val="accent5"/>
                </a:solidFill>
              </a:rPr>
              <a:t>4.</a:t>
            </a:r>
            <a:endParaRPr lang="en-US" sz="2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Број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: 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68762" cy="359820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натпреварувањето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екипен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(4 играчи+1 </a:t>
            </a:r>
            <a:r>
              <a:rPr lang="en-GB" dirty="0" err="1">
                <a:solidFill>
                  <a:schemeClr val="accent5"/>
                </a:solidFill>
              </a:rPr>
              <a:t>голман</a:t>
            </a:r>
            <a:r>
              <a:rPr lang="en-GB" dirty="0">
                <a:solidFill>
                  <a:schemeClr val="accent5"/>
                </a:solidFill>
              </a:rPr>
              <a:t> )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двете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Играта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трае</a:t>
            </a:r>
            <a:r>
              <a:rPr lang="en-GB" dirty="0">
                <a:solidFill>
                  <a:schemeClr val="accent5"/>
                </a:solidFill>
              </a:rPr>
              <a:t> 40 </a:t>
            </a:r>
            <a:r>
              <a:rPr lang="en-GB" dirty="0" err="1">
                <a:solidFill>
                  <a:schemeClr val="accent5"/>
                </a:solidFill>
              </a:rPr>
              <a:t>минути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две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полувремиња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20 </a:t>
            </a:r>
            <a:r>
              <a:rPr lang="en-GB" dirty="0" err="1">
                <a:solidFill>
                  <a:schemeClr val="accent5"/>
                </a:solidFill>
              </a:rPr>
              <a:t>минути</a:t>
            </a:r>
            <a:r>
              <a:rPr lang="en-GB" dirty="0">
                <a:solidFill>
                  <a:schemeClr val="accent5"/>
                </a:solidFill>
              </a:rPr>
              <a:t>), а </a:t>
            </a:r>
            <a:r>
              <a:rPr lang="en-GB" dirty="0" err="1">
                <a:solidFill>
                  <a:schemeClr val="accent5"/>
                </a:solidFill>
              </a:rPr>
              <a:t>цел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повеќе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голови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противниците</a:t>
            </a:r>
            <a:r>
              <a:rPr lang="en-GB" dirty="0">
                <a:solidFill>
                  <a:schemeClr val="accent5"/>
                </a:solidFill>
              </a:rPr>
              <a:t>. 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Една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дозволено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најмалку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и  3 </a:t>
            </a:r>
            <a:r>
              <a:rPr lang="en-GB" dirty="0" err="1">
                <a:solidFill>
                  <a:schemeClr val="accent5"/>
                </a:solidFill>
              </a:rPr>
              <a:t>резервни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, а </a:t>
            </a:r>
            <a:r>
              <a:rPr lang="en-GB" dirty="0" err="1">
                <a:solidFill>
                  <a:schemeClr val="accent5"/>
                </a:solidFill>
              </a:rPr>
              <a:t>најмногу</a:t>
            </a:r>
            <a:r>
              <a:rPr lang="en-GB" dirty="0">
                <a:solidFill>
                  <a:schemeClr val="accent5"/>
                </a:solidFill>
              </a:rPr>
              <a:t> 12 </a:t>
            </a:r>
            <a:r>
              <a:rPr lang="en-GB" dirty="0" err="1">
                <a:solidFill>
                  <a:schemeClr val="accent5"/>
                </a:solidFill>
              </a:rPr>
              <a:t>вкупно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играчи</a:t>
            </a:r>
            <a:r>
              <a:rPr lang="mk-MK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45" y="2825086"/>
            <a:ext cx="4580644" cy="30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Опрема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играчите</a:t>
            </a:r>
            <a:r>
              <a:rPr lang="en-GB" dirty="0">
                <a:solidFill>
                  <a:schemeClr val="accent5"/>
                </a:solidFill>
              </a:rPr>
              <a:t>: 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29637"/>
            <a:ext cx="6524765" cy="370739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смеат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имаат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себе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нешто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што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било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опасно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за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другите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 smtClean="0">
                <a:solidFill>
                  <a:schemeClr val="accent5"/>
                </a:solidFill>
              </a:rPr>
              <a:t>играчи</a:t>
            </a:r>
            <a:r>
              <a:rPr lang="en-GB" sz="3800" dirty="0">
                <a:solidFill>
                  <a:schemeClr val="accent5"/>
                </a:solidFill>
              </a:rPr>
              <a:t>;</a:t>
            </a:r>
            <a:endParaRPr lang="en-GB" sz="3800" dirty="0" smtClean="0">
              <a:solidFill>
                <a:schemeClr val="accent5"/>
              </a:solidFill>
            </a:endParaRP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Основа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>
                <a:solidFill>
                  <a:schemeClr val="accent5"/>
                </a:solidFill>
              </a:rPr>
              <a:t>и </a:t>
            </a:r>
            <a:r>
              <a:rPr lang="en-GB" sz="3800" dirty="0" err="1">
                <a:solidFill>
                  <a:schemeClr val="accent5"/>
                </a:solidFill>
              </a:rPr>
              <a:t>задолжителна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опрема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подразбира</a:t>
            </a:r>
            <a:r>
              <a:rPr lang="en-GB" sz="3800" dirty="0">
                <a:solidFill>
                  <a:schemeClr val="accent5"/>
                </a:solidFill>
              </a:rPr>
              <a:t>: </a:t>
            </a:r>
            <a:r>
              <a:rPr lang="en-GB" sz="3800" dirty="0" err="1" smtClean="0">
                <a:solidFill>
                  <a:schemeClr val="accent5"/>
                </a:solidFill>
              </a:rPr>
              <a:t>маица</a:t>
            </a:r>
            <a:r>
              <a:rPr lang="en-GB" sz="3800" dirty="0" smtClean="0">
                <a:solidFill>
                  <a:schemeClr val="accent5"/>
                </a:solidFill>
              </a:rPr>
              <a:t>,</a:t>
            </a:r>
            <a:r>
              <a:rPr lang="mk-MK" sz="3800" dirty="0" smtClean="0">
                <a:solidFill>
                  <a:schemeClr val="accent5"/>
                </a:solidFill>
              </a:rPr>
              <a:t>шорцеви</a:t>
            </a:r>
            <a:r>
              <a:rPr lang="en-GB" sz="3800" dirty="0" smtClean="0">
                <a:solidFill>
                  <a:schemeClr val="accent5"/>
                </a:solidFill>
              </a:rPr>
              <a:t> , </a:t>
            </a:r>
            <a:r>
              <a:rPr lang="en-GB" sz="3800" dirty="0" err="1">
                <a:solidFill>
                  <a:schemeClr val="accent5"/>
                </a:solidFill>
              </a:rPr>
              <a:t>чорапи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штитници</a:t>
            </a:r>
            <a:r>
              <a:rPr lang="en-GB" sz="3800" dirty="0">
                <a:solidFill>
                  <a:schemeClr val="accent5"/>
                </a:solidFill>
              </a:rPr>
              <a:t> и </a:t>
            </a:r>
            <a:r>
              <a:rPr lang="en-GB" sz="3800" dirty="0" err="1" smtClean="0">
                <a:solidFill>
                  <a:schemeClr val="accent5"/>
                </a:solidFill>
              </a:rPr>
              <a:t>патики</a:t>
            </a:r>
            <a:r>
              <a:rPr lang="en-GB" sz="3800" dirty="0">
                <a:solidFill>
                  <a:schemeClr val="accent5"/>
                </a:solidFill>
              </a:rPr>
              <a:t>;</a:t>
            </a:r>
            <a:endParaRPr lang="en-GB" sz="3800" dirty="0" smtClean="0">
              <a:solidFill>
                <a:schemeClr val="accent5"/>
              </a:solidFill>
            </a:endParaRP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Штитниците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целина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бидат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покриени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високи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чорапи</a:t>
            </a:r>
            <a:r>
              <a:rPr lang="en-GB" sz="3800" dirty="0">
                <a:solidFill>
                  <a:schemeClr val="accent5"/>
                </a:solidFill>
              </a:rPr>
              <a:t> (</a:t>
            </a:r>
            <a:r>
              <a:rPr lang="en-GB" sz="3800" dirty="0" err="1">
                <a:solidFill>
                  <a:schemeClr val="accent5"/>
                </a:solidFill>
              </a:rPr>
              <a:t>штуцни</a:t>
            </a:r>
            <a:r>
              <a:rPr lang="en-GB" sz="3800" dirty="0" smtClean="0">
                <a:solidFill>
                  <a:schemeClr val="accent5"/>
                </a:solidFill>
              </a:rPr>
              <a:t>);</a:t>
            </a: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Голманот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носи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облека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боја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која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јасно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ке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разликува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другите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</a:t>
            </a:r>
            <a:r>
              <a:rPr lang="en-GB" sz="3800" dirty="0">
                <a:solidFill>
                  <a:schemeClr val="accent5"/>
                </a:solidFill>
              </a:rPr>
              <a:t> и </a:t>
            </a:r>
            <a:r>
              <a:rPr lang="en-GB" sz="3800" dirty="0" err="1">
                <a:solidFill>
                  <a:schemeClr val="accent5"/>
                </a:solidFill>
              </a:rPr>
              <a:t>од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 smtClean="0">
                <a:solidFill>
                  <a:schemeClr val="accent5"/>
                </a:solidFill>
              </a:rPr>
              <a:t>судиите</a:t>
            </a:r>
            <a:r>
              <a:rPr lang="en-GB" sz="3800" dirty="0">
                <a:solidFill>
                  <a:schemeClr val="accent5"/>
                </a:solidFill>
              </a:rPr>
              <a:t>;</a:t>
            </a:r>
            <a:endParaRPr lang="en-GB" sz="3800" dirty="0" smtClean="0">
              <a:solidFill>
                <a:schemeClr val="accent5"/>
              </a:solidFill>
            </a:endParaRP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Носење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накит</a:t>
            </a:r>
            <a:r>
              <a:rPr lang="en-GB" sz="3800" dirty="0">
                <a:solidFill>
                  <a:schemeClr val="accent5"/>
                </a:solidFill>
              </a:rPr>
              <a:t>: </a:t>
            </a:r>
            <a:r>
              <a:rPr lang="en-GB" sz="3800" dirty="0" err="1">
                <a:solidFill>
                  <a:schemeClr val="accent5"/>
                </a:solidFill>
              </a:rPr>
              <a:t>Кога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главниот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судија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проверува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опремата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пред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почетокот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натпреварот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тој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ги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предупреди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дека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секаков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вид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накит</a:t>
            </a:r>
            <a:r>
              <a:rPr lang="en-GB" sz="3800" dirty="0">
                <a:solidFill>
                  <a:schemeClr val="accent5"/>
                </a:solidFill>
              </a:rPr>
              <a:t> (</a:t>
            </a:r>
            <a:r>
              <a:rPr lang="en-GB" sz="3800" dirty="0" err="1">
                <a:solidFill>
                  <a:schemeClr val="accent5"/>
                </a:solidFill>
              </a:rPr>
              <a:t>ланче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обетки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прстени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рачни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часовници</a:t>
            </a:r>
            <a:r>
              <a:rPr lang="en-GB" sz="3800" dirty="0">
                <a:solidFill>
                  <a:schemeClr val="accent5"/>
                </a:solidFill>
              </a:rPr>
              <a:t>)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биде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 smtClean="0">
                <a:solidFill>
                  <a:schemeClr val="accent5"/>
                </a:solidFill>
              </a:rPr>
              <a:t>изваден</a:t>
            </a:r>
            <a:r>
              <a:rPr lang="en-GB" sz="3800" dirty="0">
                <a:solidFill>
                  <a:schemeClr val="accent5"/>
                </a:solidFill>
              </a:rPr>
              <a:t>.</a:t>
            </a:r>
            <a:endParaRPr lang="en-US" sz="38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87" y="2961564"/>
            <a:ext cx="3249659" cy="2232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38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Футсал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10617" cy="3625504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accent5"/>
                </a:solidFill>
              </a:rPr>
              <a:t>T</a:t>
            </a:r>
            <a:r>
              <a:rPr lang="en-GB" dirty="0" err="1" smtClean="0">
                <a:solidFill>
                  <a:schemeClr val="accent5"/>
                </a:solidFill>
              </a:rPr>
              <a:t>оа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е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затворен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спортска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сала</a:t>
            </a:r>
            <a:r>
              <a:rPr lang="en-GB" dirty="0" smtClean="0">
                <a:solidFill>
                  <a:schemeClr val="accent5"/>
                </a:solidFill>
              </a:rPr>
              <a:t>).;</a:t>
            </a:r>
          </a:p>
          <a:p>
            <a:r>
              <a:rPr lang="en-GB" dirty="0" err="1" smtClean="0">
                <a:solidFill>
                  <a:schemeClr val="accent5"/>
                </a:solidFill>
              </a:rPr>
              <a:t>Во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 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4+1 </a:t>
            </a:r>
            <a:r>
              <a:rPr lang="en-GB" dirty="0" err="1">
                <a:solidFill>
                  <a:schemeClr val="accent5"/>
                </a:solidFill>
              </a:rPr>
              <a:t>голман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целта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противникот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загуби</a:t>
            </a:r>
            <a:r>
              <a:rPr lang="mk-MK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и </a:t>
            </a:r>
            <a:r>
              <a:rPr lang="mk-MK" dirty="0" smtClean="0">
                <a:solidFill>
                  <a:schemeClr val="accent5"/>
                </a:solidFill>
              </a:rPr>
              <a:t>по можност да постигне повеќе </a:t>
            </a:r>
            <a:r>
              <a:rPr lang="mk-MK" dirty="0" smtClean="0">
                <a:solidFill>
                  <a:schemeClr val="accent5"/>
                </a:solidFill>
              </a:rPr>
              <a:t>голови</a:t>
            </a:r>
            <a:r>
              <a:rPr lang="mk-MK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и да победи</a:t>
            </a:r>
            <a:r>
              <a:rPr lang="en-US" dirty="0" smtClean="0">
                <a:solidFill>
                  <a:schemeClr val="accent5"/>
                </a:solidFill>
              </a:rPr>
              <a:t>;</a:t>
            </a: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Исто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делат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правдата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теренот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ко</a:t>
            </a:r>
            <a:r>
              <a:rPr lang="mk-MK" dirty="0" smtClean="0">
                <a:solidFill>
                  <a:schemeClr val="accent5"/>
                </a:solidFill>
              </a:rPr>
              <a:t>и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оваа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офсајд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големиот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кога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и</a:t>
            </a:r>
            <a:r>
              <a:rPr lang="mk-MK" dirty="0" smtClean="0">
                <a:solidFill>
                  <a:schemeClr val="accent5"/>
                </a:solidFill>
              </a:rPr>
              <a:t>злезе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нога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>
                <a:solidFill>
                  <a:schemeClr val="accent5"/>
                </a:solidFill>
              </a:rPr>
              <a:t>Гол се постигнува само кога топката целосно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помини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линијата</a:t>
            </a:r>
            <a:r>
              <a:rPr lang="en-GB" smtClean="0">
                <a:solidFill>
                  <a:schemeClr val="accent5"/>
                </a:solidFill>
              </a:rPr>
              <a:t>;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mk-MK" dirty="0" smtClean="0">
                <a:solidFill>
                  <a:schemeClr val="accent5"/>
                </a:solidFill>
              </a:rPr>
              <a:t>Дозволени се клизачи стартови само на топка.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62" y="3212375"/>
            <a:ext cx="3999606" cy="266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5"/>
                </a:solidFill>
              </a:rPr>
              <a:t>Судиски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правила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6060743" cy="3318936"/>
          </a:xfrm>
        </p:spPr>
        <p:txBody>
          <a:bodyPr>
            <a:normAutofit fontScale="85000" lnSpcReduction="20000"/>
          </a:bodyPr>
          <a:lstStyle/>
          <a:p>
            <a:r>
              <a:rPr lang="mk-MK" dirty="0" err="1">
                <a:solidFill>
                  <a:schemeClr val="accent5"/>
                </a:solidFill>
              </a:rPr>
              <a:t>К</a:t>
            </a:r>
            <a:r>
              <a:rPr lang="en-GB" dirty="0" err="1" smtClean="0">
                <a:solidFill>
                  <a:schemeClr val="accent5"/>
                </a:solidFill>
              </a:rPr>
              <a:t>ога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свири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почеток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мине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центарот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К</a:t>
            </a:r>
            <a:r>
              <a:rPr lang="en-GB" dirty="0" err="1" smtClean="0">
                <a:solidFill>
                  <a:schemeClr val="accent5"/>
                </a:solidFill>
              </a:rPr>
              <a:t>ога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и</a:t>
            </a:r>
            <a:r>
              <a:rPr lang="mk-MK" dirty="0" smtClean="0">
                <a:solidFill>
                  <a:schemeClr val="accent5"/>
                </a:solidFill>
              </a:rPr>
              <a:t>злегува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или</a:t>
            </a:r>
            <a:r>
              <a:rPr lang="mk-MK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во </a:t>
            </a:r>
            <a:r>
              <a:rPr lang="en-GB" dirty="0" err="1" smtClean="0">
                <a:solidFill>
                  <a:schemeClr val="accent5"/>
                </a:solidFill>
              </a:rPr>
              <a:t>корнер</a:t>
            </a:r>
            <a:r>
              <a:rPr lang="en-GB" dirty="0">
                <a:solidFill>
                  <a:schemeClr val="accent5"/>
                </a:solidFill>
              </a:rPr>
              <a:t> </a:t>
            </a:r>
            <a:r>
              <a:rPr lang="en-GB" dirty="0" err="1" smtClean="0">
                <a:solidFill>
                  <a:schemeClr val="accent5"/>
                </a:solidFill>
              </a:rPr>
              <a:t>топката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позади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наместена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внатре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одзема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доделува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екипа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К</a:t>
            </a:r>
            <a:r>
              <a:rPr lang="en-GB" dirty="0" err="1" smtClean="0">
                <a:solidFill>
                  <a:schemeClr val="accent5"/>
                </a:solidFill>
              </a:rPr>
              <a:t>ога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излезе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голаут</a:t>
            </a:r>
            <a:r>
              <a:rPr lang="mk-MK" dirty="0">
                <a:solidFill>
                  <a:schemeClr val="accent5"/>
                </a:solidFill>
              </a:rPr>
              <a:t>,голманот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рака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smtClean="0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грачите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смеат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својот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2999190"/>
            <a:ext cx="3982121" cy="224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20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910</TotalTime>
  <Words>951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Физичко и здраствено образование</vt:lpstr>
      <vt:lpstr>Вовед</vt:lpstr>
      <vt:lpstr>Димензии на игралиште за футсал: </vt:lpstr>
      <vt:lpstr>Димензии на игралиште за футсал: </vt:lpstr>
      <vt:lpstr>Топка: </vt:lpstr>
      <vt:lpstr>Број на играчи: </vt:lpstr>
      <vt:lpstr>Опрема на играчите: </vt:lpstr>
      <vt:lpstr>Футсал игра: </vt:lpstr>
      <vt:lpstr>Судиски правила: </vt:lpstr>
      <vt:lpstr>Судиски правила: </vt:lpstr>
      <vt:lpstr>Судиски правила: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</dc:creator>
  <cp:lastModifiedBy>Katerina</cp:lastModifiedBy>
  <cp:revision>11</cp:revision>
  <dcterms:created xsi:type="dcterms:W3CDTF">2020-03-23T21:08:58Z</dcterms:created>
  <dcterms:modified xsi:type="dcterms:W3CDTF">2020-03-24T12:20:57Z</dcterms:modified>
</cp:coreProperties>
</file>