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1"/>
  </p:notesMasterIdLst>
  <p:sldIdLst>
    <p:sldId id="256" r:id="rId2"/>
    <p:sldId id="257" r:id="rId3"/>
    <p:sldId id="258" r:id="rId4"/>
    <p:sldId id="270" r:id="rId5"/>
    <p:sldId id="261" r:id="rId6"/>
    <p:sldId id="262" r:id="rId7"/>
    <p:sldId id="264" r:id="rId8"/>
    <p:sldId id="266" r:id="rId9"/>
    <p:sldId id="268" r:id="rId10"/>
  </p:sldIdLst>
  <p:sldSz cx="9144000" cy="6858000" type="screen4x3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1A094-8058-4584-9132-2003068227D0}" type="datetimeFigureOut">
              <a:rPr lang="mk-MK" smtClean="0"/>
              <a:t>18.03.2020</a:t>
            </a:fld>
            <a:endParaRPr lang="mk-M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k-M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1E0D8-4508-4BCB-8264-F5DF2B26C9D0}" type="slidenum">
              <a:rPr lang="mk-MK" smtClean="0"/>
              <a:t>‹#›</a:t>
            </a:fld>
            <a:endParaRPr lang="mk-M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1E0D8-4508-4BCB-8264-F5DF2B26C9D0}" type="slidenum">
              <a:rPr lang="mk-MK" smtClean="0"/>
              <a:t>1</a:t>
            </a:fld>
            <a:endParaRPr lang="mk-M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5AEC-AE10-4850-BF40-83A228B265AC}" type="datetimeFigureOut">
              <a:rPr lang="mk-MK" smtClean="0"/>
              <a:t>18.03.2020</a:t>
            </a:fld>
            <a:endParaRPr lang="mk-M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BA49-C8EC-44E6-A4FD-B02CF3215680}" type="slidenum">
              <a:rPr lang="mk-MK" smtClean="0"/>
              <a:t>‹#›</a:t>
            </a:fld>
            <a:endParaRPr lang="mk-M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5AEC-AE10-4850-BF40-83A228B265AC}" type="datetimeFigureOut">
              <a:rPr lang="mk-MK" smtClean="0"/>
              <a:t>18.03.2020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BA49-C8EC-44E6-A4FD-B02CF3215680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5AEC-AE10-4850-BF40-83A228B265AC}" type="datetimeFigureOut">
              <a:rPr lang="mk-MK" smtClean="0"/>
              <a:t>18.03.2020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BA49-C8EC-44E6-A4FD-B02CF3215680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5AEC-AE10-4850-BF40-83A228B265AC}" type="datetimeFigureOut">
              <a:rPr lang="mk-MK" smtClean="0"/>
              <a:t>18.03.2020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BA49-C8EC-44E6-A4FD-B02CF3215680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5AEC-AE10-4850-BF40-83A228B265AC}" type="datetimeFigureOut">
              <a:rPr lang="mk-MK" smtClean="0"/>
              <a:t>18.03.2020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BA49-C8EC-44E6-A4FD-B02CF3215680}" type="slidenum">
              <a:rPr lang="mk-MK" smtClean="0"/>
              <a:t>‹#›</a:t>
            </a:fld>
            <a:endParaRPr lang="mk-M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5AEC-AE10-4850-BF40-83A228B265AC}" type="datetimeFigureOut">
              <a:rPr lang="mk-MK" smtClean="0"/>
              <a:t>18.03.2020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BA49-C8EC-44E6-A4FD-B02CF3215680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5AEC-AE10-4850-BF40-83A228B265AC}" type="datetimeFigureOut">
              <a:rPr lang="mk-MK" smtClean="0"/>
              <a:t>18.03.2020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BA49-C8EC-44E6-A4FD-B02CF3215680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5AEC-AE10-4850-BF40-83A228B265AC}" type="datetimeFigureOut">
              <a:rPr lang="mk-MK" smtClean="0"/>
              <a:t>18.03.2020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BA49-C8EC-44E6-A4FD-B02CF3215680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5AEC-AE10-4850-BF40-83A228B265AC}" type="datetimeFigureOut">
              <a:rPr lang="mk-MK" smtClean="0"/>
              <a:t>18.03.2020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BA49-C8EC-44E6-A4FD-B02CF3215680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5AEC-AE10-4850-BF40-83A228B265AC}" type="datetimeFigureOut">
              <a:rPr lang="mk-MK" smtClean="0"/>
              <a:t>18.03.2020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BA49-C8EC-44E6-A4FD-B02CF3215680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5AEC-AE10-4850-BF40-83A228B265AC}" type="datetimeFigureOut">
              <a:rPr lang="mk-MK" smtClean="0"/>
              <a:t>18.03.2020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8A6BA49-C8EC-44E6-A4FD-B02CF3215680}" type="slidenum">
              <a:rPr lang="mk-MK" smtClean="0"/>
              <a:t>‹#›</a:t>
            </a:fld>
            <a:endParaRPr lang="mk-M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235AEC-AE10-4850-BF40-83A228B265AC}" type="datetimeFigureOut">
              <a:rPr lang="mk-MK" smtClean="0"/>
              <a:t>18.03.2020</a:t>
            </a:fld>
            <a:endParaRPr lang="mk-MK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mk-MK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A6BA49-C8EC-44E6-A4FD-B02CF3215680}" type="slidenum">
              <a:rPr lang="mk-MK" smtClean="0"/>
              <a:t>‹#›</a:t>
            </a:fld>
            <a:endParaRPr lang="mk-MK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p3ne4EefHX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mk-MK" dirty="0" smtClean="0"/>
              <a:t>Наставен предмет</a:t>
            </a:r>
            <a:br>
              <a:rPr lang="mk-MK" dirty="0" smtClean="0"/>
            </a:br>
            <a:r>
              <a:rPr lang="mk-MK" dirty="0" smtClean="0"/>
              <a:t>Македонски јазик</a:t>
            </a:r>
            <a:endParaRPr lang="mk-M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r>
              <a:rPr lang="mk-MK" sz="16000" dirty="0" smtClean="0"/>
              <a:t>Прво одделение</a:t>
            </a:r>
          </a:p>
          <a:p>
            <a:pPr algn="ctr"/>
            <a:r>
              <a:rPr lang="mk-MK" sz="16000" dirty="0" smtClean="0"/>
              <a:t>Наставник:  Виолета  Ацковска</a:t>
            </a:r>
          </a:p>
          <a:p>
            <a:pPr algn="ctr"/>
            <a:r>
              <a:rPr lang="mk-MK" sz="16000" dirty="0" smtClean="0"/>
              <a:t>О.У  „  Крсте Петков Мисирков“ -Бистрица</a:t>
            </a:r>
          </a:p>
          <a:p>
            <a:endParaRPr lang="mk-MK" sz="16000" dirty="0" smtClean="0"/>
          </a:p>
          <a:p>
            <a:endParaRPr lang="mk-MK" sz="16000" dirty="0" smtClean="0"/>
          </a:p>
          <a:p>
            <a:endParaRPr lang="mk-MK" dirty="0" smtClean="0"/>
          </a:p>
          <a:p>
            <a:r>
              <a:rPr lang="mk-MK" dirty="0" smtClean="0"/>
              <a:t>   </a:t>
            </a:r>
            <a:endParaRPr lang="mk-MK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mk-MK" dirty="0" smtClean="0"/>
              <a:t>Наставна содржина</a:t>
            </a:r>
            <a:endParaRPr lang="mk-MK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Усвојување </a:t>
            </a:r>
            <a:r>
              <a:rPr lang="ru-RU" sz="2800" b="1" dirty="0" smtClean="0"/>
              <a:t>на текстот „</a:t>
            </a:r>
            <a:r>
              <a:rPr lang="ru-RU" sz="2800" b="1" dirty="0" smtClean="0"/>
              <a:t>Развигорчето </a:t>
            </a:r>
            <a:r>
              <a:rPr lang="ru-RU" sz="2800" b="1" dirty="0" smtClean="0"/>
              <a:t>ја разбудува природата”</a:t>
            </a:r>
            <a:endParaRPr lang="mk-MK" sz="28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0042"/>
            <a:ext cx="7851648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solidFill>
                  <a:srgbClr val="CC3300"/>
                </a:solidFill>
              </a:rPr>
              <a:t/>
            </a:r>
            <a:br>
              <a:rPr lang="en-US" sz="6000" dirty="0" smtClean="0">
                <a:solidFill>
                  <a:srgbClr val="CC3300"/>
                </a:solidFill>
              </a:rPr>
            </a:br>
            <a:r>
              <a:rPr lang="sr-Cyrl-CS" sz="6000" dirty="0" smtClean="0">
                <a:solidFill>
                  <a:schemeClr val="tx1"/>
                </a:solidFill>
              </a:rPr>
              <a:t>Тек на часот </a:t>
            </a:r>
            <a:r>
              <a:rPr lang="en-US" sz="6000" dirty="0" smtClean="0">
                <a:solidFill>
                  <a:srgbClr val="CC3300"/>
                </a:solidFill>
              </a:rPr>
              <a:t/>
            </a:r>
            <a:br>
              <a:rPr lang="en-US" sz="6000" dirty="0" smtClean="0">
                <a:solidFill>
                  <a:srgbClr val="CC3300"/>
                </a:solidFill>
              </a:rPr>
            </a:br>
            <a:endParaRPr lang="mk-M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357298"/>
            <a:ext cx="7854696" cy="4929222"/>
          </a:xfrm>
        </p:spPr>
        <p:txBody>
          <a:bodyPr>
            <a:noAutofit/>
          </a:bodyPr>
          <a:lstStyle/>
          <a:p>
            <a:pPr algn="l">
              <a:spcBef>
                <a:spcPct val="50000"/>
              </a:spcBef>
            </a:pPr>
            <a:r>
              <a:rPr lang="sr-Cyrl-CS" sz="2000" b="1" dirty="0" smtClean="0">
                <a:solidFill>
                  <a:srgbClr val="CC3300"/>
                </a:solidFill>
              </a:rPr>
              <a:t>Воведни активности : 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v"/>
            </a:pPr>
            <a:r>
              <a:rPr lang="sr-Cyrl-CS" sz="2000" dirty="0" smtClean="0">
                <a:solidFill>
                  <a:srgbClr val="CC3300"/>
                </a:solidFill>
              </a:rPr>
              <a:t>  </a:t>
            </a:r>
            <a:r>
              <a:rPr lang="sr-Cyrl-CS" sz="2000" b="1" dirty="0" smtClean="0">
                <a:solidFill>
                  <a:srgbClr val="CC3300"/>
                </a:solidFill>
              </a:rPr>
              <a:t>Поттикнување </a:t>
            </a:r>
            <a:r>
              <a:rPr lang="sr-Cyrl-CS" sz="2000" b="1" dirty="0" smtClean="0">
                <a:solidFill>
                  <a:srgbClr val="CC3300"/>
                </a:solidFill>
              </a:rPr>
              <a:t>порака</a:t>
            </a:r>
            <a:endParaRPr lang="sr-Cyrl-CS" sz="2000" b="1" dirty="0" smtClean="0">
              <a:solidFill>
                <a:srgbClr val="CC3300"/>
              </a:solidFill>
            </a:endParaRPr>
          </a:p>
          <a:p>
            <a:pPr algn="l">
              <a:spcBef>
                <a:spcPct val="50000"/>
              </a:spcBef>
              <a:buFont typeface="Wingdings" pitchFamily="2" charset="2"/>
              <a:buChar char="v"/>
            </a:pPr>
            <a:r>
              <a:rPr lang="sr-Cyrl-CS" sz="2000" b="1" dirty="0" smtClean="0">
                <a:solidFill>
                  <a:srgbClr val="CC3300"/>
                </a:solidFill>
              </a:rPr>
              <a:t>   </a:t>
            </a:r>
            <a:r>
              <a:rPr lang="sr-Cyrl-CS" sz="2000" b="1" dirty="0" smtClean="0">
                <a:solidFill>
                  <a:srgbClr val="CC3300"/>
                </a:solidFill>
              </a:rPr>
              <a:t>Музичка изведба – песничка за пролетта</a:t>
            </a:r>
            <a:endParaRPr lang="sr-Cyrl-CS" sz="2000" b="1" dirty="0" smtClean="0">
              <a:solidFill>
                <a:srgbClr val="CC330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sr-Cyrl-CS" sz="2000" b="1" dirty="0" smtClean="0">
                <a:solidFill>
                  <a:srgbClr val="FFFF00"/>
                </a:solidFill>
              </a:rPr>
              <a:t>Учечко-поучувачки активности: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v"/>
            </a:pPr>
            <a:r>
              <a:rPr lang="sr-Cyrl-CS" sz="2000" b="1" dirty="0" smtClean="0">
                <a:solidFill>
                  <a:srgbClr val="FFFF00"/>
                </a:solidFill>
              </a:rPr>
              <a:t> Активност на учениците: </a:t>
            </a:r>
            <a:endParaRPr lang="sr-Cyrl-CS" sz="2000" b="1" dirty="0" smtClean="0">
              <a:solidFill>
                <a:srgbClr val="FFFF00"/>
              </a:solidFill>
            </a:endParaRPr>
          </a:p>
          <a:p>
            <a:pPr algn="l">
              <a:spcBef>
                <a:spcPct val="50000"/>
              </a:spcBef>
              <a:buFont typeface="Wingdings" pitchFamily="2" charset="2"/>
              <a:buChar char="v"/>
            </a:pPr>
            <a:r>
              <a:rPr lang="sr-Cyrl-CS" sz="2000" b="1" dirty="0" smtClean="0">
                <a:solidFill>
                  <a:srgbClr val="FFFF00"/>
                </a:solidFill>
              </a:rPr>
              <a:t>Да </a:t>
            </a:r>
            <a:r>
              <a:rPr lang="sr-Cyrl-CS" sz="2000" b="1" dirty="0" smtClean="0">
                <a:solidFill>
                  <a:srgbClr val="FFFF00"/>
                </a:solidFill>
              </a:rPr>
              <a:t>се  </a:t>
            </a:r>
            <a:r>
              <a:rPr lang="sr-Cyrl-CS" sz="2000" b="1" dirty="0" smtClean="0">
                <a:solidFill>
                  <a:srgbClr val="FFFF00"/>
                </a:solidFill>
              </a:rPr>
              <a:t>потсетиме:  Кои бои ги има  пролетта  Техника ГРОЗД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v"/>
            </a:pPr>
            <a:r>
              <a:rPr lang="sr-Cyrl-CS" sz="2000" b="1" dirty="0" smtClean="0">
                <a:solidFill>
                  <a:srgbClr val="FFFF00"/>
                </a:solidFill>
              </a:rPr>
              <a:t> Внимателно следење на содржината на текстот</a:t>
            </a:r>
            <a:endParaRPr lang="sr-Cyrl-CS" sz="2000" b="1" dirty="0" smtClean="0">
              <a:solidFill>
                <a:srgbClr val="FFFF00"/>
              </a:solidFill>
            </a:endParaRPr>
          </a:p>
          <a:p>
            <a:pPr algn="l">
              <a:spcBef>
                <a:spcPct val="50000"/>
              </a:spcBef>
              <a:buFont typeface="Wingdings" pitchFamily="2" charset="2"/>
              <a:buChar char="v"/>
            </a:pPr>
            <a:r>
              <a:rPr lang="sr-Cyrl-CS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</a:rPr>
              <a:t>Разговор за прочитаниот текст преку прашања и одговори</a:t>
            </a:r>
            <a:r>
              <a:rPr lang="ru-RU" sz="2000" b="1" dirty="0" smtClean="0">
                <a:solidFill>
                  <a:srgbClr val="FFFF00"/>
                </a:solidFill>
              </a:rPr>
              <a:t>.</a:t>
            </a:r>
            <a:endParaRPr lang="sr-Cyrl-CS" sz="2000" b="1" dirty="0" smtClean="0">
              <a:solidFill>
                <a:srgbClr val="FFFF0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sr-Cyrl-CS" sz="2000" b="1" dirty="0" smtClean="0">
                <a:solidFill>
                  <a:srgbClr val="D60093"/>
                </a:solidFill>
              </a:rPr>
              <a:t>Евалуативни активности: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v"/>
            </a:pPr>
            <a:r>
              <a:rPr lang="sr-Cyrl-CS" sz="2000" b="1" dirty="0" smtClean="0">
                <a:solidFill>
                  <a:srgbClr val="D60093"/>
                </a:solidFill>
              </a:rPr>
              <a:t> </a:t>
            </a:r>
            <a:r>
              <a:rPr lang="ru-RU" sz="2000" b="1" dirty="0" smtClean="0">
                <a:solidFill>
                  <a:srgbClr val="D60093"/>
                </a:solidFill>
              </a:rPr>
              <a:t>Работен лист – </a:t>
            </a:r>
            <a:r>
              <a:rPr lang="ru-RU" sz="2000" b="1" dirty="0" smtClean="0">
                <a:solidFill>
                  <a:srgbClr val="D60093"/>
                </a:solidFill>
              </a:rPr>
              <a:t> техника Квадрант</a:t>
            </a:r>
            <a:endParaRPr lang="mk-MK" sz="1600" dirty="0">
              <a:solidFill>
                <a:srgbClr val="D60093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000100" y="285728"/>
            <a:ext cx="7572428" cy="5929354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5400" b="1" dirty="0" smtClean="0">
                <a:solidFill>
                  <a:srgbClr val="002060"/>
                </a:solidFill>
              </a:rPr>
              <a:t>Драги ученици</a:t>
            </a:r>
          </a:p>
          <a:p>
            <a:pPr algn="ctr"/>
            <a:r>
              <a:rPr lang="mk-MK" sz="3600" dirty="0" smtClean="0">
                <a:solidFill>
                  <a:srgbClr val="C00000"/>
                </a:solidFill>
              </a:rPr>
              <a:t>Учењето низ игра е забавно</a:t>
            </a:r>
          </a:p>
          <a:p>
            <a:pPr algn="ctr"/>
            <a:endParaRPr lang="mk-MK" dirty="0">
              <a:solidFill>
                <a:srgbClr val="002060"/>
              </a:solidFill>
            </a:endParaRPr>
          </a:p>
          <a:p>
            <a:pPr algn="ctr"/>
            <a:r>
              <a:rPr lang="mk-MK" sz="3200" dirty="0" smtClean="0">
                <a:solidFill>
                  <a:srgbClr val="7030A0"/>
                </a:solidFill>
              </a:rPr>
              <a:t>Со помош на компјутерите се е полесно и поинтересно</a:t>
            </a:r>
          </a:p>
          <a:p>
            <a:pPr algn="ctr"/>
            <a:endParaRPr lang="mk-MK" dirty="0">
              <a:solidFill>
                <a:srgbClr val="002060"/>
              </a:solidFill>
            </a:endParaRPr>
          </a:p>
          <a:p>
            <a:pPr algn="ctr"/>
            <a:r>
              <a:rPr lang="mk-MK" sz="3200" dirty="0" smtClean="0">
                <a:solidFill>
                  <a:srgbClr val="00B050"/>
                </a:solidFill>
              </a:rPr>
              <a:t>Бидете внимателни  и уживајте!</a:t>
            </a:r>
            <a:endParaRPr lang="mk-MK" sz="3200" dirty="0">
              <a:solidFill>
                <a:srgbClr val="00B050"/>
              </a:solidFill>
            </a:endParaRPr>
          </a:p>
        </p:txBody>
      </p:sp>
      <p:pic>
        <p:nvPicPr>
          <p:cNvPr id="3" name="Picture 16" descr="BOOKMOVE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786322"/>
            <a:ext cx="719138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mk-MK" dirty="0" smtClean="0"/>
              <a:t>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mk-MK" dirty="0" smtClean="0"/>
              <a:t>Следење на песничка за пролетта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 </a:t>
            </a:r>
            <a:r>
              <a:rPr lang="en-US" dirty="0" smtClean="0">
                <a:solidFill>
                  <a:srgbClr val="C00000"/>
                </a:solidFill>
                <a:hlinkClick r:id="rId2"/>
              </a:rPr>
              <a:t>https://www.youtube.com/watch?v=p3ne4EefHXE</a:t>
            </a:r>
            <a:endParaRPr lang="mk-MK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Kiko\AppData\Local\Microsoft\Windows\Temporary Internet Files\Content.IE5\T97FUPC5\spring garden[1]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264212"/>
            <a:ext cx="6715172" cy="312104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mk-MK" dirty="0" smtClean="0"/>
              <a:t>Да се потсетиме: </a:t>
            </a:r>
            <a:br>
              <a:rPr lang="mk-MK" dirty="0" smtClean="0"/>
            </a:br>
            <a:r>
              <a:rPr lang="mk-MK" dirty="0" smtClean="0"/>
              <a:t>Кои бои  ги има пролетта?  </a:t>
            </a:r>
            <a:endParaRPr lang="mk-M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200860"/>
          </a:xfrm>
        </p:spPr>
        <p:txBody>
          <a:bodyPr/>
          <a:lstStyle/>
          <a:p>
            <a:pPr algn="ctr"/>
            <a:r>
              <a:rPr lang="mk-MK" dirty="0" smtClean="0"/>
              <a:t>ГРОЗД – техника (обој ги фигурите)</a:t>
            </a:r>
          </a:p>
          <a:p>
            <a:pPr algn="ctr"/>
            <a:endParaRPr lang="mk-MK" dirty="0" smtClean="0"/>
          </a:p>
          <a:p>
            <a:pPr algn="ctr"/>
            <a:r>
              <a:rPr lang="mk-MK" dirty="0" smtClean="0"/>
              <a:t>Боите на пролетта</a:t>
            </a:r>
          </a:p>
          <a:p>
            <a:pPr algn="ctr"/>
            <a:endParaRPr lang="mk-MK" dirty="0" smtClean="0"/>
          </a:p>
          <a:p>
            <a:pPr algn="ctr"/>
            <a:endParaRPr lang="mk-MK" dirty="0"/>
          </a:p>
        </p:txBody>
      </p:sp>
      <p:sp>
        <p:nvSpPr>
          <p:cNvPr id="4" name="Oval 3"/>
          <p:cNvSpPr/>
          <p:nvPr/>
        </p:nvSpPr>
        <p:spPr>
          <a:xfrm>
            <a:off x="6429388" y="4429132"/>
            <a:ext cx="1000132" cy="4286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5" name="Isosceles Triangle 4"/>
          <p:cNvSpPr/>
          <p:nvPr/>
        </p:nvSpPr>
        <p:spPr>
          <a:xfrm>
            <a:off x="4429124" y="3714752"/>
            <a:ext cx="571504" cy="428628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6" name="Rectangle 5"/>
          <p:cNvSpPr/>
          <p:nvPr/>
        </p:nvSpPr>
        <p:spPr>
          <a:xfrm>
            <a:off x="4214810" y="5357826"/>
            <a:ext cx="928694" cy="5715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7" name="Oval 6"/>
          <p:cNvSpPr/>
          <p:nvPr/>
        </p:nvSpPr>
        <p:spPr>
          <a:xfrm>
            <a:off x="1500166" y="4214818"/>
            <a:ext cx="857256" cy="57150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58166" cy="985822"/>
          </a:xfrm>
        </p:spPr>
        <p:txBody>
          <a:bodyPr/>
          <a:lstStyle/>
          <a:p>
            <a:r>
              <a:rPr lang="mk-MK" sz="3600" dirty="0" smtClean="0"/>
              <a:t>Внимателно слушање на содржината на </a:t>
            </a:r>
            <a:r>
              <a:rPr lang="mk-MK" sz="3600" dirty="0" smtClean="0"/>
              <a:t>текстот и разгледување на сликите од текстот</a:t>
            </a:r>
            <a:endParaRPr lang="mk-MK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mk-MK" dirty="0"/>
          </a:p>
        </p:txBody>
      </p:sp>
      <p:pic>
        <p:nvPicPr>
          <p:cNvPr id="2050" name="Picture 2" descr="C:\Users\Kiko\Desktop\ДНЕВНИ ПОДГОТОВКИ ЗА 1 одд. -КРАВАРИ\Март 2020\Среда 18.03.2020\Развигорче текс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4071966" cy="5214950"/>
          </a:xfrm>
          <a:prstGeom prst="rect">
            <a:avLst/>
          </a:prstGeom>
          <a:noFill/>
        </p:spPr>
      </p:pic>
      <p:pic>
        <p:nvPicPr>
          <p:cNvPr id="2051" name="Picture 3" descr="C:\Users\Kiko\Desktop\ДНЕВНИ ПОДГОТОВКИ ЗА 1 одд. -КРАВАРИ\Март 2020\Среда 18.03.2020\Развигорче ја разбудува природата слик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676400"/>
            <a:ext cx="3786214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357298"/>
          </a:xfrm>
        </p:spPr>
        <p:txBody>
          <a:bodyPr>
            <a:normAutofit/>
          </a:bodyPr>
          <a:lstStyle/>
          <a:p>
            <a:pPr algn="ctr"/>
            <a:r>
              <a:rPr lang="mk-MK" sz="4000" dirty="0" smtClean="0"/>
              <a:t>Да поразговараме за содржината на текстот</a:t>
            </a:r>
            <a:endParaRPr lang="mk-MK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43050"/>
            <a:ext cx="7854696" cy="3338086"/>
          </a:xfrm>
        </p:spPr>
        <p:txBody>
          <a:bodyPr>
            <a:noAutofit/>
          </a:bodyPr>
          <a:lstStyle/>
          <a:p>
            <a:pPr algn="l"/>
            <a:r>
              <a:rPr lang="mk-MK" sz="3200" dirty="0" smtClean="0">
                <a:solidFill>
                  <a:srgbClr val="C00000"/>
                </a:solidFill>
              </a:rPr>
              <a:t>1.Што правеше зајко на крајот од зимата?</a:t>
            </a:r>
          </a:p>
          <a:p>
            <a:pPr algn="l"/>
            <a:r>
              <a:rPr lang="mk-MK" sz="3200" dirty="0" smtClean="0">
                <a:solidFill>
                  <a:srgbClr val="C00000"/>
                </a:solidFill>
              </a:rPr>
              <a:t>2.Кој го погали топло по главчето и мустаките?</a:t>
            </a:r>
          </a:p>
          <a:p>
            <a:pPr algn="l"/>
            <a:r>
              <a:rPr lang="mk-MK" sz="3200" dirty="0" smtClean="0">
                <a:solidFill>
                  <a:srgbClr val="C00000"/>
                </a:solidFill>
              </a:rPr>
              <a:t>3.Од кого беше испратено развигорчето?</a:t>
            </a:r>
          </a:p>
          <a:p>
            <a:pPr algn="l"/>
            <a:r>
              <a:rPr lang="mk-MK" sz="3200" dirty="0" smtClean="0">
                <a:solidFill>
                  <a:srgbClr val="C00000"/>
                </a:solidFill>
              </a:rPr>
              <a:t>4.Кого требаше да разбуди развигорчето?</a:t>
            </a:r>
          </a:p>
          <a:p>
            <a:pPr algn="l"/>
            <a:r>
              <a:rPr lang="mk-MK" sz="3200" dirty="0" smtClean="0">
                <a:solidFill>
                  <a:srgbClr val="C00000"/>
                </a:solidFill>
              </a:rPr>
              <a:t>5.Каде се требаше да отиде развигорчето за да ја пробуди природата?</a:t>
            </a:r>
          </a:p>
          <a:p>
            <a:pPr algn="l"/>
            <a:r>
              <a:rPr lang="mk-MK" sz="3200" dirty="0" smtClean="0">
                <a:solidFill>
                  <a:srgbClr val="C00000"/>
                </a:solidFill>
              </a:rPr>
              <a:t>6.Каква беше утредента природата?</a:t>
            </a:r>
          </a:p>
          <a:p>
            <a:pPr algn="l"/>
            <a:r>
              <a:rPr lang="mk-MK" sz="3200" dirty="0" smtClean="0">
                <a:solidFill>
                  <a:srgbClr val="C00000"/>
                </a:solidFill>
              </a:rPr>
              <a:t>7.Кој се радуваше најмногу на пролетта?</a:t>
            </a:r>
            <a:endParaRPr lang="mk-MK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428604"/>
            <a:ext cx="7772400" cy="714380"/>
          </a:xfrm>
        </p:spPr>
        <p:txBody>
          <a:bodyPr/>
          <a:lstStyle/>
          <a:p>
            <a:r>
              <a:rPr lang="ru-RU" sz="3200" dirty="0" smtClean="0"/>
              <a:t>         Работен </a:t>
            </a:r>
            <a:r>
              <a:rPr lang="ru-RU" sz="3200" dirty="0" smtClean="0"/>
              <a:t>лист – </a:t>
            </a:r>
            <a:r>
              <a:rPr lang="ru-RU" sz="3200" dirty="0" smtClean="0"/>
              <a:t> техника – КВАДРАНТ:</a:t>
            </a:r>
            <a:endParaRPr lang="mk-MK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71678"/>
            <a:ext cx="7772400" cy="4071966"/>
          </a:xfrm>
        </p:spPr>
        <p:txBody>
          <a:bodyPr/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                 </a:t>
            </a:r>
            <a:endParaRPr lang="mk-MK" dirty="0"/>
          </a:p>
        </p:txBody>
      </p:sp>
      <p:sp>
        <p:nvSpPr>
          <p:cNvPr id="4" name="Rectangle 3"/>
          <p:cNvSpPr/>
          <p:nvPr/>
        </p:nvSpPr>
        <p:spPr>
          <a:xfrm>
            <a:off x="1285852" y="1785926"/>
            <a:ext cx="3500462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Слика –илустрација на содржината на текстот</a:t>
            </a:r>
            <a:endParaRPr lang="mk-MK" dirty="0"/>
          </a:p>
        </p:txBody>
      </p:sp>
      <p:sp>
        <p:nvSpPr>
          <p:cNvPr id="6" name="Rectangle 5"/>
          <p:cNvSpPr/>
          <p:nvPr/>
        </p:nvSpPr>
        <p:spPr>
          <a:xfrm>
            <a:off x="4857752" y="1785926"/>
            <a:ext cx="3429024" cy="192882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>
                <a:solidFill>
                  <a:srgbClr val="D60093"/>
                </a:solidFill>
              </a:rPr>
              <a:t>чувства</a:t>
            </a:r>
            <a:endParaRPr lang="mk-MK" dirty="0">
              <a:solidFill>
                <a:srgbClr val="D6009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57290" y="3857628"/>
            <a:ext cx="3429024" cy="192882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>
                <a:solidFill>
                  <a:srgbClr val="C00000"/>
                </a:solidFill>
              </a:rPr>
              <a:t>звуци</a:t>
            </a:r>
            <a:endParaRPr lang="mk-MK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6314" y="3857628"/>
            <a:ext cx="3500462" cy="1928826"/>
          </a:xfrm>
          <a:prstGeom prst="rect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Врска со мојот живот</a:t>
            </a:r>
            <a:endParaRPr lang="mk-MK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217</Words>
  <Application>Microsoft Office PowerPoint</Application>
  <PresentationFormat>On-screen Show (4:3)</PresentationFormat>
  <Paragraphs>52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Наставен предмет Македонски јазик</vt:lpstr>
      <vt:lpstr>Наставна содржина</vt:lpstr>
      <vt:lpstr> Тек на часот  </vt:lpstr>
      <vt:lpstr>Slide 4</vt:lpstr>
      <vt:lpstr>        Следење на песничка за пролетта  https://www.youtube.com/watch?v=p3ne4EefHXE</vt:lpstr>
      <vt:lpstr>Да се потсетиме:  Кои бои  ги има пролетта?  </vt:lpstr>
      <vt:lpstr>Внимателно слушање на содржината на текстот и разгледување на сликите од текстот</vt:lpstr>
      <vt:lpstr>Да поразговараме за содржината на текстот</vt:lpstr>
      <vt:lpstr>         Работен лист –  техника – КВАДРАНТ: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Наставен предмет Македонски јазик</dc:title>
  <dc:creator>Kiko</dc:creator>
  <cp:lastModifiedBy>Kiko</cp:lastModifiedBy>
  <cp:revision>21</cp:revision>
  <dcterms:created xsi:type="dcterms:W3CDTF">2020-03-18T06:36:31Z</dcterms:created>
  <dcterms:modified xsi:type="dcterms:W3CDTF">2020-03-18T08:14:43Z</dcterms:modified>
</cp:coreProperties>
</file>