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езервирано место за заглави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Резервирано место за датум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4385B-5267-4583-89AD-A2138747858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4" name="Резервирано место за слајд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Резервирано место за белеш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k-MK" smtClean="0"/>
              <a:t>Уреди стил на мастер текст</a:t>
            </a:r>
          </a:p>
          <a:p>
            <a:pPr lvl="1"/>
            <a:r>
              <a:rPr lang="mk-MK" smtClean="0"/>
              <a:t>Второ ниво</a:t>
            </a:r>
          </a:p>
          <a:p>
            <a:pPr lvl="2"/>
            <a:r>
              <a:rPr lang="mk-MK" smtClean="0"/>
              <a:t>Трето ниво</a:t>
            </a:r>
          </a:p>
          <a:p>
            <a:pPr lvl="3"/>
            <a:r>
              <a:rPr lang="mk-MK" smtClean="0"/>
              <a:t>Четврто ниво</a:t>
            </a:r>
          </a:p>
          <a:p>
            <a:pPr lvl="4"/>
            <a:r>
              <a:rPr lang="mk-MK" smtClean="0"/>
              <a:t>Петто ниво</a:t>
            </a:r>
            <a:endParaRPr lang="mk-MK"/>
          </a:p>
        </p:txBody>
      </p:sp>
      <p:sp>
        <p:nvSpPr>
          <p:cNvPr id="6" name="Резервирано место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Резервирано место за број на слај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9D915-ABEE-482E-A7D3-7D9CABF0A5C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023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езервирано место за слај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Резервирано место за белеш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Резервирано место за број на слај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9D915-ABEE-482E-A7D3-7D9CABF0A5C3}" type="slidenum">
              <a:rPr lang="mk-MK" smtClean="0"/>
              <a:t>9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2494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на слај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аслов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22" name="Поднаслов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mk-MK" smtClean="0"/>
              <a:t>Кликни за уредување стил на мастер поднаслов</a:t>
            </a:r>
            <a:endParaRPr kumimoji="0" lang="en-US"/>
          </a:p>
        </p:txBody>
      </p:sp>
      <p:sp>
        <p:nvSpPr>
          <p:cNvPr id="7" name="Резервирано место за датум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20" name="Резервирано место за подножје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10" name="Резервирано место за број на слајд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  <p:sp>
        <p:nvSpPr>
          <p:cNvPr id="8" name="Овално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но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4" name="Резервирано место за датум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Резервирано место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Резервирано место за број на слај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ен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ен наслов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4" name="Резервирано место за датум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Резервирано место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Резервирано место за број на слај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одржи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содржина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4" name="Резервирано место за датум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Резервирано место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Резервирано место за број на слај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ие на секци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аго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  <p:sp>
        <p:nvSpPr>
          <p:cNvPr id="4" name="Резервирано место за датум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Резервирано место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Резервирано место за број на слај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  <p:sp>
        <p:nvSpPr>
          <p:cNvPr id="10" name="Правоаго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но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но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одрж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содржина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4" name="Резервирано место за содржина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5" name="Резервирано место за датум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6" name="Резервирано место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Резервирано место за број на слај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поредб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  <p:sp>
        <p:nvSpPr>
          <p:cNvPr id="4" name="Резервирано место за 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  <p:sp>
        <p:nvSpPr>
          <p:cNvPr id="5" name="Резервирано место за содржина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6" name="Резервирано место за содржина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7" name="Резервирано место за датум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8" name="Резервирано место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9" name="Резервирано место за број на слајд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датум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4" name="Резервирано место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5" name="Резервирано место за број на слајд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аго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Резервирано место за датум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3" name="Резервирано место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4" name="Резервирано место за број на слајд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  <p:sp>
        <p:nvSpPr>
          <p:cNvPr id="6" name="Правоаго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одржина со тит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3" name="Резервирано место за 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  <p:sp>
        <p:nvSpPr>
          <p:cNvPr id="4" name="Резервирано место за содржина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mk-MK" smtClean="0"/>
              <a:t>Уреди стил на мастер текст</a:t>
            </a:r>
          </a:p>
          <a:p>
            <a:pPr lvl="1" eaLnBrk="1" latinLnBrk="0" hangingPunct="1"/>
            <a:r>
              <a:rPr lang="mk-MK" smtClean="0"/>
              <a:t>Второ ниво</a:t>
            </a:r>
          </a:p>
          <a:p>
            <a:pPr lvl="2" eaLnBrk="1" latinLnBrk="0" hangingPunct="1"/>
            <a:r>
              <a:rPr lang="mk-MK" smtClean="0"/>
              <a:t>Трето ниво</a:t>
            </a:r>
          </a:p>
          <a:p>
            <a:pPr lvl="3" eaLnBrk="1" latinLnBrk="0" hangingPunct="1"/>
            <a:r>
              <a:rPr lang="mk-MK" smtClean="0"/>
              <a:t>Четврто ниво</a:t>
            </a:r>
          </a:p>
          <a:p>
            <a:pPr lvl="4" eaLnBrk="1" latinLnBrk="0" hangingPunct="1"/>
            <a:r>
              <a:rPr lang="mk-MK" smtClean="0"/>
              <a:t>Петто ниво</a:t>
            </a:r>
            <a:endParaRPr kumimoji="0" lang="en-US"/>
          </a:p>
        </p:txBody>
      </p:sp>
      <p:sp>
        <p:nvSpPr>
          <p:cNvPr id="5" name="Резервирано место за датум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6" name="Резервирано место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Резервирано место за број на слај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Слика со тит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5" name="Резервирано место за датум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6" name="Резервирано место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Резервирано место за број на слај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  <p:sp>
        <p:nvSpPr>
          <p:cNvPr id="8" name="Правоаго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езервирано место за слик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mk-MK" smtClean="0"/>
              <a:t>Кликни икона за да додадеш слика</a:t>
            </a:r>
            <a:endParaRPr kumimoji="0" lang="en-US" dirty="0"/>
          </a:p>
        </p:txBody>
      </p:sp>
      <p:sp>
        <p:nvSpPr>
          <p:cNvPr id="9" name="Графикон на тек: обработка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Графикон на тек: обработка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Резервирано место за 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ружен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но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авоаго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Резервирано место за наслов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mk-MK" smtClean="0"/>
              <a:t>Уреди стил на мастер наслов</a:t>
            </a:r>
            <a:endParaRPr kumimoji="0" lang="en-US"/>
          </a:p>
        </p:txBody>
      </p:sp>
      <p:sp>
        <p:nvSpPr>
          <p:cNvPr id="9" name="Резервирано место за 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mk-MK" smtClean="0"/>
              <a:t>Уреди стил на мастер текст</a:t>
            </a:r>
          </a:p>
          <a:p>
            <a:pPr lvl="1" eaLnBrk="1" latinLnBrk="0" hangingPunct="1"/>
            <a:r>
              <a:rPr kumimoji="0" lang="mk-MK" smtClean="0"/>
              <a:t>Второ ниво</a:t>
            </a:r>
          </a:p>
          <a:p>
            <a:pPr lvl="2" eaLnBrk="1" latinLnBrk="0" hangingPunct="1"/>
            <a:r>
              <a:rPr kumimoji="0" lang="mk-MK" smtClean="0"/>
              <a:t>Трето ниво</a:t>
            </a:r>
          </a:p>
          <a:p>
            <a:pPr lvl="3" eaLnBrk="1" latinLnBrk="0" hangingPunct="1"/>
            <a:r>
              <a:rPr kumimoji="0" lang="mk-MK" smtClean="0"/>
              <a:t>Четврто ниво</a:t>
            </a:r>
          </a:p>
          <a:p>
            <a:pPr lvl="4" eaLnBrk="1" latinLnBrk="0" hangingPunct="1"/>
            <a:r>
              <a:rPr kumimoji="0" lang="mk-MK" smtClean="0"/>
              <a:t>Петто ниво</a:t>
            </a:r>
            <a:endParaRPr kumimoji="0" lang="en-US"/>
          </a:p>
        </p:txBody>
      </p:sp>
      <p:sp>
        <p:nvSpPr>
          <p:cNvPr id="24" name="Резервирано место за датум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8D80B-C54F-4EA2-959E-59B4EDC33C0F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10" name="Резервирано место за подножје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mk-MK"/>
          </a:p>
        </p:txBody>
      </p:sp>
      <p:sp>
        <p:nvSpPr>
          <p:cNvPr id="22" name="Резервирано место за број на слајд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4F3447-D2E1-4D0D-AEBE-F0AA0233B5E0}" type="slidenum">
              <a:rPr lang="mk-MK" smtClean="0"/>
              <a:t>‹#›</a:t>
            </a:fld>
            <a:endParaRPr lang="mk-MK"/>
          </a:p>
        </p:txBody>
      </p:sp>
      <p:sp>
        <p:nvSpPr>
          <p:cNvPr id="15" name="Правоаго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grozdanovska@yahoo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7406640" cy="1472184"/>
          </a:xfrm>
        </p:spPr>
        <p:txBody>
          <a:bodyPr/>
          <a:lstStyle/>
          <a:p>
            <a:pPr algn="ctr"/>
            <a:r>
              <a:rPr lang="mk-MK" dirty="0" smtClean="0"/>
              <a:t>Тема: БИЗНИС ПЛАН</a:t>
            </a:r>
            <a:br>
              <a:rPr lang="mk-MK" dirty="0" smtClean="0"/>
            </a:br>
            <a:r>
              <a:rPr lang="mk-MK" sz="2400" dirty="0" smtClean="0">
                <a:effectLst/>
              </a:rPr>
              <a:t>IV</a:t>
            </a:r>
            <a:r>
              <a:rPr lang="mk-MK" sz="2400" baseline="30000" dirty="0" smtClean="0">
                <a:effectLst/>
              </a:rPr>
              <a:t>2,3,7</a:t>
            </a:r>
            <a:r>
              <a:rPr lang="mk-MK" sz="2400" dirty="0" smtClean="0">
                <a:effectLst/>
              </a:rPr>
              <a:t> </a:t>
            </a:r>
            <a:r>
              <a:rPr lang="mk-MK" sz="2400" dirty="0" smtClean="0">
                <a:effectLst/>
              </a:rPr>
              <a:t>година</a:t>
            </a:r>
            <a:endParaRPr lang="mk-MK" sz="2400" dirty="0">
              <a:effectLst/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2987824" y="5733256"/>
            <a:ext cx="5966480" cy="888504"/>
          </a:xfrm>
        </p:spPr>
        <p:txBody>
          <a:bodyPr>
            <a:normAutofit lnSpcReduction="10000"/>
          </a:bodyPr>
          <a:lstStyle/>
          <a:p>
            <a:pPr algn="r"/>
            <a:r>
              <a:rPr lang="mk-MK" dirty="0" smtClean="0"/>
              <a:t>Предметен наставник по Бизнис</a:t>
            </a:r>
          </a:p>
          <a:p>
            <a:pPr algn="r"/>
            <a:r>
              <a:rPr lang="mk-MK" dirty="0" smtClean="0"/>
              <a:t>Елена Гроздановска - Стефановска</a:t>
            </a:r>
            <a:endParaRPr lang="mk-M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01" y="0"/>
            <a:ext cx="3154097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443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Задача:</a:t>
            </a:r>
            <a:endParaRPr lang="mk-MK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7891968" cy="4099216"/>
          </a:xfrm>
        </p:spPr>
        <p:txBody>
          <a:bodyPr>
            <a:normAutofit/>
          </a:bodyPr>
          <a:lstStyle/>
          <a:p>
            <a:r>
              <a:rPr lang="mk-MK" dirty="0" smtClean="0"/>
              <a:t>Секој ученик треба да изработи Бизнис план за определено претпријатие!</a:t>
            </a:r>
          </a:p>
          <a:p>
            <a:endParaRPr lang="mk-MK" dirty="0" smtClean="0"/>
          </a:p>
          <a:p>
            <a:r>
              <a:rPr lang="mk-MK" dirty="0" smtClean="0"/>
              <a:t>Прашања, консултации околу изработувањето на Бизнис планот и изработениот Бизнис план праќајте ги на </a:t>
            </a:r>
            <a:r>
              <a:rPr lang="mk-MK" dirty="0" smtClean="0">
                <a:solidFill>
                  <a:srgbClr val="0070C0"/>
                </a:solidFill>
              </a:rPr>
              <a:t>е- </a:t>
            </a:r>
            <a:r>
              <a:rPr lang="en-US" dirty="0" smtClean="0">
                <a:solidFill>
                  <a:srgbClr val="0070C0"/>
                </a:solidFill>
              </a:rPr>
              <a:t>mail: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egrozdanovska@yahoo.co.uk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mk-MK" dirty="0">
              <a:solidFill>
                <a:srgbClr val="0070C0"/>
              </a:solidFill>
            </a:endParaRPr>
          </a:p>
          <a:p>
            <a:r>
              <a:rPr lang="mk-MK" dirty="0" smtClean="0">
                <a:solidFill>
                  <a:srgbClr val="0070C0"/>
                </a:solidFill>
              </a:rPr>
              <a:t>ПРИЈАТНА РАБОТА И  ЧУВЈТЕ СЕ !!!</a:t>
            </a:r>
            <a:endParaRPr lang="mk-M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9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259632" y="260648"/>
            <a:ext cx="7704856" cy="6048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mk-MK" b="1" dirty="0" smtClean="0"/>
              <a:t>Бизнис планот</a:t>
            </a:r>
            <a:r>
              <a:rPr lang="mk-MK" dirty="0" smtClean="0"/>
              <a:t> претставува основно помагало  во рацете на сопственикот на </a:t>
            </a:r>
            <a:r>
              <a:rPr lang="mk-MK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претпријатието </a:t>
            </a:r>
            <a:r>
              <a:rPr lang="mk-MK" dirty="0" smtClean="0"/>
              <a:t>за определување за на текот на развојот на бизнисот.</a:t>
            </a:r>
          </a:p>
          <a:p>
            <a:pPr algn="just"/>
            <a:endParaRPr lang="mk-MK" sz="2400" dirty="0" smtClean="0"/>
          </a:p>
          <a:p>
            <a:pPr algn="just"/>
            <a:r>
              <a:rPr lang="mk-MK" dirty="0" smtClean="0"/>
              <a:t>Планирањето на бизнисот претставува пренесување на идејата во реалност.</a:t>
            </a:r>
          </a:p>
          <a:p>
            <a:pPr algn="just"/>
            <a:endParaRPr lang="mk-MK" dirty="0"/>
          </a:p>
          <a:p>
            <a:pPr algn="just"/>
            <a:r>
              <a:rPr lang="mk-MK" dirty="0" smtClean="0"/>
              <a:t>Бизнис планот им е потребен на сите претпријатија, независно од големината на бизнисот.</a:t>
            </a:r>
          </a:p>
          <a:p>
            <a:pPr algn="just"/>
            <a:endParaRPr lang="mk-MK" dirty="0" smtClean="0"/>
          </a:p>
          <a:p>
            <a:pPr algn="just"/>
            <a:r>
              <a:rPr lang="mk-MK" dirty="0" smtClean="0"/>
              <a:t>Бизнис планот помага ризикот да се согледа и да се намали.</a:t>
            </a:r>
          </a:p>
          <a:p>
            <a:pPr algn="just"/>
            <a:endParaRPr lang="mk-MK" dirty="0" smtClean="0"/>
          </a:p>
          <a:p>
            <a:pPr algn="just"/>
            <a:r>
              <a:rPr lang="mk-MK" dirty="0" smtClean="0"/>
              <a:t>Бизнис планот претставува пишана форма на бизнис идејата на сопственикот.</a:t>
            </a:r>
            <a:endParaRPr lang="mk-MK" dirty="0"/>
          </a:p>
          <a:p>
            <a:pPr algn="just"/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99091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776864" cy="6480720"/>
          </a:xfrm>
        </p:spPr>
        <p:txBody>
          <a:bodyPr>
            <a:normAutofit/>
          </a:bodyPr>
          <a:lstStyle/>
          <a:p>
            <a:pPr algn="just"/>
            <a:endParaRPr lang="mk-MK" dirty="0" smtClean="0"/>
          </a:p>
          <a:p>
            <a:pPr algn="just"/>
            <a:r>
              <a:rPr lang="mk-MK" dirty="0" smtClean="0"/>
              <a:t>Значењето на бизнис планот е повеќекратно, бидејќи со негова помош сопственикот на претпријатието ќе може:</a:t>
            </a:r>
          </a:p>
          <a:p>
            <a:pPr marL="484632" indent="-457200" algn="just">
              <a:buFont typeface="Arial" pitchFamily="34" charset="0"/>
              <a:buChar char="•"/>
            </a:pPr>
            <a:r>
              <a:rPr lang="mk-MK" i="1" dirty="0" smtClean="0"/>
              <a:t>Да стекне јасна претстава за евентуалните ризици при остварувањето на своите цели- </a:t>
            </a:r>
            <a:r>
              <a:rPr lang="mk-MK" sz="2200" dirty="0" smtClean="0"/>
              <a:t>со изработувањето на бизнис планот сопственикот однапред добива можност да ги открие можните проблеми на кои би можел да наиде и да испланира како ќе ги реши;</a:t>
            </a:r>
          </a:p>
          <a:p>
            <a:pPr algn="just"/>
            <a:endParaRPr lang="mk-MK" sz="2200" dirty="0" smtClean="0"/>
          </a:p>
          <a:p>
            <a:pPr marL="484632" indent="-457200" algn="just">
              <a:buFont typeface="Arial" pitchFamily="34" charset="0"/>
              <a:buChar char="•"/>
            </a:pPr>
            <a:r>
              <a:rPr lang="mk-MK" i="1" dirty="0" smtClean="0"/>
              <a:t>Да се претстави пред инвеститорите и пред кредиторите кога ќе биде потребна финансиска помош-</a:t>
            </a:r>
            <a:r>
              <a:rPr lang="mk-MK" dirty="0" smtClean="0"/>
              <a:t> </a:t>
            </a:r>
            <a:r>
              <a:rPr lang="mk-MK" sz="2200" dirty="0" smtClean="0"/>
              <a:t>најдобро за секој сопственик на бизнис е да изработи бизнис план уште пред да започне со работа, а потоа постојано да го разгледува, дополнува и подобрува.</a:t>
            </a:r>
            <a:endParaRPr lang="mk-MK" sz="2200" i="1" dirty="0"/>
          </a:p>
        </p:txBody>
      </p:sp>
    </p:spTree>
    <p:extLst>
      <p:ext uri="{BB962C8B-B14F-4D97-AF65-F5344CB8AC3E}">
        <p14:creationId xmlns:p14="http://schemas.microsoft.com/office/powerpoint/2010/main" val="87801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115616" y="404664"/>
            <a:ext cx="7651576" cy="6192688"/>
          </a:xfrm>
        </p:spPr>
        <p:txBody>
          <a:bodyPr>
            <a:normAutofit/>
          </a:bodyPr>
          <a:lstStyle/>
          <a:p>
            <a:r>
              <a:rPr lang="mk-MK" dirty="0" smtClean="0"/>
              <a:t>Постојат низа специфичности при изработката на бизнис планот, но воопштено секој бизнис план треба :</a:t>
            </a:r>
          </a:p>
          <a:p>
            <a:endParaRPr lang="mk-MK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mk-MK" dirty="0" smtClean="0"/>
              <a:t>Јасно да ги дефинира целите на претпријатието;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mk-MK" dirty="0" smtClean="0"/>
              <a:t>Да ги посочи активностите кои се потребни за постигнување на тие цели;</a:t>
            </a:r>
          </a:p>
          <a:p>
            <a:pPr marL="484632" lvl="0" indent="-457200">
              <a:buClr>
                <a:srgbClr val="3891A7"/>
              </a:buClr>
              <a:buFont typeface="Arial" pitchFamily="34" charset="0"/>
              <a:buChar char="•"/>
            </a:pPr>
            <a:r>
              <a:rPr lang="mk-MK" dirty="0" smtClean="0"/>
              <a:t>Да ги </a:t>
            </a:r>
            <a:r>
              <a:rPr lang="mk-MK" dirty="0">
                <a:solidFill>
                  <a:srgbClr val="4F271C">
                    <a:shade val="30000"/>
                    <a:satMod val="150000"/>
                  </a:srgbClr>
                </a:solidFill>
              </a:rPr>
              <a:t>претпостави </a:t>
            </a:r>
            <a:r>
              <a:rPr lang="mk-MK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финансиските последици од овие активности.</a:t>
            </a:r>
          </a:p>
          <a:p>
            <a:pPr lvl="0">
              <a:buClr>
                <a:srgbClr val="3891A7"/>
              </a:buClr>
            </a:pPr>
            <a:endParaRPr lang="mk-MK" dirty="0" smtClean="0">
              <a:solidFill>
                <a:srgbClr val="4F271C">
                  <a:shade val="30000"/>
                  <a:satMod val="150000"/>
                </a:srgbClr>
              </a:solidFill>
            </a:endParaRPr>
          </a:p>
          <a:p>
            <a:pPr lvl="0">
              <a:buClr>
                <a:srgbClr val="3891A7"/>
              </a:buClr>
            </a:pPr>
            <a:endParaRPr lang="mk-MK" dirty="0">
              <a:solidFill>
                <a:srgbClr val="4F271C">
                  <a:shade val="30000"/>
                  <a:satMod val="150000"/>
                </a:srgbClr>
              </a:solidFill>
            </a:endParaRPr>
          </a:p>
          <a:p>
            <a:pPr marL="484632" indent="-457200">
              <a:buFont typeface="Arial" pitchFamily="34" charset="0"/>
              <a:buChar char="•"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01626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31640" y="188640"/>
            <a:ext cx="7416824" cy="6408712"/>
          </a:xfrm>
        </p:spPr>
        <p:txBody>
          <a:bodyPr>
            <a:normAutofit/>
          </a:bodyPr>
          <a:lstStyle/>
          <a:p>
            <a:r>
              <a:rPr lang="mk-MK" dirty="0" smtClean="0"/>
              <a:t>При изработувањето на бизнис планот треба да се посвети внимание на следните препораки:</a:t>
            </a:r>
          </a:p>
          <a:p>
            <a:pPr marL="484632" indent="-457200" algn="just">
              <a:buFont typeface="Wingdings" pitchFamily="2" charset="2"/>
              <a:buChar char="ü"/>
            </a:pPr>
            <a:r>
              <a:rPr lang="mk-MK" sz="1800" b="1" i="1" dirty="0" smtClean="0"/>
              <a:t>Да се избегнува пренагласување-</a:t>
            </a:r>
            <a:r>
              <a:rPr lang="mk-MK" sz="1800" i="1" dirty="0" smtClean="0"/>
              <a:t> </a:t>
            </a:r>
            <a:r>
              <a:rPr lang="mk-MK" sz="1800" dirty="0" smtClean="0"/>
              <a:t>ниту еден податок од бизнис планот не треба да биде предимензиониран во опишувањето и секој негов елемент треба да биде поткрепен со релевантни документи;</a:t>
            </a:r>
          </a:p>
          <a:p>
            <a:pPr marL="484632" indent="-457200" algn="just">
              <a:buFont typeface="Wingdings" pitchFamily="2" charset="2"/>
              <a:buChar char="ü"/>
            </a:pPr>
            <a:r>
              <a:rPr lang="mk-MK" sz="1800" b="1" i="1" dirty="0" smtClean="0"/>
              <a:t>Неопходно е повторување на некои елементи во разни делови од бизнис планот</a:t>
            </a:r>
            <a:r>
              <a:rPr lang="mk-MK" sz="1800" dirty="0" smtClean="0"/>
              <a:t>- голем број читатели ќе го прескокнат останатото и ќе го прочитаат само оној дел кој нив ги интересира;</a:t>
            </a:r>
          </a:p>
          <a:p>
            <a:pPr marL="484632" indent="-457200" algn="just">
              <a:buFont typeface="Wingdings" pitchFamily="2" charset="2"/>
              <a:buChar char="ü"/>
            </a:pPr>
            <a:r>
              <a:rPr lang="mk-MK" sz="1800" b="1" i="1" dirty="0" smtClean="0"/>
              <a:t>Бизнис планот треба да биде јасен и краток</a:t>
            </a:r>
            <a:r>
              <a:rPr lang="mk-MK" sz="1800" b="1" dirty="0" smtClean="0"/>
              <a:t>;</a:t>
            </a:r>
          </a:p>
          <a:p>
            <a:pPr marL="484632" indent="-457200" algn="just">
              <a:buFont typeface="Wingdings" pitchFamily="2" charset="2"/>
              <a:buChar char="ü"/>
            </a:pPr>
            <a:r>
              <a:rPr lang="mk-MK" sz="1800" b="1" i="1" dirty="0" smtClean="0"/>
              <a:t>Бизнис планот треба да содржи вистинити податоци</a:t>
            </a:r>
            <a:r>
              <a:rPr lang="mk-MK" sz="1800" b="1" dirty="0" smtClean="0"/>
              <a:t>- </a:t>
            </a:r>
            <a:r>
              <a:rPr lang="mk-MK" sz="1800" dirty="0" smtClean="0"/>
              <a:t>секој наведен податок може да биде проверен;</a:t>
            </a:r>
          </a:p>
          <a:p>
            <a:pPr marL="484632" indent="-457200" algn="just">
              <a:buFont typeface="Wingdings" pitchFamily="2" charset="2"/>
              <a:buChar char="ü"/>
            </a:pPr>
            <a:r>
              <a:rPr lang="mk-MK" sz="1800" b="1" i="1" dirty="0" smtClean="0"/>
              <a:t>Бизнис планот треба да биде еднообразен </a:t>
            </a:r>
            <a:r>
              <a:rPr lang="mk-MK" sz="1800" dirty="0" smtClean="0"/>
              <a:t>– треба да се однесува на еден деловен потфат, односно да биде фокусирана една можност како главна цел на претпријатието;</a:t>
            </a:r>
          </a:p>
          <a:p>
            <a:pPr marL="484632" indent="-457200" algn="just">
              <a:buFont typeface="Wingdings" pitchFamily="2" charset="2"/>
              <a:buChar char="ü"/>
            </a:pPr>
            <a:r>
              <a:rPr lang="mk-MK" sz="1800" b="1" i="1" dirty="0" smtClean="0"/>
              <a:t>Бизнис планот треба да го задржува вниманието интересот на оној што го чита </a:t>
            </a:r>
            <a:r>
              <a:rPr lang="mk-MK" sz="1800" dirty="0" smtClean="0"/>
              <a:t>( со насловна страница и со резимето може многу да се постигне за предизвикување интерес)</a:t>
            </a:r>
          </a:p>
          <a:p>
            <a:pPr marL="484632" indent="-457200" algn="just">
              <a:buFont typeface="Wingdings" pitchFamily="2" charset="2"/>
              <a:buChar char="ü"/>
            </a:pPr>
            <a:r>
              <a:rPr lang="mk-MK" sz="1800" b="1" i="1" dirty="0" smtClean="0"/>
              <a:t>Бизнис планот треба да е напишан  во трето лице.</a:t>
            </a:r>
          </a:p>
        </p:txBody>
      </p:sp>
    </p:spTree>
    <p:extLst>
      <p:ext uri="{BB962C8B-B14F-4D97-AF65-F5344CB8AC3E}">
        <p14:creationId xmlns:p14="http://schemas.microsoft.com/office/powerpoint/2010/main" val="333787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31640" y="332656"/>
            <a:ext cx="7632848" cy="6264696"/>
          </a:xfrm>
        </p:spPr>
        <p:txBody>
          <a:bodyPr>
            <a:normAutofit/>
          </a:bodyPr>
          <a:lstStyle/>
          <a:p>
            <a:r>
              <a:rPr lang="mk-MK" dirty="0" smtClean="0"/>
              <a:t>Бизнис планот најчесто  подразбира изработување на следните елементи:</a:t>
            </a:r>
          </a:p>
          <a:p>
            <a:r>
              <a:rPr lang="mk-MK" sz="2200" b="1" dirty="0" smtClean="0"/>
              <a:t>1. Предговор</a:t>
            </a:r>
            <a:r>
              <a:rPr lang="mk-MK" sz="2200" dirty="0" smtClean="0"/>
              <a:t>- </a:t>
            </a:r>
            <a:r>
              <a:rPr lang="mk-MK" sz="2000" dirty="0" smtClean="0"/>
              <a:t>негова цел е да обезбеди прегледност на главните аспекти на бизнис планот. Треба да се изложат:</a:t>
            </a:r>
          </a:p>
          <a:p>
            <a:pPr marL="484632" indent="-457200">
              <a:buFontTx/>
              <a:buChar char="-"/>
            </a:pPr>
            <a:r>
              <a:rPr lang="mk-MK" sz="2000" i="1" dirty="0" smtClean="0"/>
              <a:t>Главните стратегии на бизнисот</a:t>
            </a:r>
          </a:p>
          <a:p>
            <a:pPr marL="484632" indent="-457200">
              <a:buFontTx/>
              <a:buChar char="-"/>
            </a:pPr>
            <a:r>
              <a:rPr lang="mk-MK" sz="2000" i="1" dirty="0" smtClean="0"/>
              <a:t>Позначајните активност кои ќе бидат преземени</a:t>
            </a:r>
          </a:p>
          <a:p>
            <a:pPr marL="484632" indent="-457200">
              <a:buFontTx/>
              <a:buChar char="-"/>
            </a:pPr>
            <a:r>
              <a:rPr lang="mk-MK" sz="2000" i="1" dirty="0" smtClean="0"/>
              <a:t>Потребните средства за инвестицијата и како тие ќе се користат;</a:t>
            </a:r>
          </a:p>
          <a:p>
            <a:pPr marL="484632" indent="-457200">
              <a:buFontTx/>
              <a:buChar char="-"/>
            </a:pPr>
            <a:r>
              <a:rPr lang="mk-MK" sz="2000" i="1" dirty="0"/>
              <a:t>И</a:t>
            </a:r>
            <a:r>
              <a:rPr lang="mk-MK" sz="2000" i="1" dirty="0" smtClean="0"/>
              <a:t>скуството на менаџментот во врска со понудениот предлог;</a:t>
            </a:r>
          </a:p>
          <a:p>
            <a:pPr marL="484632" indent="-457200">
              <a:buFontTx/>
              <a:buChar char="-"/>
            </a:pPr>
            <a:r>
              <a:rPr lang="mk-MK" sz="2000" i="1" dirty="0" smtClean="0"/>
              <a:t>Очекуваниот принос на капиталот.</a:t>
            </a:r>
          </a:p>
          <a:p>
            <a:r>
              <a:rPr lang="mk-MK" sz="2000" b="1" dirty="0" smtClean="0"/>
              <a:t> </a:t>
            </a:r>
            <a:r>
              <a:rPr lang="mk-MK" sz="2200" b="1" dirty="0" smtClean="0"/>
              <a:t>2</a:t>
            </a:r>
            <a:r>
              <a:rPr lang="mk-MK" sz="2200" i="1" dirty="0" smtClean="0"/>
              <a:t>. </a:t>
            </a:r>
            <a:r>
              <a:rPr lang="mk-MK" sz="2200" b="1" dirty="0" smtClean="0"/>
              <a:t>Вовед во бизнисот( историја на бизнисот)-</a:t>
            </a:r>
            <a:r>
              <a:rPr lang="mk-MK" sz="2000" dirty="0" smtClean="0"/>
              <a:t>треба да е концизен преглед на бизнисот и неговите производи, вклучувајќи ја историјата на бизнисот, очекуваните резултати...</a:t>
            </a:r>
          </a:p>
          <a:p>
            <a:endParaRPr lang="mk-MK" sz="2000" dirty="0" smtClean="0"/>
          </a:p>
          <a:p>
            <a:r>
              <a:rPr lang="mk-MK" sz="2200" b="1" dirty="0" smtClean="0"/>
              <a:t>3.Цели- </a:t>
            </a:r>
            <a:r>
              <a:rPr lang="mk-MK" sz="2000" dirty="0" smtClean="0"/>
              <a:t>попрецизно се определуваат целите што менаџментот ги има поставено за бизнисот и начинот на кој треба да се постигнат.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68391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mk-MK" sz="2200" b="1" dirty="0" smtClean="0"/>
              <a:t>4.Производи ( добра и услуги)</a:t>
            </a:r>
            <a:r>
              <a:rPr lang="mk-MK" sz="2200" dirty="0" smtClean="0"/>
              <a:t> -</a:t>
            </a:r>
            <a:r>
              <a:rPr lang="mk-MK" dirty="0" smtClean="0"/>
              <a:t> </a:t>
            </a:r>
            <a:r>
              <a:rPr lang="mk-MK" sz="2000" dirty="0" smtClean="0"/>
              <a:t>во овој дел се истакнуваат главните карактеристики на производот и ползата за потенцијалните купувачи.</a:t>
            </a:r>
          </a:p>
          <a:p>
            <a:pPr marL="82296" indent="0">
              <a:buNone/>
            </a:pPr>
            <a:r>
              <a:rPr lang="mk-MK" sz="2200" b="1" dirty="0" smtClean="0"/>
              <a:t>5.Пазар и конкуренција -</a:t>
            </a:r>
            <a:r>
              <a:rPr lang="mk-MK" sz="2000" dirty="0" smtClean="0"/>
              <a:t>треба да  бидат наведени сите директни конкуренти според видот на производот и според географскиот пазар. Треба да се опишат јаките и слабите страни на конкурентите.</a:t>
            </a:r>
          </a:p>
          <a:p>
            <a:pPr marL="82296" indent="0">
              <a:buNone/>
            </a:pPr>
            <a:r>
              <a:rPr lang="mk-MK" sz="2200" b="1" dirty="0" smtClean="0"/>
              <a:t>6</a:t>
            </a:r>
            <a:r>
              <a:rPr lang="mk-MK" sz="2000" dirty="0" smtClean="0"/>
              <a:t>. </a:t>
            </a:r>
            <a:r>
              <a:rPr lang="mk-MK" sz="2200" b="1" dirty="0" smtClean="0"/>
              <a:t>Методи на маркетинг и продажба –</a:t>
            </a:r>
            <a:r>
              <a:rPr lang="mk-MK" sz="2000" dirty="0" smtClean="0"/>
              <a:t>кусо запознавање со глобалната маркетинг стратегија, политиката на цени на претпријатието, политиката на промоција, начините на дистрибуција.</a:t>
            </a:r>
          </a:p>
          <a:p>
            <a:pPr marL="82296" indent="0">
              <a:buNone/>
            </a:pPr>
            <a:r>
              <a:rPr lang="mk-MK" sz="2200" b="1" dirty="0" smtClean="0"/>
              <a:t>7. Менаџерски тим и кадар- </a:t>
            </a:r>
            <a:r>
              <a:rPr lang="mk-MK" sz="2000" dirty="0" smtClean="0"/>
              <a:t>овој дел е исклучително значаен во бизнис планот бидејќи способноста на менаџерскиот тим е еден од клучните фактори за тоа дали инвеститорот ќе се согласи да вложи во понудениот бизнис. Во овој дел треба да има и кратка биографија на врвните менаџери, податоци за вработените, нивните постигања, платите, наградите </a:t>
            </a:r>
            <a:r>
              <a:rPr lang="mk-MK" sz="2000" smtClean="0"/>
              <a:t>и др.</a:t>
            </a:r>
            <a:endParaRPr lang="mk-MK" sz="2200" dirty="0"/>
          </a:p>
        </p:txBody>
      </p:sp>
    </p:spTree>
    <p:extLst>
      <p:ext uri="{BB962C8B-B14F-4D97-AF65-F5344CB8AC3E}">
        <p14:creationId xmlns:p14="http://schemas.microsoft.com/office/powerpoint/2010/main" val="270110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043608" y="260648"/>
            <a:ext cx="7776864" cy="3600400"/>
          </a:xfrm>
        </p:spPr>
        <p:txBody>
          <a:bodyPr>
            <a:normAutofit/>
          </a:bodyPr>
          <a:lstStyle/>
          <a:p>
            <a:r>
              <a:rPr lang="mk-MK" sz="2200" b="1" dirty="0" smtClean="0"/>
              <a:t>8.Финансиска анализа - </a:t>
            </a:r>
            <a:r>
              <a:rPr lang="mk-MK" sz="2000" dirty="0" smtClean="0"/>
              <a:t>во овој дел  треба да се содржи изјава за планираниот профит и можните загуби, прогноза за движењето на паричните средства, анализа на приходите и расходите.</a:t>
            </a:r>
          </a:p>
          <a:p>
            <a:r>
              <a:rPr lang="mk-MK" sz="2200" b="1" dirty="0" smtClean="0"/>
              <a:t>9.Ризик и награда- </a:t>
            </a:r>
            <a:r>
              <a:rPr lang="mk-MK" sz="2000" dirty="0" smtClean="0"/>
              <a:t>во овој дел треба да се покаже дека менаџерот е свесен за ризикот кој постои и дека со бизнис планот понудил решенија за негово минимизирање.</a:t>
            </a:r>
          </a:p>
          <a:p>
            <a:r>
              <a:rPr lang="mk-MK" sz="2200" b="1" dirty="0" smtClean="0"/>
              <a:t>10. Прилози- </a:t>
            </a:r>
            <a:r>
              <a:rPr lang="mk-MK" sz="2000" dirty="0" smtClean="0"/>
              <a:t>биографии на врвните менаџери, организациони шеми, анализа на пазарот, технички спецификации на производот, патенти, дозволи...</a:t>
            </a:r>
            <a:endParaRPr lang="mk-MK" sz="2000" dirty="0"/>
          </a:p>
        </p:txBody>
      </p:sp>
    </p:spTree>
    <p:extLst>
      <p:ext uri="{BB962C8B-B14F-4D97-AF65-F5344CB8AC3E}">
        <p14:creationId xmlns:p14="http://schemas.microsoft.com/office/powerpoint/2010/main" val="405352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>SWOT анализа</a:t>
            </a:r>
            <a:endParaRPr lang="mk-MK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7776864" cy="5256584"/>
          </a:xfrm>
        </p:spPr>
        <p:txBody>
          <a:bodyPr/>
          <a:lstStyle/>
          <a:p>
            <a:r>
              <a:rPr lang="mk-MK" b="1" dirty="0" smtClean="0"/>
              <a:t>SWOT анализата </a:t>
            </a:r>
            <a:r>
              <a:rPr lang="mk-MK" sz="2400" dirty="0" smtClean="0"/>
              <a:t>претставува анализата на јаките и слабите страни на бизнисот,анализа на можностите и заканите.</a:t>
            </a:r>
          </a:p>
          <a:p>
            <a:r>
              <a:rPr lang="mk-MK" sz="2400" b="1" dirty="0"/>
              <a:t>S</a:t>
            </a:r>
            <a:r>
              <a:rPr lang="mk-MK" sz="2400" dirty="0" smtClean="0"/>
              <a:t>- </a:t>
            </a:r>
            <a:r>
              <a:rPr lang="mk-MK" sz="2000" b="1" dirty="0" smtClean="0"/>
              <a:t>јаките страни </a:t>
            </a:r>
            <a:r>
              <a:rPr lang="mk-MK" sz="2000" dirty="0" smtClean="0"/>
              <a:t>произлегуваат од интерното опкружување. Тие ги претставуваат предностите на претпријатието во однос на конкурентите.</a:t>
            </a:r>
          </a:p>
          <a:p>
            <a:r>
              <a:rPr lang="mk-MK" b="1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W- </a:t>
            </a:r>
            <a:r>
              <a:rPr lang="mk-MK" sz="2000" b="1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слабите страни </a:t>
            </a:r>
            <a:r>
              <a:rPr lang="mk-MK" sz="2000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претставуваат недостатоците на претпријатието во однос на конкурентите,кои исто седел од интерното опкружување .</a:t>
            </a:r>
          </a:p>
          <a:p>
            <a:r>
              <a:rPr lang="mk-MK" b="1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O- </a:t>
            </a:r>
            <a:r>
              <a:rPr lang="mk-MK" sz="2000" b="1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можностите</a:t>
            </a:r>
            <a:r>
              <a:rPr lang="mk-MK" sz="2000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 произлегуваат од</a:t>
            </a:r>
            <a:r>
              <a:rPr lang="mk-MK" sz="2400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 </a:t>
            </a:r>
            <a:r>
              <a:rPr lang="mk-MK" sz="2000" dirty="0" smtClean="0">
                <a:solidFill>
                  <a:srgbClr val="4F271C">
                    <a:shade val="30000"/>
                    <a:satMod val="150000"/>
                  </a:srgbClr>
                </a:solidFill>
              </a:rPr>
              <a:t>екстерното опкружување на претпријатието. Тие треба на време да се препознаат и да се искористат.</a:t>
            </a:r>
          </a:p>
          <a:p>
            <a:r>
              <a:rPr lang="mk-MK" sz="2000" b="1" dirty="0" smtClean="0"/>
              <a:t>T- заканите </a:t>
            </a:r>
            <a:r>
              <a:rPr lang="mk-MK" sz="2000" dirty="0" smtClean="0"/>
              <a:t>се дел од екстерното опкружување на претпријатието. Тие имаат негативно влијание врз бизнисот.</a:t>
            </a:r>
            <a:endParaRPr lang="mk-MK" sz="2000" dirty="0"/>
          </a:p>
        </p:txBody>
      </p:sp>
    </p:spTree>
    <p:extLst>
      <p:ext uri="{BB962C8B-B14F-4D97-AF65-F5344CB8AC3E}">
        <p14:creationId xmlns:p14="http://schemas.microsoft.com/office/powerpoint/2010/main" val="3474287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амноденица">
  <a:themeElements>
    <a:clrScheme name="Рамноденица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Рамноденица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Рамноденица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372</TotalTime>
  <Words>869</Words>
  <Application>Microsoft Office PowerPoint</Application>
  <PresentationFormat>Приказ на екранот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на слајдови</vt:lpstr>
      </vt:variant>
      <vt:variant>
        <vt:i4>10</vt:i4>
      </vt:variant>
    </vt:vector>
  </HeadingPairs>
  <TitlesOfParts>
    <vt:vector size="11" baseType="lpstr">
      <vt:lpstr>Рамноденица</vt:lpstr>
      <vt:lpstr>Тема: БИЗНИС ПЛАН IV2,3,7 година</vt:lpstr>
      <vt:lpstr>Презентација на PowerPoint</vt:lpstr>
      <vt:lpstr>Презентација на PowerPoint</vt:lpstr>
      <vt:lpstr>Презентација на PowerPoint</vt:lpstr>
      <vt:lpstr>Презентација на PowerPoint</vt:lpstr>
      <vt:lpstr>Презентација на PowerPoint</vt:lpstr>
      <vt:lpstr>Презентација на PowerPoint</vt:lpstr>
      <vt:lpstr>Презентација на PowerPoint</vt:lpstr>
      <vt:lpstr>SWOT анализа</vt:lpstr>
      <vt:lpstr>Задача: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БИЗНИС ПЛАН</dc:title>
  <dc:creator>Asus</dc:creator>
  <cp:lastModifiedBy>Asus</cp:lastModifiedBy>
  <cp:revision>30</cp:revision>
  <dcterms:created xsi:type="dcterms:W3CDTF">2020-03-18T17:08:22Z</dcterms:created>
  <dcterms:modified xsi:type="dcterms:W3CDTF">2020-03-19T12:47:59Z</dcterms:modified>
</cp:coreProperties>
</file>