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на слај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аслов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22" name="Поднаслов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mk-MK" smtClean="0"/>
              <a:t>Кликни за уредување стил на мастер поднаслов</a:t>
            </a:r>
            <a:endParaRPr kumimoji="0" lang="en-US"/>
          </a:p>
        </p:txBody>
      </p:sp>
      <p:sp>
        <p:nvSpPr>
          <p:cNvPr id="7" name="Резервирано место за датум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20" name="Резервирано место за подножје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10" name="Резервирано место за број на слајд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  <p:sp>
        <p:nvSpPr>
          <p:cNvPr id="8" name="Овално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но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4" name="Резервирано место за датум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Резервирано место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Резервирано место за број на слај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ен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ен наслов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4" name="Резервирано место за датум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Резервирано место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Резервирано место за број на слај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одржи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содржина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4" name="Резервирано место за датум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Резервирано место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Резервирано место за број на слај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ие на секци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аго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  <p:sp>
        <p:nvSpPr>
          <p:cNvPr id="4" name="Резервирано место за датум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5" name="Резервирано место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Резервирано место за број на слај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  <p:sp>
        <p:nvSpPr>
          <p:cNvPr id="10" name="Правоаго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но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но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одрж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содржина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4" name="Резервирано место за содржина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5" name="Резервирано место за датум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6" name="Резервирано место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Резервирано место за број на слај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поредб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  <p:sp>
        <p:nvSpPr>
          <p:cNvPr id="4" name="Резервирано место за 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  <p:sp>
        <p:nvSpPr>
          <p:cNvPr id="5" name="Резервирано место за содржина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6" name="Резервирано место за содржина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7" name="Резервирано место за датум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8" name="Резервирано место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9" name="Резервирано место за број на слајд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датум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4" name="Резервирано место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5" name="Резервирано место за број на слајд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аго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Резервирано место за датум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3" name="Резервирано место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4" name="Резервирано место за број на слајд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  <p:sp>
        <p:nvSpPr>
          <p:cNvPr id="6" name="Правоаго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одржина со тит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  <p:sp>
        <p:nvSpPr>
          <p:cNvPr id="4" name="Резервирано место за содржина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5" name="Резервирано место за датум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6" name="Резервирано место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Резервирано место за број на слај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Слика со тит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5" name="Резервирано место за датум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6" name="Резервирано место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Резервирано место за број на слај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  <p:sp>
        <p:nvSpPr>
          <p:cNvPr id="8" name="Правоаго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езервирано место за слик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mk-MK" smtClean="0"/>
              <a:t>Кликни икона за да додадеш слика</a:t>
            </a:r>
            <a:endParaRPr kumimoji="0" lang="en-US" dirty="0"/>
          </a:p>
        </p:txBody>
      </p:sp>
      <p:sp>
        <p:nvSpPr>
          <p:cNvPr id="9" name="Графикон на тек: обработка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Графикон на тек: обработка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Резервирано место за 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ружен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но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авоаго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Резервирано место за наслов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9" name="Резервирано место за 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  <a:p>
            <a:pPr lvl="1" eaLnBrk="1" latinLnBrk="0" hangingPunct="1"/>
            <a:r>
              <a:rPr kumimoji="0" lang="mk-MK" smtClean="0"/>
              <a:t>Второ ниво</a:t>
            </a:r>
          </a:p>
          <a:p>
            <a:pPr lvl="2" eaLnBrk="1" latinLnBrk="0" hangingPunct="1"/>
            <a:r>
              <a:rPr kumimoji="0" lang="mk-MK" smtClean="0"/>
              <a:t>Трето ниво</a:t>
            </a:r>
          </a:p>
          <a:p>
            <a:pPr lvl="3" eaLnBrk="1" latinLnBrk="0" hangingPunct="1"/>
            <a:r>
              <a:rPr kumimoji="0" lang="mk-MK" smtClean="0"/>
              <a:t>Четврто ниво</a:t>
            </a:r>
          </a:p>
          <a:p>
            <a:pPr lvl="4" eaLnBrk="1" latinLnBrk="0" hangingPunct="1"/>
            <a:r>
              <a:rPr kumimoji="0" lang="mk-MK" smtClean="0"/>
              <a:t>Петто ниво</a:t>
            </a:r>
            <a:endParaRPr kumimoji="0" lang="en-US"/>
          </a:p>
        </p:txBody>
      </p:sp>
      <p:sp>
        <p:nvSpPr>
          <p:cNvPr id="24" name="Резервирано место за датум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76D98C-A722-4C52-99C1-2430B7D507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10" name="Резервирано место за подножје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mk-MK"/>
          </a:p>
        </p:txBody>
      </p:sp>
      <p:sp>
        <p:nvSpPr>
          <p:cNvPr id="22" name="Резервирано место за број на слајд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3E3E78-FAFF-4F45-8CD4-880350968BCE}" type="slidenum">
              <a:rPr lang="mk-MK" smtClean="0"/>
              <a:t>‹#›</a:t>
            </a:fld>
            <a:endParaRPr lang="mk-MK"/>
          </a:p>
        </p:txBody>
      </p:sp>
      <p:sp>
        <p:nvSpPr>
          <p:cNvPr id="15" name="Правоаго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7406640" cy="1472184"/>
          </a:xfrm>
        </p:spPr>
        <p:txBody>
          <a:bodyPr/>
          <a:lstStyle/>
          <a:p>
            <a:pPr algn="ctr"/>
            <a:r>
              <a:rPr lang="mk-MK" b="1" dirty="0" smtClean="0">
                <a:solidFill>
                  <a:schemeClr val="tx1"/>
                </a:solidFill>
                <a:effectLst/>
              </a:rPr>
              <a:t>МЕНАЏМЕНТ</a:t>
            </a:r>
            <a:br>
              <a:rPr lang="mk-MK" b="1" dirty="0" smtClean="0">
                <a:solidFill>
                  <a:schemeClr val="tx1"/>
                </a:solidFill>
                <a:effectLst/>
              </a:rPr>
            </a:br>
            <a:r>
              <a:rPr lang="mk-MK" sz="3200" b="1" dirty="0" smtClean="0">
                <a:solidFill>
                  <a:schemeClr val="tx1"/>
                </a:solidFill>
                <a:effectLst/>
              </a:rPr>
              <a:t>III</a:t>
            </a:r>
            <a:r>
              <a:rPr lang="mk-MK" sz="3200" b="1" cap="all" dirty="0" smtClean="0">
                <a:solidFill>
                  <a:schemeClr val="tx1"/>
                </a:solidFill>
                <a:effectLst/>
              </a:rPr>
              <a:t>-1</a:t>
            </a:r>
            <a:r>
              <a:rPr lang="mk-MK" sz="3200" b="1" dirty="0" smtClean="0">
                <a:solidFill>
                  <a:schemeClr val="tx1"/>
                </a:solidFill>
                <a:effectLst/>
              </a:rPr>
              <a:t>, III-2, III-3 година</a:t>
            </a:r>
            <a:endParaRPr lang="mk-MK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469829" y="5661248"/>
            <a:ext cx="7668344" cy="1062252"/>
          </a:xfrm>
        </p:spPr>
        <p:txBody>
          <a:bodyPr/>
          <a:lstStyle/>
          <a:p>
            <a:pPr lvl="0" algn="r">
              <a:buClr>
                <a:srgbClr val="3891A7"/>
              </a:buClr>
            </a:pPr>
            <a:r>
              <a:rPr lang="mk-MK" dirty="0">
                <a:solidFill>
                  <a:srgbClr val="4F271C">
                    <a:shade val="30000"/>
                    <a:satMod val="150000"/>
                  </a:srgbClr>
                </a:solidFill>
              </a:rPr>
              <a:t>Предметен наставник по Бизнис</a:t>
            </a:r>
          </a:p>
          <a:p>
            <a:pPr lvl="0" algn="r">
              <a:buClr>
                <a:srgbClr val="3891A7"/>
              </a:buClr>
            </a:pPr>
            <a:r>
              <a:rPr lang="mk-MK" dirty="0">
                <a:solidFill>
                  <a:srgbClr val="4F271C">
                    <a:shade val="30000"/>
                    <a:satMod val="150000"/>
                  </a:srgbClr>
                </a:solidFill>
              </a:rPr>
              <a:t>Елена Гроздановска - Стефановска</a:t>
            </a:r>
          </a:p>
          <a:p>
            <a:endParaRPr lang="mk-M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315118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22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043608" y="260648"/>
            <a:ext cx="7920880" cy="6408712"/>
          </a:xfrm>
        </p:spPr>
        <p:txBody>
          <a:bodyPr/>
          <a:lstStyle/>
          <a:p>
            <a:r>
              <a:rPr lang="mk-MK" dirty="0" smtClean="0"/>
              <a:t>Бизнисот за да функционира треба да биде </a:t>
            </a:r>
            <a:r>
              <a:rPr lang="mk-MK" dirty="0" err="1" smtClean="0"/>
              <a:t>менаџиран</a:t>
            </a:r>
            <a:r>
              <a:rPr lang="mk-MK" dirty="0" smtClean="0"/>
              <a:t>.</a:t>
            </a:r>
          </a:p>
          <a:p>
            <a:endParaRPr lang="mk-MK" dirty="0"/>
          </a:p>
          <a:p>
            <a:r>
              <a:rPr lang="mk-MK" dirty="0" smtClean="0"/>
              <a:t>Менаџментот е комплексен процес на создавање услови во кои поединците, работејќи заедно со други луѓе во групи, ефикасно ги постигнуваат избраните цели со ефикасно и ефективно искористување на ресурсите.</a:t>
            </a:r>
          </a:p>
          <a:p>
            <a:endParaRPr lang="mk-MK" dirty="0"/>
          </a:p>
          <a:p>
            <a:r>
              <a:rPr lang="mk-MK" dirty="0" smtClean="0"/>
              <a:t>Менаџирањето на малите индивидуални бизниси најчесто го превземаат нивните сопственици. </a:t>
            </a:r>
          </a:p>
          <a:p>
            <a:endParaRPr lang="mk-MK" dirty="0" smtClean="0"/>
          </a:p>
          <a:p>
            <a:r>
              <a:rPr lang="mk-MK" dirty="0" smtClean="0"/>
              <a:t>Средните и големите бизниси ги управуваат  три видови менаџери.</a:t>
            </a:r>
            <a:endParaRPr lang="mk-MK" dirty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77666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31640" y="260648"/>
            <a:ext cx="7560840" cy="6264696"/>
          </a:xfrm>
        </p:spPr>
        <p:txBody>
          <a:bodyPr>
            <a:normAutofit/>
          </a:bodyPr>
          <a:lstStyle/>
          <a:p>
            <a:r>
              <a:rPr lang="mk-MK" b="1" dirty="0" smtClean="0"/>
              <a:t>Видови менаџери</a:t>
            </a:r>
            <a:r>
              <a:rPr lang="mk-MK" dirty="0" smtClean="0"/>
              <a:t>: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mk-MK" i="1" dirty="0" smtClean="0"/>
              <a:t>Врвен менаџер 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mk-MK" i="1" dirty="0" smtClean="0"/>
              <a:t>Средно ниво на менаџери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mk-MK" i="1" dirty="0" smtClean="0"/>
              <a:t>Прва линија  на менаџери</a:t>
            </a:r>
          </a:p>
          <a:p>
            <a:endParaRPr lang="mk-MK" dirty="0" smtClean="0"/>
          </a:p>
          <a:p>
            <a:r>
              <a:rPr lang="mk-MK" b="1" dirty="0" smtClean="0"/>
              <a:t>Врвниот менаџер</a:t>
            </a:r>
            <a:r>
              <a:rPr lang="mk-MK" dirty="0" smtClean="0"/>
              <a:t>, од аспект на времето поставува долгорочни цели  и тие се цели на целото претпријатие.</a:t>
            </a:r>
          </a:p>
          <a:p>
            <a:r>
              <a:rPr lang="mk-MK" dirty="0"/>
              <a:t> </a:t>
            </a:r>
            <a:r>
              <a:rPr lang="mk-MK" b="1" dirty="0"/>
              <a:t>М</a:t>
            </a:r>
            <a:r>
              <a:rPr lang="mk-MK" b="1" dirty="0" smtClean="0"/>
              <a:t>енаџерите од средното </a:t>
            </a:r>
            <a:r>
              <a:rPr lang="mk-MK" dirty="0" smtClean="0"/>
              <a:t>ниво се грижат за целите на одделни сектори (функции) и од временски аспект се среднорочни цели.</a:t>
            </a:r>
          </a:p>
          <a:p>
            <a:r>
              <a:rPr lang="mk-MK" b="1" dirty="0" smtClean="0"/>
              <a:t>Првата линија на менаџери </a:t>
            </a:r>
            <a:r>
              <a:rPr lang="mk-MK" dirty="0" smtClean="0"/>
              <a:t>имаат работно ориентирани цели, кои од временски аспект се краткорочни.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47523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5987752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mk-MK" dirty="0" smtClean="0"/>
              <a:t>Работата на менаџментот е да го води работењето и да ги води работниците во правец на остварување на целите.</a:t>
            </a:r>
          </a:p>
          <a:p>
            <a:pPr marL="82296" indent="0">
              <a:buNone/>
            </a:pPr>
            <a:endParaRPr lang="mk-MK" dirty="0" smtClean="0"/>
          </a:p>
          <a:p>
            <a:pPr marL="82296" indent="0">
              <a:buNone/>
            </a:pPr>
            <a:r>
              <a:rPr lang="mk-MK" dirty="0" smtClean="0"/>
              <a:t>Целите се остваруваат преку </a:t>
            </a:r>
            <a:r>
              <a:rPr lang="mk-MK" b="1" i="1" dirty="0" smtClean="0"/>
              <a:t>менаџерските функции</a:t>
            </a:r>
            <a:r>
              <a:rPr lang="mk-MK" dirty="0" smtClean="0"/>
              <a:t>:</a:t>
            </a:r>
          </a:p>
          <a:p>
            <a:pPr marL="82296" indent="0">
              <a:buNone/>
            </a:pPr>
            <a:endParaRPr lang="mk-MK" dirty="0" smtClean="0"/>
          </a:p>
          <a:p>
            <a:r>
              <a:rPr lang="mk-MK" b="1" dirty="0" smtClean="0"/>
              <a:t>Планирање</a:t>
            </a:r>
          </a:p>
          <a:p>
            <a:r>
              <a:rPr lang="mk-MK" b="1" dirty="0" smtClean="0"/>
              <a:t>Организирање и екипирање</a:t>
            </a:r>
          </a:p>
          <a:p>
            <a:r>
              <a:rPr lang="mk-MK" b="1" dirty="0" smtClean="0"/>
              <a:t>Раководење</a:t>
            </a:r>
          </a:p>
          <a:p>
            <a:r>
              <a:rPr lang="mk-MK" b="1" dirty="0" smtClean="0"/>
              <a:t>Контролирање</a:t>
            </a:r>
            <a:endParaRPr lang="mk-MK" b="1" dirty="0"/>
          </a:p>
        </p:txBody>
      </p:sp>
    </p:spTree>
    <p:extLst>
      <p:ext uri="{BB962C8B-B14F-4D97-AF65-F5344CB8AC3E}">
        <p14:creationId xmlns:p14="http://schemas.microsoft.com/office/powerpoint/2010/main" val="22415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115616" y="260648"/>
            <a:ext cx="7704856" cy="6408712"/>
          </a:xfrm>
        </p:spPr>
        <p:txBody>
          <a:bodyPr>
            <a:normAutofit/>
          </a:bodyPr>
          <a:lstStyle/>
          <a:p>
            <a:r>
              <a:rPr lang="mk-MK" sz="2200" b="1" dirty="0" smtClean="0"/>
              <a:t>Планирањето</a:t>
            </a:r>
            <a:r>
              <a:rPr lang="mk-MK" sz="2200" dirty="0" smtClean="0"/>
              <a:t> е првата менаџерска функција. Тоа  претставува селектирање на намерите и целите и изнаоѓање најдобар начин како истите да се остварат.</a:t>
            </a:r>
          </a:p>
          <a:p>
            <a:endParaRPr lang="mk-MK" sz="2200" b="1" dirty="0" smtClean="0"/>
          </a:p>
          <a:p>
            <a:r>
              <a:rPr lang="mk-MK" sz="2200" b="1" dirty="0" smtClean="0"/>
              <a:t>Планот</a:t>
            </a:r>
            <a:r>
              <a:rPr lang="mk-MK" sz="2200" dirty="0" smtClean="0"/>
              <a:t> претставува резултат од процесот на планирање. </a:t>
            </a:r>
          </a:p>
          <a:p>
            <a:endParaRPr lang="mk-MK" sz="2200" dirty="0" smtClean="0"/>
          </a:p>
          <a:p>
            <a:endParaRPr lang="mk-MK" sz="2200" dirty="0"/>
          </a:p>
          <a:p>
            <a:r>
              <a:rPr lang="mk-MK" sz="2200" b="1" dirty="0" smtClean="0"/>
              <a:t>Видови планови:</a:t>
            </a:r>
          </a:p>
          <a:p>
            <a:endParaRPr lang="mk-MK" sz="2200" b="1" dirty="0" smtClean="0"/>
          </a:p>
          <a:p>
            <a:r>
              <a:rPr lang="mk-MK" sz="2200" b="1" i="1" dirty="0" smtClean="0"/>
              <a:t>Стратегиски (долгорочни) планови- </a:t>
            </a:r>
            <a:r>
              <a:rPr lang="mk-MK" sz="2200" dirty="0" smtClean="0"/>
              <a:t>се изработуваат за подолг временски период, за пет,десет и повеќе години.</a:t>
            </a:r>
          </a:p>
          <a:p>
            <a:endParaRPr lang="mk-MK" sz="2200" dirty="0"/>
          </a:p>
          <a:p>
            <a:r>
              <a:rPr lang="mk-MK" sz="2200" b="1" i="1" dirty="0" smtClean="0"/>
              <a:t>Тактички (оперативни) планови- </a:t>
            </a:r>
            <a:r>
              <a:rPr lang="mk-MK" sz="2200" dirty="0" smtClean="0"/>
              <a:t>се изработуваат за пократок временски период , најчесто до една година.</a:t>
            </a:r>
            <a:endParaRPr lang="mk-MK" sz="2200" b="1" i="1" dirty="0" smtClean="0"/>
          </a:p>
          <a:p>
            <a:r>
              <a:rPr lang="mk-MK" sz="2200" dirty="0" smtClean="0"/>
              <a:t> </a:t>
            </a:r>
            <a:endParaRPr lang="mk-MK" sz="2200" dirty="0"/>
          </a:p>
        </p:txBody>
      </p:sp>
    </p:spTree>
    <p:extLst>
      <p:ext uri="{BB962C8B-B14F-4D97-AF65-F5344CB8AC3E}">
        <p14:creationId xmlns:p14="http://schemas.microsoft.com/office/powerpoint/2010/main" val="303884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7920880" cy="5832648"/>
          </a:xfrm>
        </p:spPr>
        <p:txBody>
          <a:bodyPr/>
          <a:lstStyle/>
          <a:p>
            <a:r>
              <a:rPr lang="mk-MK" b="1" dirty="0" smtClean="0"/>
              <a:t>Организирањето</a:t>
            </a:r>
            <a:r>
              <a:rPr lang="mk-MK" dirty="0" smtClean="0"/>
              <a:t> е функција што го определува местото и улогата на поединецот во организациската структура.</a:t>
            </a:r>
          </a:p>
          <a:p>
            <a:endParaRPr lang="mk-MK" smtClean="0"/>
          </a:p>
          <a:p>
            <a:endParaRPr lang="mk-MK" dirty="0"/>
          </a:p>
          <a:p>
            <a:r>
              <a:rPr lang="mk-MK" b="1" dirty="0" smtClean="0"/>
              <a:t>Организациската структура </a:t>
            </a:r>
            <a:r>
              <a:rPr lang="mk-MK" dirty="0" smtClean="0"/>
              <a:t>може да се дефинира како систем на односи помеѓу луѓето преку кој се остваруваат целите на </a:t>
            </a:r>
            <a:r>
              <a:rPr lang="mk-MK" smtClean="0"/>
              <a:t>организацијата. </a:t>
            </a:r>
            <a:endParaRPr lang="mk-MK" dirty="0" smtClean="0"/>
          </a:p>
          <a:p>
            <a:endParaRPr lang="mk-MK" smtClean="0"/>
          </a:p>
          <a:p>
            <a:endParaRPr lang="mk-MK" dirty="0"/>
          </a:p>
          <a:p>
            <a:r>
              <a:rPr lang="mk-MK" b="1" dirty="0" smtClean="0"/>
              <a:t>Екипирањето </a:t>
            </a:r>
            <a:r>
              <a:rPr lang="mk-MK" dirty="0" smtClean="0"/>
              <a:t>поразбира </a:t>
            </a:r>
            <a:r>
              <a:rPr lang="mk-MK" smtClean="0"/>
              <a:t>обезбедување луѓе т.е персонал , без кој не можеда се замисли извршувањето на работата.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93279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115616" y="476672"/>
            <a:ext cx="7776864" cy="6120680"/>
          </a:xfrm>
        </p:spPr>
        <p:txBody>
          <a:bodyPr>
            <a:normAutofit lnSpcReduction="10000"/>
          </a:bodyPr>
          <a:lstStyle/>
          <a:p>
            <a:r>
              <a:rPr lang="mk-MK" b="1" dirty="0" smtClean="0"/>
              <a:t>Раководењето</a:t>
            </a:r>
            <a:r>
              <a:rPr lang="mk-MK" dirty="0" smtClean="0"/>
              <a:t> ја усогласува работата, координира одредени активности и ја води работата до целта. </a:t>
            </a:r>
          </a:p>
          <a:p>
            <a:endParaRPr lang="mk-MK" dirty="0"/>
          </a:p>
          <a:p>
            <a:r>
              <a:rPr lang="mk-MK" dirty="0" err="1" smtClean="0"/>
              <a:t>Левин</a:t>
            </a:r>
            <a:r>
              <a:rPr lang="mk-MK" dirty="0" smtClean="0"/>
              <a:t> во 1944 година дефинирал три стилови на раководење: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mk-MK" b="1" i="1" dirty="0" smtClean="0"/>
              <a:t>Автократски стил на раководење - </a:t>
            </a:r>
            <a:r>
              <a:rPr lang="mk-MK" dirty="0" err="1" smtClean="0"/>
              <a:t>мeнaџерите</a:t>
            </a:r>
            <a:r>
              <a:rPr lang="mk-MK" dirty="0" smtClean="0"/>
              <a:t> </a:t>
            </a:r>
            <a:r>
              <a:rPr lang="mk-MK" dirty="0" smtClean="0"/>
              <a:t>најмногу ја користат власта што им ја дава нивната позиција. Командуваат и очекуваат послушност.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mk-MK" b="1" i="1" dirty="0" smtClean="0"/>
              <a:t>Демократски стил- </a:t>
            </a:r>
            <a:r>
              <a:rPr lang="mk-MK" dirty="0" smtClean="0"/>
              <a:t>менаџерите се консултираат со  подредените за одлуките и за акциите кои треба да се преземат.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mk-MK" b="1" i="1" dirty="0" smtClean="0"/>
              <a:t>Либерален стил</a:t>
            </a:r>
            <a:r>
              <a:rPr lang="mk-MK" dirty="0" smtClean="0"/>
              <a:t>-  менаџерите најмалку ја употребуваат власта, давајќи им голема слобода на подредените.</a:t>
            </a:r>
          </a:p>
        </p:txBody>
      </p:sp>
    </p:spTree>
    <p:extLst>
      <p:ext uri="{BB962C8B-B14F-4D97-AF65-F5344CB8AC3E}">
        <p14:creationId xmlns:p14="http://schemas.microsoft.com/office/powerpoint/2010/main" val="169625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043608" y="260648"/>
            <a:ext cx="7920880" cy="6336704"/>
          </a:xfrm>
        </p:spPr>
        <p:txBody>
          <a:bodyPr>
            <a:normAutofit fontScale="92500"/>
          </a:bodyPr>
          <a:lstStyle/>
          <a:p>
            <a:r>
              <a:rPr lang="mk-MK" b="1" dirty="0" smtClean="0"/>
              <a:t>Контролирањето</a:t>
            </a:r>
            <a:r>
              <a:rPr lang="mk-MK" dirty="0" smtClean="0"/>
              <a:t> е последната менаџерска функција. Таа создава мерки и активности за да го обезбеди остварувањето на планот.</a:t>
            </a:r>
          </a:p>
          <a:p>
            <a:endParaRPr lang="mk-MK" dirty="0"/>
          </a:p>
          <a:p>
            <a:r>
              <a:rPr lang="mk-MK" b="1" dirty="0" smtClean="0"/>
              <a:t>Контролата се остварува како</a:t>
            </a:r>
            <a:r>
              <a:rPr lang="mk-MK" dirty="0" smtClean="0"/>
              <a:t>:</a:t>
            </a:r>
          </a:p>
          <a:p>
            <a:endParaRPr lang="mk-MK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mk-MK" b="1" i="1" dirty="0" smtClean="0"/>
              <a:t>Пред контрола- </a:t>
            </a:r>
            <a:r>
              <a:rPr lang="mk-MK" dirty="0" smtClean="0"/>
              <a:t>превентивно дејствување со цел спречување на неповолните резултати од работењето;</a:t>
            </a:r>
          </a:p>
          <a:p>
            <a:endParaRPr lang="mk-MK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mk-MK" b="1" i="1" dirty="0" smtClean="0"/>
              <a:t>Контрола во текот на работата</a:t>
            </a:r>
            <a:r>
              <a:rPr lang="mk-MK" dirty="0" smtClean="0"/>
              <a:t>- </a:t>
            </a:r>
            <a:r>
              <a:rPr lang="mk-MK" dirty="0" err="1" smtClean="0"/>
              <a:t>постојанo</a:t>
            </a:r>
            <a:r>
              <a:rPr lang="mk-MK" dirty="0" smtClean="0"/>
              <a:t> </a:t>
            </a:r>
            <a:r>
              <a:rPr lang="mk-MK" dirty="0" smtClean="0"/>
              <a:t>надгледување на вработените и машините и</a:t>
            </a:r>
          </a:p>
          <a:p>
            <a:endParaRPr lang="mk-MK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mk-MK" b="1" i="1" dirty="0" smtClean="0"/>
              <a:t>Контрола по работата-</a:t>
            </a:r>
            <a:r>
              <a:rPr lang="mk-MK" dirty="0" smtClean="0"/>
              <a:t> се насочува кон анализа на постигнатите резултати или произведените производи и преземање на конкретни активности.</a:t>
            </a:r>
            <a:endParaRPr lang="mk-MK" b="1" i="1" dirty="0" smtClean="0"/>
          </a:p>
          <a:p>
            <a:pPr marL="484632" indent="-457200">
              <a:buFont typeface="Arial" pitchFamily="34" charset="0"/>
              <a:buChar char="•"/>
            </a:pPr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val="767439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7632848" cy="4320480"/>
          </a:xfrm>
        </p:spPr>
        <p:txBody>
          <a:bodyPr/>
          <a:lstStyle/>
          <a:p>
            <a:r>
              <a:rPr lang="mk-MK" b="1" dirty="0" smtClean="0"/>
              <a:t>Мотивацијата </a:t>
            </a:r>
            <a:r>
              <a:rPr lang="mk-MK" dirty="0" smtClean="0"/>
              <a:t>придонесува вработените да се чувствуваат задоволни и да вложуваат напори да работат повеќе и подобро.</a:t>
            </a:r>
          </a:p>
          <a:p>
            <a:endParaRPr lang="mk-MK" dirty="0" smtClean="0"/>
          </a:p>
          <a:p>
            <a:endParaRPr lang="mk-MK" dirty="0"/>
          </a:p>
          <a:p>
            <a:r>
              <a:rPr lang="mk-MK" b="1" dirty="0" smtClean="0"/>
              <a:t>Мотивацијата </a:t>
            </a:r>
            <a:r>
              <a:rPr lang="mk-MK" dirty="0" smtClean="0"/>
              <a:t> во работата е многу важна за постигнување подобри резултати.</a:t>
            </a:r>
          </a:p>
          <a:p>
            <a:endParaRPr lang="mk-MK" dirty="0"/>
          </a:p>
          <a:p>
            <a:r>
              <a:rPr lang="mk-MK" dirty="0" smtClean="0"/>
              <a:t>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673384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амноденица">
  <a:themeElements>
    <a:clrScheme name="Ливница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Рамноденица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Рамноденица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473</Words>
  <Application>Microsoft Office PowerPoint</Application>
  <PresentationFormat>Приказ на екранот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на слајдови</vt:lpstr>
      </vt:variant>
      <vt:variant>
        <vt:i4>9</vt:i4>
      </vt:variant>
    </vt:vector>
  </HeadingPairs>
  <TitlesOfParts>
    <vt:vector size="10" baseType="lpstr">
      <vt:lpstr>Рамноденица</vt:lpstr>
      <vt:lpstr>МЕНАЏМЕНТ III-1, III-2, III-3 година</vt:lpstr>
      <vt:lpstr>Презентација на PowerPoint</vt:lpstr>
      <vt:lpstr>Презентација на PowerPoint</vt:lpstr>
      <vt:lpstr>Презентација на PowerPoint</vt:lpstr>
      <vt:lpstr>Презентација на PowerPoint</vt:lpstr>
      <vt:lpstr>Презентација на PowerPoint</vt:lpstr>
      <vt:lpstr>Презентација на PowerPoint</vt:lpstr>
      <vt:lpstr>Презентација на PowerPoint</vt:lpstr>
      <vt:lpstr>Презентација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МЕНАЏМЕНТ III 1,2,3 година</dc:title>
  <dc:creator>Asus</dc:creator>
  <cp:lastModifiedBy>Asus</cp:lastModifiedBy>
  <cp:revision>19</cp:revision>
  <dcterms:created xsi:type="dcterms:W3CDTF">2020-03-19T13:28:22Z</dcterms:created>
  <dcterms:modified xsi:type="dcterms:W3CDTF">2020-03-21T08:17:15Z</dcterms:modified>
</cp:coreProperties>
</file>