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324" autoAdjust="0"/>
    <p:restoredTop sz="94660"/>
  </p:normalViewPr>
  <p:slideViewPr>
    <p:cSldViewPr>
      <p:cViewPr varScale="1">
        <p:scale>
          <a:sx n="68" d="100"/>
          <a:sy n="68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C038-F56C-41BC-BB5E-54CD288337ED}" type="datetimeFigureOut">
              <a:rPr lang="mk-MK" smtClean="0"/>
              <a:t>24.03.2020</a:t>
            </a:fld>
            <a:endParaRPr lang="mk-M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558A0-4569-4F13-90B2-0485996227A3}" type="slidenum">
              <a:rPr lang="mk-MK" smtClean="0"/>
              <a:t>‹#›</a:t>
            </a:fld>
            <a:endParaRPr lang="mk-M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C038-F56C-41BC-BB5E-54CD288337ED}" type="datetimeFigureOut">
              <a:rPr lang="mk-MK" smtClean="0"/>
              <a:t>24.03.2020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558A0-4569-4F13-90B2-0485996227A3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C038-F56C-41BC-BB5E-54CD288337ED}" type="datetimeFigureOut">
              <a:rPr lang="mk-MK" smtClean="0"/>
              <a:t>24.03.2020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558A0-4569-4F13-90B2-0485996227A3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02C038-F56C-41BC-BB5E-54CD288337ED}" type="datetimeFigureOut">
              <a:rPr lang="mk-MK" smtClean="0"/>
              <a:t>24.03.2020</a:t>
            </a:fld>
            <a:endParaRPr lang="mk-M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A558A0-4569-4F13-90B2-0485996227A3}" type="slidenum">
              <a:rPr lang="mk-MK" smtClean="0"/>
              <a:t>‹#›</a:t>
            </a:fld>
            <a:endParaRPr lang="mk-MK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C038-F56C-41BC-BB5E-54CD288337ED}" type="datetimeFigureOut">
              <a:rPr lang="mk-MK" smtClean="0"/>
              <a:t>24.03.2020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558A0-4569-4F13-90B2-0485996227A3}" type="slidenum">
              <a:rPr lang="mk-MK" smtClean="0"/>
              <a:t>‹#›</a:t>
            </a:fld>
            <a:endParaRPr lang="mk-M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C038-F56C-41BC-BB5E-54CD288337ED}" type="datetimeFigureOut">
              <a:rPr lang="mk-MK" smtClean="0"/>
              <a:t>24.03.2020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558A0-4569-4F13-90B2-0485996227A3}" type="slidenum">
              <a:rPr lang="mk-MK" smtClean="0"/>
              <a:t>‹#›</a:t>
            </a:fld>
            <a:endParaRPr lang="mk-M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558A0-4569-4F13-90B2-0485996227A3}" type="slidenum">
              <a:rPr lang="mk-MK" smtClean="0"/>
              <a:t>‹#›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C038-F56C-41BC-BB5E-54CD288337ED}" type="datetimeFigureOut">
              <a:rPr lang="mk-MK" smtClean="0"/>
              <a:t>24.03.2020</a:t>
            </a:fld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C038-F56C-41BC-BB5E-54CD288337ED}" type="datetimeFigureOut">
              <a:rPr lang="mk-MK" smtClean="0"/>
              <a:t>24.03.2020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558A0-4569-4F13-90B2-0485996227A3}" type="slidenum">
              <a:rPr lang="mk-MK" smtClean="0"/>
              <a:t>‹#›</a:t>
            </a:fld>
            <a:endParaRPr lang="mk-M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C038-F56C-41BC-BB5E-54CD288337ED}" type="datetimeFigureOut">
              <a:rPr lang="mk-MK" smtClean="0"/>
              <a:t>24.03.2020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558A0-4569-4F13-90B2-0485996227A3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02C038-F56C-41BC-BB5E-54CD288337ED}" type="datetimeFigureOut">
              <a:rPr lang="mk-MK" smtClean="0"/>
              <a:t>24.03.2020</a:t>
            </a:fld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A558A0-4569-4F13-90B2-0485996227A3}" type="slidenum">
              <a:rPr lang="mk-MK" smtClean="0"/>
              <a:t>‹#›</a:t>
            </a:fld>
            <a:endParaRPr lang="mk-M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C038-F56C-41BC-BB5E-54CD288337ED}" type="datetimeFigureOut">
              <a:rPr lang="mk-MK" smtClean="0"/>
              <a:t>24.03.2020</a:t>
            </a:fld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558A0-4569-4F13-90B2-0485996227A3}" type="slidenum">
              <a:rPr lang="mk-MK" smtClean="0"/>
              <a:t>‹#›</a:t>
            </a:fld>
            <a:endParaRPr lang="mk-M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02C038-F56C-41BC-BB5E-54CD288337ED}" type="datetimeFigureOut">
              <a:rPr lang="mk-MK" smtClean="0"/>
              <a:t>24.03.2020</a:t>
            </a:fld>
            <a:endParaRPr lang="mk-M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mk-M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A558A0-4569-4F13-90B2-0485996227A3}" type="slidenum">
              <a:rPr lang="mk-MK" smtClean="0"/>
              <a:t>‹#›</a:t>
            </a:fld>
            <a:endParaRPr lang="mk-MK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jYUNgNQSfs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openxmlformats.org/officeDocument/2006/relationships/hyperlink" Target="https://www.mn.mk/istorija/9265-Govorot-na-Panko-Brasnarov-na-Prvoto-zasedanie-na-ASNOM-2-avgust-194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.mk/iselenici-region/14015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k-MK" sz="4400" dirty="0" smtClean="0">
                <a:solidFill>
                  <a:srgbClr val="FF0000"/>
                </a:solidFill>
              </a:rPr>
              <a:t>АСНОМ </a:t>
            </a:r>
          </a:p>
          <a:p>
            <a:r>
              <a:rPr lang="mk-MK" sz="4400" dirty="0" smtClean="0">
                <a:solidFill>
                  <a:srgbClr val="FF0000"/>
                </a:solidFill>
              </a:rPr>
              <a:t>1944</a:t>
            </a:r>
            <a:endParaRPr lang="mk-MK" sz="4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 smtClean="0"/>
              <a:t>Создавање на македонската држава</a:t>
            </a:r>
            <a:endParaRPr lang="mk-MK" dirty="0"/>
          </a:p>
        </p:txBody>
      </p:sp>
      <p:pic>
        <p:nvPicPr>
          <p:cNvPr id="5" name="~PP1922.WAV">
            <a:hlinkClick r:id="" action="ppaction://media"/>
          </p:cNvPr>
          <p:cNvPicPr>
            <a:picLocks noRot="1" noChangeAspect="1"/>
          </p:cNvPicPr>
          <p:nvPr>
            <a:wavAudioFile r:embed="rId1" name="~PP192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7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r>
              <a:rPr lang="ru-RU" dirty="0" smtClean="0"/>
              <a:t>Ф</a:t>
            </a:r>
            <a:r>
              <a:rPr lang="ru-RU" dirty="0" smtClean="0"/>
              <a:t>ормирана </a:t>
            </a:r>
            <a:r>
              <a:rPr lang="ru-RU" dirty="0" smtClean="0"/>
              <a:t>е Комисија за испитување на воените злосторства направени од окупаторите и нивните слуги, како и друга комисија задолжена за изработување на законски </a:t>
            </a:r>
            <a:r>
              <a:rPr lang="ru-RU" dirty="0" smtClean="0"/>
              <a:t>проект.</a:t>
            </a:r>
          </a:p>
          <a:p>
            <a:r>
              <a:rPr lang="mk-MK" dirty="0" smtClean="0"/>
              <a:t>Н</a:t>
            </a:r>
            <a:r>
              <a:rPr lang="mk-MK" dirty="0" smtClean="0"/>
              <a:t>а Првото заседание на АСНОМ е избран и Президиум составен од 22 члена.</a:t>
            </a:r>
          </a:p>
          <a:p>
            <a:r>
              <a:rPr lang="ru-RU" dirty="0" smtClean="0"/>
              <a:t>За претставници во Президиумот на АВНОЈ се избрани: Димитар Влахов, Методија Андонов - Ченто, Михаило Апостолски, Лазар Колишевски, Бане Андреев, Венко Марковски и Мара </a:t>
            </a:r>
            <a:r>
              <a:rPr lang="ru-RU" dirty="0" smtClean="0"/>
              <a:t>Нацева.</a:t>
            </a:r>
            <a:endParaRPr lang="mk-MK" dirty="0" smtClean="0"/>
          </a:p>
          <a:p>
            <a:r>
              <a:rPr lang="mk-MK" dirty="0" smtClean="0"/>
              <a:t>Избрани се и 40 делегати претставници на македонскиот народ во АВНОЈ.</a:t>
            </a:r>
          </a:p>
          <a:p>
            <a:endParaRPr lang="mk-MK" dirty="0"/>
          </a:p>
        </p:txBody>
      </p:sp>
      <p:pic>
        <p:nvPicPr>
          <p:cNvPr id="4" name="~PP232.WAV">
            <a:hlinkClick r:id="" action="ppaction://media"/>
          </p:cNvPr>
          <p:cNvPicPr>
            <a:picLocks noRot="1" noChangeAspect="1"/>
          </p:cNvPicPr>
          <p:nvPr>
            <a:wavAudioFile r:embed="rId1" name="~PP23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7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r>
              <a:rPr lang="mk-MK" dirty="0" smtClean="0"/>
              <a:t>За претседател  на АСНОМ бил избран Методија Андонов - Ченто, а за потпретседатели Панко Брашнаров и Емануил Чучков.</a:t>
            </a:r>
          </a:p>
          <a:p>
            <a:endParaRPr lang="mk-MK" dirty="0" smtClean="0"/>
          </a:p>
          <a:p>
            <a:endParaRPr lang="mk-MK" dirty="0" smtClean="0"/>
          </a:p>
          <a:p>
            <a:r>
              <a:rPr lang="ru-RU" dirty="0" smtClean="0"/>
              <a:t>Од заседанието до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македонскиот </a:t>
            </a:r>
            <a:r>
              <a:rPr lang="ru-RU" dirty="0" smtClean="0"/>
              <a:t>народ е упатен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Манифестот </a:t>
            </a:r>
            <a:r>
              <a:rPr lang="ru-RU" dirty="0" smtClean="0"/>
              <a:t>на Првото заседание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АСНОМ до македонскиот </a:t>
            </a:r>
            <a:r>
              <a:rPr lang="ru-RU" dirty="0" smtClean="0"/>
              <a:t>народ.</a:t>
            </a:r>
            <a:endParaRPr lang="mk-MK" dirty="0"/>
          </a:p>
        </p:txBody>
      </p:sp>
      <p:pic>
        <p:nvPicPr>
          <p:cNvPr id="4" name="Picture 3" descr="Манифест_на_АСНОМ_1.t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916832"/>
            <a:ext cx="3077158" cy="4392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3069.WAV">
            <a:hlinkClick r:id="" action="ppaction://media"/>
          </p:cNvPr>
          <p:cNvPicPr>
            <a:picLocks noRot="1" noChangeAspect="1"/>
          </p:cNvPicPr>
          <p:nvPr>
            <a:wavAudioFile r:embed="rId1" name="~PP306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/>
          </a:bodyPr>
          <a:lstStyle/>
          <a:p>
            <a:r>
              <a:rPr lang="mk-MK" dirty="0" smtClean="0"/>
              <a:t>1945 година е формирано Народното собрание на Македонија.</a:t>
            </a:r>
          </a:p>
          <a:p>
            <a:r>
              <a:rPr lang="mk-MK" dirty="0" smtClean="0"/>
              <a:t>16 Април 1945 година е формирана првата Влада на Македонија на чело со Лазар Колишевски,</a:t>
            </a:r>
          </a:p>
          <a:p>
            <a:r>
              <a:rPr lang="mk-MK" dirty="0" smtClean="0"/>
              <a:t>1946 година е донесен првиот Устав на Народна Република Македонија.</a:t>
            </a:r>
          </a:p>
          <a:p>
            <a:r>
              <a:rPr lang="mk-MK" dirty="0" smtClean="0"/>
              <a:t>Истовремено, со донесувањето на Уставот се определени и државните симболи на Македонија, а подоцна и химната.</a:t>
            </a:r>
          </a:p>
          <a:p>
            <a:endParaRPr lang="mk-MK" dirty="0" smtClean="0"/>
          </a:p>
          <a:p>
            <a:r>
              <a:rPr lang="mk-MK" dirty="0" smtClean="0"/>
              <a:t>Формирањето на македонската држава е поддржано од сите други федерални единки на Југославија.</a:t>
            </a:r>
          </a:p>
          <a:p>
            <a:endParaRPr lang="mk-MK" dirty="0"/>
          </a:p>
        </p:txBody>
      </p:sp>
      <p:pic>
        <p:nvPicPr>
          <p:cNvPr id="4" name="~PP1021.WAV">
            <a:hlinkClick r:id="" action="ppaction://media"/>
          </p:cNvPr>
          <p:cNvPicPr>
            <a:picLocks noRot="1" noChangeAspect="1"/>
          </p:cNvPicPr>
          <p:nvPr>
            <a:wavAudioFile r:embed="rId1" name="~PP102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1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280px-Flag_of_the_Socialist_Republic_of_Macedonia_(1963–1991)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504056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Prvata_makedonska_vl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56991"/>
            <a:ext cx="4680520" cy="3171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Lazar_kolisevs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340768"/>
            <a:ext cx="3014439" cy="5219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800px-Coat_of_arms_of_Macedonia_(1944–1946)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188640"/>
            <a:ext cx="3024336" cy="3610301"/>
          </a:xfrm>
          <a:prstGeom prst="rect">
            <a:avLst/>
          </a:prstGeom>
        </p:spPr>
      </p:pic>
      <p:pic>
        <p:nvPicPr>
          <p:cNvPr id="11" name="~PP2183.WAV">
            <a:hlinkClick r:id="" action="ppaction://media"/>
          </p:cNvPr>
          <p:cNvPicPr>
            <a:picLocks noRot="1" noChangeAspect="1"/>
          </p:cNvPicPr>
          <p:nvPr>
            <a:wavAudioFile r:embed="rId1" name="~PP2183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r>
              <a:rPr lang="mk-MK" dirty="0" smtClean="0"/>
              <a:t>Со формирањето на македонската држава, се создаваат поволни услови за афирмација и развој на науката и културата во Македонија.</a:t>
            </a:r>
          </a:p>
          <a:p>
            <a:r>
              <a:rPr lang="mk-MK" dirty="0" smtClean="0"/>
              <a:t>1945 година е озаконета кодификацијата на македонскиот литературен јазик.</a:t>
            </a:r>
          </a:p>
          <a:p>
            <a:r>
              <a:rPr lang="mk-MK" dirty="0" smtClean="0"/>
              <a:t>2 Мај 1945 година Владата на Македонија донесува Решение за македонската азбука од 31 буква.</a:t>
            </a:r>
            <a:endParaRPr lang="mk-MK" dirty="0"/>
          </a:p>
        </p:txBody>
      </p:sp>
      <p:pic>
        <p:nvPicPr>
          <p:cNvPr id="4" name="Picture 3" descr="Решение_за_македонската_азбука,_мај_1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353006"/>
            <a:ext cx="4608512" cy="330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3663.WAV">
            <a:hlinkClick r:id="" action="ppaction://media"/>
          </p:cNvPr>
          <p:cNvPicPr>
            <a:picLocks noRot="1" noChangeAspect="1"/>
          </p:cNvPicPr>
          <p:nvPr>
            <a:wavAudioFile r:embed="rId1" name="~PP366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5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r>
              <a:rPr lang="mk-MK" dirty="0" smtClean="0"/>
              <a:t>Се врши масовна реорганизација на образованието и масовно описменување на неписмените.</a:t>
            </a:r>
          </a:p>
          <a:p>
            <a:r>
              <a:rPr lang="mk-MK" dirty="0" smtClean="0"/>
              <a:t>1946 година  се формира Универзитетот „Св.Кирил и Методиј„ Скопје, а подоцна и Универзитетот „Св. Климент Охридски„ Битола.</a:t>
            </a:r>
          </a:p>
          <a:p>
            <a:r>
              <a:rPr lang="mk-MK" dirty="0" smtClean="0"/>
              <a:t>Се формираат и научните институции: Институт за национална историја, Институт за македонски јазик, Институт за фолклор и тн.</a:t>
            </a:r>
          </a:p>
          <a:p>
            <a:r>
              <a:rPr lang="mk-MK" dirty="0" smtClean="0"/>
              <a:t>Се формира Македонски народен театар.</a:t>
            </a:r>
          </a:p>
          <a:p>
            <a:endParaRPr lang="mk-MK" dirty="0" smtClean="0"/>
          </a:p>
          <a:p>
            <a:r>
              <a:rPr lang="mk-MK" dirty="0" smtClean="0"/>
              <a:t>1967 година прокламирана е и афтокефалноста на Македонската православна црква.</a:t>
            </a:r>
            <a:endParaRPr lang="mk-MK" dirty="0"/>
          </a:p>
        </p:txBody>
      </p:sp>
      <p:pic>
        <p:nvPicPr>
          <p:cNvPr id="4" name="~PP1934.WAV">
            <a:hlinkClick r:id="" action="ppaction://media"/>
          </p:cNvPr>
          <p:cNvPicPr>
            <a:picLocks noRot="1" noChangeAspect="1"/>
          </p:cNvPicPr>
          <p:nvPr>
            <a:wavAudioFile r:embed="rId1" name="~PP193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6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storijat_naslov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212976"/>
            <a:ext cx="6187340" cy="304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500px-Стар_Филозофски_факултет-Скопј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76672"/>
            <a:ext cx="47625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1239.WAV">
            <a:hlinkClick r:id="" action="ppaction://media"/>
          </p:cNvPr>
          <p:cNvPicPr>
            <a:picLocks noRot="1" noChangeAspect="1"/>
          </p:cNvPicPr>
          <p:nvPr>
            <a:wavAudioFile r:embed="rId1" name="~PP1239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r>
              <a:rPr lang="mk-MK" dirty="0" smtClean="0"/>
              <a:t>28-30 Декември 1944 година се одржува  Второто заседание на АСНОМ.</a:t>
            </a:r>
          </a:p>
          <a:p>
            <a:r>
              <a:rPr lang="mk-MK" dirty="0" smtClean="0"/>
              <a:t>14-16 Април 1945 година се одржува Третото заседание на АСНОМ.</a:t>
            </a:r>
          </a:p>
          <a:p>
            <a:endParaRPr lang="mk-MK" dirty="0" smtClean="0"/>
          </a:p>
          <a:p>
            <a:endParaRPr lang="mk-MK" dirty="0" smtClean="0"/>
          </a:p>
          <a:p>
            <a:r>
              <a:rPr lang="mk-MK" dirty="0" smtClean="0"/>
              <a:t>Со Асномските решенија се ставаат темелите на едно демократско општество, но подоцнешните настани ќе влијаат врз принципите и духот на асномските решенија.</a:t>
            </a:r>
          </a:p>
          <a:p>
            <a:pPr>
              <a:buNone/>
            </a:pPr>
            <a:endParaRPr lang="mk-MK" dirty="0"/>
          </a:p>
        </p:txBody>
      </p:sp>
      <p:pic>
        <p:nvPicPr>
          <p:cNvPr id="4" name="~PP2969.WAV">
            <a:hlinkClick r:id="" action="ppaction://media"/>
          </p:cNvPr>
          <p:cNvPicPr>
            <a:picLocks noRot="1" noChangeAspect="1"/>
          </p:cNvPicPr>
          <p:nvPr>
            <a:wavAudioFile r:embed="rId1" name="~PP2969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Наставна </a:t>
            </a:r>
            <a:r>
              <a:rPr lang="mk-MK" dirty="0" smtClean="0"/>
              <a:t>тема:Македонија по Втората светска војна</a:t>
            </a:r>
            <a:endParaRPr lang="mk-MK" dirty="0" smtClean="0"/>
          </a:p>
          <a:p>
            <a:r>
              <a:rPr lang="mk-MK" dirty="0" smtClean="0"/>
              <a:t>Наставна единица: </a:t>
            </a:r>
            <a:r>
              <a:rPr lang="mk-MK" dirty="0" smtClean="0"/>
              <a:t>Создавање на Македонската држава</a:t>
            </a:r>
            <a:endParaRPr lang="mk-MK" dirty="0" smtClean="0"/>
          </a:p>
          <a:p>
            <a:r>
              <a:rPr lang="mk-MK" dirty="0" smtClean="0"/>
              <a:t>Наставник: Христина Андоновски</a:t>
            </a:r>
          </a:p>
          <a:p>
            <a:r>
              <a:rPr lang="mk-MK" dirty="0" smtClean="0"/>
              <a:t>О.У „Св.Климент Охридски„ Битола</a:t>
            </a:r>
          </a:p>
          <a:p>
            <a:endParaRPr lang="mk-MK" dirty="0"/>
          </a:p>
        </p:txBody>
      </p:sp>
      <p:pic>
        <p:nvPicPr>
          <p:cNvPr id="4" name="~PP580.WAV">
            <a:hlinkClick r:id="" action="ppaction://media"/>
          </p:cNvPr>
          <p:cNvPicPr>
            <a:picLocks noRot="1" noChangeAspect="1"/>
          </p:cNvPicPr>
          <p:nvPr>
            <a:wavAudioFile r:embed="rId1" name="~PP580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 fontScale="92500" lnSpcReduction="10000"/>
          </a:bodyPr>
          <a:lstStyle/>
          <a:p>
            <a:r>
              <a:rPr lang="mk-MK" dirty="0" smtClean="0"/>
              <a:t>Подготовките за свикување Антифашистичко собрание ги извршувал Иницијативниот одбор.</a:t>
            </a:r>
          </a:p>
          <a:p>
            <a:pPr>
              <a:buNone/>
            </a:pPr>
            <a:endParaRPr lang="mk-MK" dirty="0" smtClean="0"/>
          </a:p>
          <a:p>
            <a:r>
              <a:rPr lang="mk-MK" u="sng" dirty="0" smtClean="0"/>
              <a:t>Иницијативниот  одбор </a:t>
            </a:r>
            <a:r>
              <a:rPr lang="mk-MK" dirty="0" smtClean="0"/>
              <a:t>е формиран во Ноември 1943г, во селото Црвена Вода (Дебарца). Негов претседател бил Методија Андонов Ченто. Покрај Ченто, во негов состав влегуваат и Страхил Гигов, Цветко Узуновски, Венко Марковски и Михајло Апостолски.</a:t>
            </a:r>
          </a:p>
          <a:p>
            <a:pPr>
              <a:buNone/>
            </a:pPr>
            <a:endParaRPr lang="mk-MK" dirty="0" smtClean="0"/>
          </a:p>
          <a:p>
            <a:r>
              <a:rPr lang="mk-MK" dirty="0" smtClean="0"/>
              <a:t>Во својата работа  ИО тесно соработува со Главниот Штаб на НОВ И ПОМ.</a:t>
            </a:r>
          </a:p>
          <a:p>
            <a:pPr>
              <a:buNone/>
            </a:pPr>
            <a:endParaRPr lang="mk-MK" dirty="0" smtClean="0"/>
          </a:p>
          <a:p>
            <a:r>
              <a:rPr lang="ru-RU" dirty="0" smtClean="0"/>
              <a:t>По Првото </a:t>
            </a:r>
            <a:r>
              <a:rPr lang="ru-RU" dirty="0" smtClean="0"/>
              <a:t>заседание на АСНОМ, Иницијативниот одбор престанува со работа, а неговите членови главно преминуваат во состав на  </a:t>
            </a:r>
            <a:r>
              <a:rPr lang="ru-RU" dirty="0" smtClean="0"/>
              <a:t>Президиумот на АСНОМ .</a:t>
            </a:r>
            <a:endParaRPr lang="mk-MK" dirty="0"/>
          </a:p>
        </p:txBody>
      </p:sp>
      <p:pic>
        <p:nvPicPr>
          <p:cNvPr id="5" name="~PP2839.WAV">
            <a:hlinkClick r:id="" action="ppaction://media"/>
          </p:cNvPr>
          <p:cNvPicPr>
            <a:picLocks noRot="1" noChangeAspect="1"/>
          </p:cNvPicPr>
          <p:nvPr>
            <a:wavAudioFile r:embed="rId1" name="~PP2839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todija_Andono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238125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vetko_Uzunovs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04664"/>
            <a:ext cx="220046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Venkomarkovs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32656"/>
            <a:ext cx="224792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trah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3411628"/>
            <a:ext cx="2232248" cy="315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mihajl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3294204"/>
            <a:ext cx="2088232" cy="3321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~PP3158.WAV">
            <a:hlinkClick r:id="" action="ppaction://media"/>
          </p:cNvPr>
          <p:cNvPicPr>
            <a:picLocks noRot="1" noChangeAspect="1"/>
          </p:cNvPicPr>
          <p:nvPr>
            <a:wavAudioFile r:embed="rId1" name="~PP3158.WAV"/>
          </p:nvPr>
        </p:nvPicPr>
        <p:blipFill>
          <a:blip r:embed="rId8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 fontScale="92500"/>
          </a:bodyPr>
          <a:lstStyle/>
          <a:p>
            <a:r>
              <a:rPr lang="mk-MK" dirty="0" smtClean="0"/>
              <a:t>ПРВОТО ЗАСЕДАНИЕ НА АСНОМ е одржано на 2 Август 1944г. во манастирот  „Св. Прохор Пчински“ (Кумановско).</a:t>
            </a:r>
          </a:p>
          <a:p>
            <a:r>
              <a:rPr lang="mk-MK" dirty="0" smtClean="0"/>
              <a:t>На заседанието присуствувале 115 делегати – претставници на цела Македонија.</a:t>
            </a:r>
          </a:p>
          <a:p>
            <a:r>
              <a:rPr lang="mk-MK" dirty="0" smtClean="0"/>
              <a:t>Заседанието било отворено со изведба на песната „Изгреј зоро на слободата„ по што најстариот делегат на заседанието, учителот од Велес – Панко Брашнаров одржал говор.</a:t>
            </a:r>
          </a:p>
          <a:p>
            <a:pPr>
              <a:buNone/>
            </a:pPr>
            <a:endParaRPr lang="mk-MK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www.youtube.com/watch?v=OjYUNgNQSfs</a:t>
            </a:r>
            <a:endParaRPr lang="mk-MK" dirty="0" smtClean="0"/>
          </a:p>
          <a:p>
            <a:endParaRPr lang="mk-MK" dirty="0" smtClean="0"/>
          </a:p>
          <a:p>
            <a:r>
              <a:rPr lang="en-US" dirty="0" smtClean="0">
                <a:hlinkClick r:id="rId4"/>
              </a:rPr>
              <a:t>https://www.mn.mk/istorija/9265-Govorot-na-Panko-Brasnarov-na-Prvoto-zasedanie-na-ASNOM-2-avgust-1944</a:t>
            </a:r>
            <a:endParaRPr lang="mk-MK" dirty="0" smtClean="0"/>
          </a:p>
        </p:txBody>
      </p:sp>
      <p:pic>
        <p:nvPicPr>
          <p:cNvPr id="4" name="~PP1500.WAV">
            <a:hlinkClick r:id="" action="ppaction://media"/>
          </p:cNvPr>
          <p:cNvPicPr>
            <a:picLocks noRot="1" noChangeAspect="1"/>
          </p:cNvPicPr>
          <p:nvPr>
            <a:wavAudioFile r:embed="rId1" name="~PP150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nomnaslovna_original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6563072" cy="3234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snom-manif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84984"/>
            <a:ext cx="4268676" cy="3203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280px-Flag_of_Macedonia_(1944–1946)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717032"/>
            <a:ext cx="4283968" cy="2141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~PP2443.WAV">
            <a:hlinkClick r:id="" action="ppaction://media"/>
          </p:cNvPr>
          <p:cNvPicPr>
            <a:picLocks noRot="1" noChangeAspect="1"/>
          </p:cNvPicPr>
          <p:nvPr>
            <a:wavAudioFile r:embed="rId1" name="~PP2443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legati_na_prvoto_zasedanie_na_ASNO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229600" cy="378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861048"/>
            <a:ext cx="5118182" cy="272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4256" y="3789040"/>
            <a:ext cx="3829744" cy="274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~PP538.WAV">
            <a:hlinkClick r:id="" action="ppaction://media"/>
          </p:cNvPr>
          <p:cNvPicPr>
            <a:picLocks noRot="1" noChangeAspect="1"/>
          </p:cNvPicPr>
          <p:nvPr>
            <a:wavAudioFile r:embed="rId1" name="~PP538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k-MK" dirty="0" smtClean="0"/>
              <a:t>Првото заседание на АСНОМ донесува повеќе решенија со историско значење за македонскиот народ.</a:t>
            </a:r>
          </a:p>
          <a:p>
            <a:r>
              <a:rPr lang="mk-MK" dirty="0" smtClean="0"/>
              <a:t>АСНОМ се прогласува за законодавно и извршно претставнично тело и највисок орган на државната власт на Македонија.</a:t>
            </a:r>
          </a:p>
          <a:p>
            <a:r>
              <a:rPr lang="mk-MK" dirty="0" smtClean="0"/>
              <a:t>Донесена е Декларација за основните права на граѓаните на демократска Македонија.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://www.mn.mk/iselenici-region/14015</a:t>
            </a:r>
            <a:endParaRPr lang="mk-MK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mk-MK" dirty="0" smtClean="0"/>
              <a:t>Македонскиот јазик е воведен како службен -официјален јазик  во македонската држава.</a:t>
            </a:r>
          </a:p>
          <a:p>
            <a:r>
              <a:rPr lang="mk-MK" dirty="0" smtClean="0"/>
              <a:t>Илинден -2 Август е прогласен за народен и државен празник на македонската држава.</a:t>
            </a:r>
          </a:p>
          <a:p>
            <a:endParaRPr lang="mk-MK" dirty="0"/>
          </a:p>
        </p:txBody>
      </p:sp>
      <p:pic>
        <p:nvPicPr>
          <p:cNvPr id="4" name="~PP3257.WAV">
            <a:hlinkClick r:id="" action="ppaction://media"/>
          </p:cNvPr>
          <p:cNvPicPr>
            <a:picLocks noRot="1" noChangeAspect="1"/>
          </p:cNvPicPr>
          <p:nvPr>
            <a:wavAudioFile r:embed="rId1" name="~PP325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8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KLARACIJA_na_asnom_za_prava_na_graganino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4092594" cy="5637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Rezolucija_za_jazikot.pd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2656"/>
            <a:ext cx="4176464" cy="577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3966.WAV">
            <a:hlinkClick r:id="" action="ppaction://media"/>
          </p:cNvPr>
          <p:cNvPicPr>
            <a:picLocks noRot="1" noChangeAspect="1"/>
          </p:cNvPicPr>
          <p:nvPr>
            <a:wavAudioFile r:embed="rId1" name="~PP3966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isok_na_delegati_vo_avnoj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620688"/>
            <a:ext cx="4536504" cy="5630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pisok_na_delegati_vo_avnoj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2432" y="620688"/>
            <a:ext cx="4531568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3832.WAV">
            <a:hlinkClick r:id="" action="ppaction://media"/>
          </p:cNvPr>
          <p:cNvPicPr>
            <a:picLocks noRot="1" noChangeAspect="1"/>
          </p:cNvPicPr>
          <p:nvPr>
            <a:wavAudioFile r:embed="rId1" name="~PP3832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565</Words>
  <Application>Microsoft Office PowerPoint</Application>
  <PresentationFormat>On-screen Show (4:3)</PresentationFormat>
  <Paragraphs>57</Paragraphs>
  <Slides>18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Создавање на македонската држава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Создавање на македонската држава</dc:title>
  <dc:creator>GORDANA</dc:creator>
  <cp:lastModifiedBy>GORDANA</cp:lastModifiedBy>
  <cp:revision>10</cp:revision>
  <dcterms:created xsi:type="dcterms:W3CDTF">2020-03-24T09:20:45Z</dcterms:created>
  <dcterms:modified xsi:type="dcterms:W3CDTF">2020-03-24T10:51:54Z</dcterms:modified>
</cp:coreProperties>
</file>