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74" d="100"/>
          <a:sy n="74" d="100"/>
        </p:scale>
        <p:origin x="49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9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9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93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66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C646AA-F36E-4540-911D-FFFC0A0EF24A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6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60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67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28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3/23/2020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03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Rectangle 105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07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8" name="Group 109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39" name="Rectangle 113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F231-3C5A-4429-8F48-E6BF0E15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708" y="1006688"/>
            <a:ext cx="3702933" cy="4534418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6000" b="1" i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Светот</a:t>
            </a:r>
            <a:r>
              <a:rPr lang="en-US" sz="6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i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помеѓу</a:t>
            </a:r>
            <a:r>
              <a:rPr lang="en-US" sz="6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i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двете</a:t>
            </a:r>
            <a:r>
              <a:rPr lang="en-US" sz="6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i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светски</a:t>
            </a:r>
            <a:r>
              <a:rPr lang="en-US" sz="6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i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војни</a:t>
            </a:r>
            <a:endParaRPr lang="en-US" sz="6000" b="1" i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40" name="Group 115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CA8B67-CAD9-48CE-884D-BF62EE19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/ </a:t>
            </a:r>
            <a:r>
              <a:rPr lang="en-US" sz="6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најново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968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36BBDAD-5348-49E5-812B-E8E32D0FD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r="1" b="30660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2B9CE-A5B9-4FAE-B9CF-594ED6FB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56311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mk-MK" sz="3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Спротиставености во светот меѓу двете светски војни</a:t>
            </a:r>
            <a:br>
              <a:rPr lang="mk-MK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mk-MK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A vintage photo of a group of people in uniform&#10;&#10;Description automatically generated">
            <a:extLst>
              <a:ext uri="{FF2B5EF4-FFF2-40B4-BE49-F238E27FC236}">
                <a16:creationId xmlns:a16="http://schemas.microsoft.com/office/drawing/2014/main" id="{DC12AF2D-3777-444A-8BB4-4F59E1982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r="10624" b="-2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553C-E678-401F-B591-EE9EA7E8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mk-MK" sz="1800" dirty="0"/>
              <a:t>Се појавила се поголема </a:t>
            </a:r>
            <a:r>
              <a:rPr lang="mk-MK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спротиставеност</a:t>
            </a:r>
            <a:r>
              <a:rPr lang="mk-MK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1800" dirty="0"/>
              <a:t>после Втората светска војна, помеѓу поразените </a:t>
            </a:r>
            <a:r>
              <a:rPr lang="mk-MK" sz="1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ревизионистички</a:t>
            </a:r>
            <a:r>
              <a:rPr lang="mk-MK" sz="1800" dirty="0"/>
              <a:t> сили (барале ревизија на одуките на Парсиката мировна конференција)и победниците </a:t>
            </a:r>
            <a:r>
              <a:rPr lang="mk-MK" sz="1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антиревизионистички</a:t>
            </a:r>
            <a:r>
              <a:rPr lang="mk-MK" sz="1800" dirty="0"/>
              <a:t> сили (кои сакале да ги зачуваат добиените територии).</a:t>
            </a:r>
          </a:p>
          <a:p>
            <a:r>
              <a:rPr lang="mk-MK" sz="1800" dirty="0"/>
              <a:t>Се појавило ривалство и помеѓу </a:t>
            </a:r>
            <a:r>
              <a:rPr lang="mk-MK" sz="1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Англија и Франција </a:t>
            </a:r>
            <a:r>
              <a:rPr lang="mk-MK" sz="1800" dirty="0"/>
              <a:t>околу прашањето за превласт во Европа и колониите на Германија.</a:t>
            </a:r>
          </a:p>
          <a:p>
            <a:r>
              <a:rPr lang="mk-MK" sz="1800" dirty="0"/>
              <a:t>Судир на интереси имале и </a:t>
            </a:r>
            <a:r>
              <a:rPr lang="mk-MK" sz="1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и Јапонија </a:t>
            </a:r>
            <a:r>
              <a:rPr lang="mk-MK" sz="1800" dirty="0"/>
              <a:t>за превласт на Пафицикот.</a:t>
            </a:r>
          </a:p>
          <a:p>
            <a:r>
              <a:rPr lang="mk-MK" sz="1800" dirty="0"/>
              <a:t>Повеќето светски сили како непријател го гледале </a:t>
            </a:r>
            <a:r>
              <a:rPr lang="mk-MK" sz="1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Советскиот сојуз </a:t>
            </a:r>
            <a:r>
              <a:rPr lang="mk-MK" sz="1800" dirty="0"/>
              <a:t>и имале заедничка цел</a:t>
            </a:r>
            <a:r>
              <a:rPr lang="en-US" sz="1800" dirty="0"/>
              <a:t> - </a:t>
            </a:r>
            <a:r>
              <a:rPr lang="mk-MK" sz="1800" dirty="0"/>
              <a:t>уривање на советскиот поредок поради револуционерните и националноослободителните движења.</a:t>
            </a:r>
          </a:p>
          <a:p>
            <a:endParaRPr lang="mk-MK" sz="18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21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6C3D74-DA24-4BA4-B786-AD372B326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F164C-DE9A-4694-B02E-42D28488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mk-MK" sz="2800"/>
              <a:t>Создавање на Систем на сојузи за колективна безбедност: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CDB12-3ADF-4833-9329-A20691E4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mk-MK" sz="1700" dirty="0"/>
              <a:t>1921г. – Француско</a:t>
            </a:r>
            <a:r>
              <a:rPr lang="en-US" sz="1700" dirty="0"/>
              <a:t> -</a:t>
            </a:r>
            <a:r>
              <a:rPr lang="mk-MK" sz="1700" dirty="0"/>
              <a:t> белгиски сојуз;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700" dirty="0"/>
              <a:t>1920/21г.  Формирана </a:t>
            </a:r>
            <a:r>
              <a:rPr lang="mk-MK" sz="17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 Антанта </a:t>
            </a:r>
            <a:r>
              <a:rPr lang="mk-MK" sz="1700" dirty="0"/>
              <a:t>од Чехословачка, Кралство СХС и Романија (насочена против Унгарија);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700" dirty="0"/>
              <a:t>Од Франција формирана </a:t>
            </a:r>
            <a:r>
              <a:rPr lang="mk-MK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Балтичка Антанта</a:t>
            </a:r>
            <a:r>
              <a:rPr lang="mk-MK" sz="1700" dirty="0"/>
              <a:t> во која влегле Финска, Полска, Летонија и Естонија;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700" dirty="0"/>
              <a:t>1934г. Формирана </a:t>
            </a:r>
            <a:r>
              <a:rPr lang="mk-MK" sz="17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Балканска Антанта </a:t>
            </a:r>
            <a:r>
              <a:rPr lang="mk-MK" sz="1700" dirty="0"/>
              <a:t>од Југославија, Романија и Турција.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mk-MK" sz="1700" dirty="0"/>
              <a:t>1925г. Во </a:t>
            </a:r>
            <a:r>
              <a:rPr lang="mk-MK" sz="17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Локарно</a:t>
            </a:r>
            <a:r>
              <a:rPr lang="mk-MK" sz="1700" dirty="0"/>
              <a:t> (Швајцарија) потпишан пакт за безбедност на границите. </a:t>
            </a:r>
          </a:p>
          <a:p>
            <a:pPr>
              <a:buFont typeface="Wingdings" panose="05000000000000000000" pitchFamily="2" charset="2"/>
              <a:buChar char="Ø"/>
            </a:pPr>
            <a:endParaRPr lang="mk-MK" sz="1700" dirty="0"/>
          </a:p>
          <a:p>
            <a:pPr>
              <a:buFont typeface="Wingdings" panose="05000000000000000000" pitchFamily="2" charset="2"/>
              <a:buChar char="Ø"/>
            </a:pPr>
            <a:endParaRPr lang="mk-MK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FB148-4D7B-457F-A67F-C2BAD4F1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1217" y="321733"/>
            <a:ext cx="2370280" cy="2832579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D4B69E2-519A-4B92-9618-74973939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9" y="587022"/>
            <a:ext cx="2347761" cy="23365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65CE87-5F9C-404D-9B50-96F359A56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1802C-A7CD-433C-ABA0-639342D1A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1217" y="3334174"/>
            <a:ext cx="2370280" cy="276824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rug&#10;&#10;Description automatically generated">
            <a:extLst>
              <a:ext uri="{FF2B5EF4-FFF2-40B4-BE49-F238E27FC236}">
                <a16:creationId xmlns:a16="http://schemas.microsoft.com/office/drawing/2014/main" id="{18A43D13-5E52-45D8-8A92-EA73E5054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38" y="4088057"/>
            <a:ext cx="2033023" cy="12604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F2F76FA-A494-4787-A8E1-570B40E80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5496" y="2330472"/>
            <a:ext cx="3117048" cy="377194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FC8F697-EF4C-4EE6-8BEC-A3CB0BB99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64" y="2923612"/>
            <a:ext cx="2795314" cy="25856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8AB9EF1-0BA3-4A79-8876-A30C433AA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9617BC-319A-4D53-A02C-8B2A7D720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38F193-77F6-4D8A-9EF8-ED1CA8377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2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7320EF0-BBCF-4227-8108-92736B72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3BF5D-FF24-4943-83D7-747D8640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615101"/>
          </a:xfrm>
        </p:spPr>
        <p:txBody>
          <a:bodyPr>
            <a:normAutofit/>
          </a:bodyPr>
          <a:lstStyle/>
          <a:p>
            <a:r>
              <a:rPr lang="mk-MK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Друштво на народите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A428C2C-AE25-4DCD-AAC5-BC609FB23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2" y="987760"/>
            <a:ext cx="3376350" cy="2152422"/>
          </a:xfrm>
          <a:prstGeom prst="rect">
            <a:avLst/>
          </a:prstGeom>
        </p:spPr>
      </p:pic>
      <p:pic>
        <p:nvPicPr>
          <p:cNvPr id="7" name="Picture 6" descr="An old photo of a crowd&#10;&#10;Description automatically generated">
            <a:extLst>
              <a:ext uri="{FF2B5EF4-FFF2-40B4-BE49-F238E27FC236}">
                <a16:creationId xmlns:a16="http://schemas.microsoft.com/office/drawing/2014/main" id="{6E1FD4CA-CCA5-43D1-9204-B800EBE72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" y="3657851"/>
            <a:ext cx="3340259" cy="25469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150B6-016B-423A-B09E-5E5CCA27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128926"/>
            <a:ext cx="5196114" cy="424444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mk-MK" sz="1400" dirty="0"/>
              <a:t>  </a:t>
            </a:r>
            <a:r>
              <a:rPr lang="mk-MK" sz="1900" dirty="0"/>
              <a:t>28 април 1919г. по предлог на претседателот на САД – Вудро Вилсон, била формирана меѓународната организација </a:t>
            </a:r>
            <a:r>
              <a:rPr lang="mk-MK" sz="19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Друштво на народите</a:t>
            </a:r>
            <a:r>
              <a:rPr lang="mk-MK" sz="1900" dirty="0"/>
              <a:t>, со седиште во </a:t>
            </a:r>
            <a:r>
              <a:rPr lang="mk-MK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Женева</a:t>
            </a:r>
            <a:r>
              <a:rPr lang="mk-MK" sz="19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mk-MK" sz="1900" dirty="0"/>
              <a:t>  </a:t>
            </a:r>
            <a:r>
              <a:rPr lang="mk-MK" sz="1900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</a:t>
            </a:r>
            <a:r>
              <a:rPr lang="mk-MK" sz="1900" dirty="0"/>
              <a:t> на друштвото – мир, безбедност и соработка во светот.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mk-MK" sz="1900" dirty="0"/>
              <a:t>  Главни органи: </a:t>
            </a:r>
          </a:p>
          <a:p>
            <a:pPr marL="0" indent="0">
              <a:buNone/>
            </a:pPr>
            <a:r>
              <a:rPr lang="mk-MK" sz="1900" i="1" dirty="0"/>
              <a:t>	- </a:t>
            </a:r>
            <a:r>
              <a:rPr lang="mk-MK" sz="19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Генерално собрание</a:t>
            </a:r>
            <a:r>
              <a:rPr lang="mk-MK" sz="1900" i="1" dirty="0"/>
              <a:t>;</a:t>
            </a:r>
            <a:endParaRPr lang="mk-MK" sz="1900" dirty="0"/>
          </a:p>
          <a:p>
            <a:pPr marL="0" indent="0">
              <a:buNone/>
            </a:pPr>
            <a:r>
              <a:rPr lang="mk-MK" sz="1900" i="1" dirty="0"/>
              <a:t>	- </a:t>
            </a:r>
            <a:r>
              <a:rPr lang="mk-MK" sz="19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</a:t>
            </a:r>
            <a:r>
              <a:rPr lang="mk-MK" sz="1900" dirty="0"/>
              <a:t> (составен од 15 члена); </a:t>
            </a:r>
          </a:p>
          <a:p>
            <a:pPr marL="0" indent="0">
              <a:buNone/>
            </a:pPr>
            <a:r>
              <a:rPr lang="mk-MK" sz="1900" i="1" dirty="0"/>
              <a:t>	- </a:t>
            </a:r>
            <a:r>
              <a:rPr lang="mk-MK" sz="19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Секретаријат</a:t>
            </a:r>
            <a:r>
              <a:rPr lang="mk-MK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1900" dirty="0"/>
              <a:t>на чело со Генерлен секретар.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mk-MK" sz="1900" dirty="0"/>
              <a:t> Друштвото не ја исполнило целта затоа што работело по волја на Франција, Англија и САД, штитејќи ги нивните интереси.</a:t>
            </a:r>
          </a:p>
          <a:p>
            <a:pPr>
              <a:buFont typeface="Wingdings" panose="05000000000000000000" pitchFamily="2" charset="2"/>
              <a:buChar char="q"/>
            </a:pPr>
            <a:endParaRPr lang="mk-MK" sz="1400" dirty="0"/>
          </a:p>
          <a:p>
            <a:pPr>
              <a:buFont typeface="Wingdings" panose="05000000000000000000" pitchFamily="2" charset="2"/>
              <a:buChar char="q"/>
            </a:pPr>
            <a:endParaRPr lang="mk-MK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76299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5C6FAD9-E47F-4B85-A4F9-01141E66B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4D5C2-119A-4EDD-B133-0AB95E13B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56409A-DE97-4AEE-9F01-B945ED0FE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54EEE6-F9E7-4CBE-A820-AA9911D92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5669BB3-665C-4AE6-916A-9600A699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2D4491-AED6-44D9-B5BE-EE7ED8436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189E48F-5721-4129-82FB-FD03D3B23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"/>
            <a:ext cx="12192000" cy="685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D0FAE41-29BD-407C-B94C-E99354DA1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9"/>
          <a:stretch/>
        </p:blipFill>
        <p:spPr>
          <a:xfrm>
            <a:off x="20" y="-4"/>
            <a:ext cx="12191980" cy="685595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D63DE26-5740-4518-960F-AB44D24EA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5D85B-143F-40CE-8641-B9E1069A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87817"/>
            <a:ext cx="8298180" cy="992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Големата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економска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(1929 - 1933)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FE666-E375-4775-B434-1A9817233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" y="1249010"/>
            <a:ext cx="5308887" cy="492319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Кризата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започнала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САД,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производството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челик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автомобили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карактеризирала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Пропаѓање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берзата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САД и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банкрот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голем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број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акционери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познат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падот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mk-MK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Wall Street)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Куповната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моќ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населението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била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сведена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минимум</a:t>
            </a:r>
            <a:r>
              <a:rPr lang="mk-MK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Опаѓање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производството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Затварање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фабриките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Зголемување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невработеноста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невработени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околу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милиони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Светот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Кризата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проширила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Европа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најмногу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погодила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Германија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E772779-17E0-416B-BB00-CAAF735A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256" y="659932"/>
            <a:ext cx="6028218" cy="6198068"/>
          </a:xfrm>
          <a:custGeom>
            <a:avLst/>
            <a:gdLst>
              <a:gd name="connsiteX0" fmla="*/ 3823588 w 6028218"/>
              <a:gd name="connsiteY0" fmla="*/ 0 h 6198068"/>
              <a:gd name="connsiteX1" fmla="*/ 5961393 w 6028218"/>
              <a:gd name="connsiteY1" fmla="*/ 653009 h 6198068"/>
              <a:gd name="connsiteX2" fmla="*/ 6028218 w 6028218"/>
              <a:gd name="connsiteY2" fmla="*/ 702980 h 6198068"/>
              <a:gd name="connsiteX3" fmla="*/ 6028218 w 6028218"/>
              <a:gd name="connsiteY3" fmla="*/ 1206244 h 6198068"/>
              <a:gd name="connsiteX4" fmla="*/ 6001306 w 6028218"/>
              <a:gd name="connsiteY4" fmla="*/ 1181785 h 6198068"/>
              <a:gd name="connsiteX5" fmla="*/ 3823589 w 6028218"/>
              <a:gd name="connsiteY5" fmla="*/ 400005 h 6198068"/>
              <a:gd name="connsiteX6" fmla="*/ 400005 w 6028218"/>
              <a:gd name="connsiteY6" fmla="*/ 3823589 h 6198068"/>
              <a:gd name="connsiteX7" fmla="*/ 1181786 w 6028218"/>
              <a:gd name="connsiteY7" fmla="*/ 6001307 h 6198068"/>
              <a:gd name="connsiteX8" fmla="*/ 1360615 w 6028218"/>
              <a:gd name="connsiteY8" fmla="*/ 6198068 h 6198068"/>
              <a:gd name="connsiteX9" fmla="*/ 829992 w 6028218"/>
              <a:gd name="connsiteY9" fmla="*/ 6198068 h 6198068"/>
              <a:gd name="connsiteX10" fmla="*/ 653009 w 6028218"/>
              <a:gd name="connsiteY10" fmla="*/ 5961393 h 6198068"/>
              <a:gd name="connsiteX11" fmla="*/ 0 w 6028218"/>
              <a:gd name="connsiteY11" fmla="*/ 3823588 h 6198068"/>
              <a:gd name="connsiteX12" fmla="*/ 3823588 w 6028218"/>
              <a:gd name="connsiteY12" fmla="*/ 0 h 61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8218" h="6198068">
                <a:moveTo>
                  <a:pt x="3823588" y="0"/>
                </a:moveTo>
                <a:cubicBezTo>
                  <a:pt x="4615479" y="0"/>
                  <a:pt x="5351144" y="240733"/>
                  <a:pt x="5961393" y="653009"/>
                </a:cubicBezTo>
                <a:lnTo>
                  <a:pt x="6028218" y="702980"/>
                </a:lnTo>
                <a:lnTo>
                  <a:pt x="6028218" y="1206244"/>
                </a:lnTo>
                <a:lnTo>
                  <a:pt x="6001306" y="1181785"/>
                </a:lnTo>
                <a:cubicBezTo>
                  <a:pt x="5409509" y="693391"/>
                  <a:pt x="4650811" y="400005"/>
                  <a:pt x="3823589" y="400005"/>
                </a:cubicBezTo>
                <a:cubicBezTo>
                  <a:pt x="1932796" y="400005"/>
                  <a:pt x="400005" y="1932796"/>
                  <a:pt x="400005" y="3823589"/>
                </a:cubicBezTo>
                <a:cubicBezTo>
                  <a:pt x="400005" y="4650812"/>
                  <a:pt x="693391" y="5409510"/>
                  <a:pt x="1181786" y="6001307"/>
                </a:cubicBezTo>
                <a:lnTo>
                  <a:pt x="1360615" y="6198068"/>
                </a:lnTo>
                <a:lnTo>
                  <a:pt x="829992" y="6198068"/>
                </a:lnTo>
                <a:lnTo>
                  <a:pt x="653009" y="5961393"/>
                </a:lnTo>
                <a:cubicBezTo>
                  <a:pt x="240733" y="5351144"/>
                  <a:pt x="0" y="4615480"/>
                  <a:pt x="0" y="3823588"/>
                </a:cubicBezTo>
                <a:cubicBezTo>
                  <a:pt x="0" y="1711879"/>
                  <a:pt x="1711879" y="0"/>
                  <a:pt x="38235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42DEF-37D2-400C-BA88-9219EF1C7B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r="-2" b="18205"/>
          <a:stretch/>
        </p:blipFill>
        <p:spPr>
          <a:xfrm>
            <a:off x="6654543" y="1152225"/>
            <a:ext cx="5535932" cy="5705781"/>
          </a:xfrm>
          <a:custGeom>
            <a:avLst/>
            <a:gdLst/>
            <a:ahLst/>
            <a:cxnLst/>
            <a:rect l="l" t="t" r="r" b="b"/>
            <a:pathLst>
              <a:path w="5535932" h="5705781">
                <a:moveTo>
                  <a:pt x="3331301" y="0"/>
                </a:moveTo>
                <a:cubicBezTo>
                  <a:pt x="4136225" y="0"/>
                  <a:pt x="4874473" y="285478"/>
                  <a:pt x="5450318" y="760707"/>
                </a:cubicBezTo>
                <a:lnTo>
                  <a:pt x="5535932" y="838519"/>
                </a:lnTo>
                <a:lnTo>
                  <a:pt x="5535932" y="5705781"/>
                </a:lnTo>
                <a:lnTo>
                  <a:pt x="996505" y="5705781"/>
                </a:lnTo>
                <a:lnTo>
                  <a:pt x="975716" y="5686887"/>
                </a:lnTo>
                <a:cubicBezTo>
                  <a:pt x="372869" y="5084040"/>
                  <a:pt x="0" y="4251215"/>
                  <a:pt x="0" y="3331301"/>
                </a:cubicBezTo>
                <a:cubicBezTo>
                  <a:pt x="0" y="1491474"/>
                  <a:pt x="1491474" y="0"/>
                  <a:pt x="33313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2866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A388B21A-A665-48FA-B48D-6548E0F0C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 r="2" b="31007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48" name="Rectangle 37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1E602C4-3354-4E80-B8A0-C3F16D7627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1746" b="-1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6D85-3A05-41EB-A997-662B00CD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953036"/>
            <a:ext cx="6730276" cy="5105527"/>
          </a:xfrm>
          <a:noFill/>
          <a:ln>
            <a:solidFill>
              <a:schemeClr val="accent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mk-MK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За излез од кризата во САД, Претседателот </a:t>
            </a:r>
            <a:r>
              <a:rPr lang="mk-MK" sz="2400" i="1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Френклин Рузвелт </a:t>
            </a:r>
            <a:r>
              <a:rPr lang="mk-MK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изработил реформска програма позната како </a:t>
            </a:r>
            <a:r>
              <a:rPr lang="en-US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New Deal</a:t>
            </a:r>
            <a:r>
              <a:rPr lang="mk-MK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 (Нов курс)</a:t>
            </a:r>
            <a:r>
              <a:rPr lang="en-US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.</a:t>
            </a:r>
            <a:endParaRPr lang="mk-MK" sz="2400" dirty="0">
              <a:effectLst>
                <a:glow rad="1714500">
                  <a:schemeClr val="accent2">
                    <a:lumMod val="60000"/>
                    <a:lumOff val="40000"/>
                    <a:alpha val="13000"/>
                  </a:schemeClr>
                </a:glow>
              </a:effectLst>
            </a:endParaRPr>
          </a:p>
          <a:p>
            <a:endParaRPr lang="en-US" sz="2400" dirty="0">
              <a:effectLst>
                <a:glow rad="1714500">
                  <a:schemeClr val="accent2">
                    <a:lumMod val="60000"/>
                    <a:lumOff val="40000"/>
                    <a:alpha val="13000"/>
                  </a:schemeClr>
                </a:glow>
              </a:effectLst>
            </a:endParaRPr>
          </a:p>
          <a:p>
            <a:r>
              <a:rPr lang="mk-MK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биле донесени низа </a:t>
            </a:r>
            <a:r>
              <a:rPr lang="mk-MK" sz="2400" i="1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социјални закони </a:t>
            </a:r>
            <a:r>
              <a:rPr lang="mk-MK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според кои, граѓаните биле вработувани во јавни работи од државата, платите биле зголемени, синдикатите добиле повеќе права и др.</a:t>
            </a:r>
          </a:p>
          <a:p>
            <a:endParaRPr lang="en-US" sz="2400" dirty="0">
              <a:effectLst>
                <a:glow rad="1714500">
                  <a:schemeClr val="accent2">
                    <a:lumMod val="60000"/>
                    <a:lumOff val="40000"/>
                    <a:alpha val="13000"/>
                  </a:schemeClr>
                </a:glow>
              </a:effectLst>
            </a:endParaRPr>
          </a:p>
          <a:p>
            <a:r>
              <a:rPr lang="mk-MK" sz="2400" dirty="0">
                <a:effectLst>
                  <a:glow rad="1714500">
                    <a:schemeClr val="accent2">
                      <a:lumMod val="60000"/>
                      <a:lumOff val="40000"/>
                      <a:alpha val="13000"/>
                    </a:schemeClr>
                  </a:glow>
                </a:effectLst>
              </a:rPr>
              <a:t>Германија излегла од кризата со воведувањето на фашистичката диктатура од страна на Хитлер.</a:t>
            </a:r>
          </a:p>
          <a:p>
            <a:endParaRPr lang="mk-MK" sz="1800" dirty="0"/>
          </a:p>
          <a:p>
            <a:endParaRPr lang="mk-MK" sz="1800" dirty="0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56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320EF0-BBCF-4227-8108-92736B72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91D5C-FBE6-4418-BA17-9A270738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mk-MK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Граѓанска демократија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C726AEC-99D4-4C93-9F44-A7F1E240B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22" y="1025744"/>
            <a:ext cx="3376350" cy="20764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8F2FAC1-E055-4760-B610-DF74CBCD3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" y="3636975"/>
            <a:ext cx="3340259" cy="258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lgDash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0" sx="101000" sy="101000" algn="tl" rotWithShape="0">
              <a:srgbClr val="000000">
                <a:alpha val="57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A89-30E8-4878-8A2C-9AF414EB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253803"/>
            <a:ext cx="5269094" cy="4301543"/>
          </a:xfrm>
          <a:solidFill>
            <a:schemeClr val="accent1">
              <a:lumMod val="75000"/>
              <a:alpha val="18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mk-MK" dirty="0"/>
              <a:t>Појава на првите тоталитарни режими во Гермнаија и Италија и судир помеѓу </a:t>
            </a:r>
            <a:r>
              <a:rPr lang="mk-MK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либералните</a:t>
            </a:r>
            <a:r>
              <a:rPr lang="mk-MK" dirty="0"/>
              <a:t> и </a:t>
            </a:r>
            <a:r>
              <a:rPr lang="mk-MK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тоталитарните</a:t>
            </a:r>
            <a:r>
              <a:rPr lang="mk-MK" dirty="0"/>
              <a:t> идеологии во Европа.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mk-MK" dirty="0"/>
              <a:t> во САД, Англија, Франција, Швајцарија и останатите Европски држави започнала да се развива демократијата (јакнење на синдикатите, слобода на говорот и печатот).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mk-MK" dirty="0"/>
              <a:t> засилени антиколонијални ослободителни движења.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405833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Тема 5 / најново време</vt:lpstr>
      <vt:lpstr>1. Спротиставености во светот меѓу двете светски војни </vt:lpstr>
      <vt:lpstr>Создавање на Систем на сојузи за колективна безбедност:</vt:lpstr>
      <vt:lpstr>2. Друштво на народите</vt:lpstr>
      <vt:lpstr>3. Големата економска криза (1929 - 1933)</vt:lpstr>
      <vt:lpstr>PowerPoint Presentation</vt:lpstr>
      <vt:lpstr>4. Граѓанска демократија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2020-03-23T21:02:07Z</dcterms:created>
  <dcterms:modified xsi:type="dcterms:W3CDTF">2020-03-23T21:31:17Z</dcterms:modified>
</cp:coreProperties>
</file>