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0" r:id="rId5"/>
    <p:sldId id="262" r:id="rId6"/>
    <p:sldId id="261" r:id="rId7"/>
    <p:sldId id="263" r:id="rId8"/>
    <p:sldId id="264" r:id="rId9"/>
    <p:sldId id="265" r:id="rId10"/>
    <p:sldId id="267" r:id="rId11"/>
    <p:sldId id="268" r:id="rId12"/>
    <p:sldId id="269" r:id="rId13"/>
    <p:sldId id="273" r:id="rId14"/>
    <p:sldId id="271" r:id="rId15"/>
    <p:sldId id="274" r:id="rId16"/>
    <p:sldId id="275" r:id="rId17"/>
    <p:sldId id="272"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at.gov.m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e5H_wlXyV4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Ezsw0tT-JW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sm.org.m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30630"/>
            <a:ext cx="8915399" cy="3474719"/>
          </a:xfrm>
        </p:spPr>
        <p:txBody>
          <a:bodyPr>
            <a:noAutofit/>
          </a:bodyPr>
          <a:lstStyle/>
          <a:p>
            <a:pPr algn="ctr"/>
            <a:r>
              <a:rPr lang="mk-MK" sz="4400" b="1" dirty="0" smtClean="0">
                <a:latin typeface="Arial" panose="020B0604020202020204" pitchFamily="34" charset="0"/>
                <a:cs typeface="Arial" panose="020B0604020202020204" pitchFamily="34" charset="0"/>
              </a:rPr>
              <a:t/>
            </a:r>
            <a:br>
              <a:rPr lang="mk-MK" sz="4400" b="1" dirty="0" smtClean="0">
                <a:latin typeface="Arial" panose="020B0604020202020204" pitchFamily="34" charset="0"/>
                <a:cs typeface="Arial" panose="020B0604020202020204" pitchFamily="34" charset="0"/>
              </a:rPr>
            </a:br>
            <a:r>
              <a:rPr lang="mk-MK" sz="4400" b="1" dirty="0">
                <a:latin typeface="Arial" panose="020B0604020202020204" pitchFamily="34" charset="0"/>
                <a:cs typeface="Arial" panose="020B0604020202020204" pitchFamily="34" charset="0"/>
              </a:rPr>
              <a:t/>
            </a:r>
            <a:br>
              <a:rPr lang="mk-MK" sz="4400" b="1" dirty="0">
                <a:latin typeface="Arial" panose="020B0604020202020204" pitchFamily="34" charset="0"/>
                <a:cs typeface="Arial" panose="020B0604020202020204" pitchFamily="34" charset="0"/>
              </a:rPr>
            </a:br>
            <a:r>
              <a:rPr lang="mk-MK" sz="4400" b="1" dirty="0" smtClean="0">
                <a:latin typeface="Arial" panose="020B0604020202020204" pitchFamily="34" charset="0"/>
                <a:cs typeface="Arial" panose="020B0604020202020204" pitchFamily="34" charset="0"/>
              </a:rPr>
              <a:t/>
            </a:r>
            <a:br>
              <a:rPr lang="mk-MK" sz="4400" b="1" dirty="0" smtClean="0">
                <a:latin typeface="Arial" panose="020B0604020202020204" pitchFamily="34" charset="0"/>
                <a:cs typeface="Arial" panose="020B0604020202020204" pitchFamily="34" charset="0"/>
              </a:rPr>
            </a:br>
            <a:r>
              <a:rPr lang="mk-MK" sz="4400" b="1" dirty="0" smtClean="0">
                <a:latin typeface="Arial" panose="020B0604020202020204" pitchFamily="34" charset="0"/>
                <a:cs typeface="Arial" panose="020B0604020202020204" pitchFamily="34" charset="0"/>
              </a:rPr>
              <a:t>СОЦИОГИЈА</a:t>
            </a:r>
            <a:r>
              <a:rPr lang="mk-MK" sz="4400" dirty="0" smtClean="0">
                <a:latin typeface="Arial" panose="020B0604020202020204" pitchFamily="34" charset="0"/>
                <a:cs typeface="Arial" panose="020B0604020202020204" pitchFamily="34" charset="0"/>
              </a:rPr>
              <a:t/>
            </a:r>
            <a:br>
              <a:rPr lang="mk-MK" sz="4400" dirty="0" smtClean="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III</a:t>
            </a:r>
            <a:r>
              <a:rPr lang="mk-MK" sz="4400" b="1" dirty="0" smtClean="0">
                <a:latin typeface="Arial" panose="020B0604020202020204" pitchFamily="34" charset="0"/>
                <a:cs typeface="Arial" panose="020B0604020202020204" pitchFamily="34" charset="0"/>
              </a:rPr>
              <a:t> година</a:t>
            </a:r>
            <a:br>
              <a:rPr lang="mk-MK" sz="4400" b="1" dirty="0" smtClean="0">
                <a:latin typeface="Arial" panose="020B0604020202020204" pitchFamily="34" charset="0"/>
                <a:cs typeface="Arial" panose="020B0604020202020204" pitchFamily="34" charset="0"/>
              </a:rPr>
            </a:br>
            <a:r>
              <a:rPr lang="mk-MK" sz="4400" dirty="0" smtClean="0">
                <a:latin typeface="Arial" panose="020B0604020202020204" pitchFamily="34" charset="0"/>
                <a:cs typeface="Arial" panose="020B0604020202020204" pitchFamily="34" charset="0"/>
              </a:rPr>
              <a:t>општествено-хуманистичко </a:t>
            </a:r>
            <a:br>
              <a:rPr lang="mk-MK" sz="4400" dirty="0" smtClean="0">
                <a:latin typeface="Arial" panose="020B0604020202020204" pitchFamily="34" charset="0"/>
                <a:cs typeface="Arial" panose="020B0604020202020204" pitchFamily="34" charset="0"/>
              </a:rPr>
            </a:br>
            <a:r>
              <a:rPr lang="mk-MK" sz="4400" dirty="0" smtClean="0">
                <a:latin typeface="Arial" panose="020B0604020202020204" pitchFamily="34" charset="0"/>
                <a:cs typeface="Arial" panose="020B0604020202020204" pitchFamily="34" charset="0"/>
              </a:rPr>
              <a:t>подрачје </a:t>
            </a:r>
            <a:r>
              <a:rPr lang="en-US" sz="4400" dirty="0" smtClean="0">
                <a:latin typeface="Arial" panose="020B0604020202020204" pitchFamily="34" charset="0"/>
                <a:cs typeface="Arial" panose="020B0604020202020204" pitchFamily="34" charset="0"/>
              </a:rPr>
              <a:t>(</a:t>
            </a:r>
            <a:r>
              <a:rPr lang="mk-MK" sz="4400" dirty="0" smtClean="0">
                <a:latin typeface="Arial" panose="020B0604020202020204" pitchFamily="34" charset="0"/>
                <a:cs typeface="Arial" panose="020B0604020202020204" pitchFamily="34" charset="0"/>
              </a:rPr>
              <a:t>ОХА и ОХБ</a:t>
            </a:r>
            <a:r>
              <a:rPr lang="en-US" sz="4400" dirty="0" smtClean="0">
                <a:latin typeface="Arial" panose="020B0604020202020204" pitchFamily="34" charset="0"/>
                <a:cs typeface="Arial" panose="020B0604020202020204" pitchFamily="34" charset="0"/>
              </a:rPr>
              <a:t>)</a:t>
            </a:r>
            <a:r>
              <a:rPr lang="mk-MK" sz="4400" dirty="0" smtClean="0">
                <a:latin typeface="Arial" panose="020B0604020202020204" pitchFamily="34" charset="0"/>
                <a:cs typeface="Arial" panose="020B0604020202020204" pitchFamily="34" charset="0"/>
              </a:rPr>
              <a:t/>
            </a:r>
            <a:br>
              <a:rPr lang="mk-MK" sz="4400" dirty="0" smtClean="0">
                <a:latin typeface="Arial" panose="020B0604020202020204" pitchFamily="34" charset="0"/>
                <a:cs typeface="Arial" panose="020B0604020202020204" pitchFamily="34" charset="0"/>
              </a:rPr>
            </a:br>
            <a:r>
              <a:rPr lang="mk-MK" sz="4400" dirty="0" smtClean="0"/>
              <a:t> </a:t>
            </a:r>
            <a:endParaRPr lang="en-US" sz="4400" dirty="0"/>
          </a:p>
        </p:txBody>
      </p:sp>
      <p:sp>
        <p:nvSpPr>
          <p:cNvPr id="3" name="Subtitle 2"/>
          <p:cNvSpPr>
            <a:spLocks noGrp="1"/>
          </p:cNvSpPr>
          <p:nvPr>
            <p:ph type="subTitle" idx="1"/>
          </p:nvPr>
        </p:nvSpPr>
        <p:spPr>
          <a:xfrm>
            <a:off x="1580607" y="3082834"/>
            <a:ext cx="10437222" cy="3344092"/>
          </a:xfrm>
        </p:spPr>
        <p:txBody>
          <a:bodyPr>
            <a:normAutofit/>
          </a:bodyPr>
          <a:lstStyle/>
          <a:p>
            <a:r>
              <a:rPr lang="mk-MK" sz="2800" dirty="0" smtClean="0">
                <a:latin typeface="Arial" panose="020B0604020202020204" pitchFamily="34" charset="0"/>
                <a:cs typeface="Arial" panose="020B0604020202020204" pitchFamily="34" charset="0"/>
              </a:rPr>
              <a:t>Училиште: СОУ ,,Јосип Броз Тито,, </a:t>
            </a:r>
          </a:p>
          <a:p>
            <a:r>
              <a:rPr lang="mk-MK" sz="2800" dirty="0" smtClean="0">
                <a:latin typeface="Arial" panose="020B0604020202020204" pitchFamily="34" charset="0"/>
                <a:cs typeface="Arial" panose="020B0604020202020204" pitchFamily="34" charset="0"/>
              </a:rPr>
              <a:t>Наставник </a:t>
            </a:r>
            <a:r>
              <a:rPr lang="mk-MK" sz="2800" dirty="0" smtClean="0">
                <a:latin typeface="Arial" panose="020B0604020202020204" pitchFamily="34" charset="0"/>
                <a:cs typeface="Arial" panose="020B0604020202020204" pitchFamily="34" charset="0"/>
              </a:rPr>
              <a:t>: Даница Таневска</a:t>
            </a:r>
          </a:p>
          <a:p>
            <a:r>
              <a:rPr lang="mk-MK" sz="2800" dirty="0" smtClean="0">
                <a:latin typeface="Arial" panose="020B0604020202020204" pitchFamily="34" charset="0"/>
                <a:cs typeface="Arial" panose="020B0604020202020204" pitchFamily="34" charset="0"/>
              </a:rPr>
              <a:t>Тема: 8 – </a:t>
            </a:r>
            <a:r>
              <a:rPr lang="mk-MK" sz="2800" b="1" dirty="0" smtClean="0">
                <a:latin typeface="Arial" panose="020B0604020202020204" pitchFamily="34" charset="0"/>
                <a:cs typeface="Arial" panose="020B0604020202020204" pitchFamily="34" charset="0"/>
              </a:rPr>
              <a:t>Сиромаштво</a:t>
            </a:r>
          </a:p>
          <a:p>
            <a:r>
              <a:rPr lang="mk-MK" sz="2800" dirty="0" smtClean="0">
                <a:latin typeface="Arial" panose="020B0604020202020204" pitchFamily="34" charset="0"/>
                <a:cs typeface="Arial" panose="020B0604020202020204" pitchFamily="34" charset="0"/>
              </a:rPr>
              <a:t>(-во учебникот темата започнува од 129 до 144 страна</a:t>
            </a:r>
          </a:p>
          <a:p>
            <a:r>
              <a:rPr lang="mk-MK" sz="2800" dirty="0" smtClean="0">
                <a:latin typeface="Arial" panose="020B0604020202020204" pitchFamily="34" charset="0"/>
                <a:cs typeface="Arial" panose="020B0604020202020204" pitchFamily="34" charset="0"/>
              </a:rPr>
              <a:t> </a:t>
            </a:r>
            <a:r>
              <a:rPr lang="mk-MK" sz="2800" dirty="0" smtClean="0">
                <a:latin typeface="Arial" panose="020B0604020202020204" pitchFamily="34" charset="0"/>
                <a:cs typeface="Arial" panose="020B0604020202020204" pitchFamily="34" charset="0"/>
              </a:rPr>
              <a:t>-во </a:t>
            </a:r>
            <a:r>
              <a:rPr lang="mk-MK" sz="2800" dirty="0" smtClean="0">
                <a:latin typeface="Arial" panose="020B0604020202020204" pitchFamily="34" charset="0"/>
                <a:cs typeface="Arial" panose="020B0604020202020204" pitchFamily="34" charset="0"/>
              </a:rPr>
              <a:t>презентацијата се опфатени сите наставни единици од темата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749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274320"/>
            <a:ext cx="10424159" cy="1058091"/>
          </a:xfrm>
        </p:spPr>
        <p:txBody>
          <a:bodyPr>
            <a:normAutofit fontScale="90000"/>
          </a:bodyPr>
          <a:lstStyle/>
          <a:p>
            <a:pPr algn="ctr"/>
            <a:r>
              <a:rPr lang="mk-MK" sz="2000" b="1" dirty="0" smtClean="0">
                <a:latin typeface="Arial" panose="020B0604020202020204" pitchFamily="34" charset="0"/>
                <a:cs typeface="Arial" panose="020B0604020202020204" pitchFamily="34" charset="0"/>
              </a:rPr>
              <a:t>Табела 2. Вредноста </a:t>
            </a:r>
            <a:r>
              <a:rPr lang="mk-MK" sz="2000" b="1" dirty="0">
                <a:latin typeface="Arial" panose="020B0604020202020204" pitchFamily="34" charset="0"/>
                <a:cs typeface="Arial" panose="020B0604020202020204" pitchFamily="34" charset="0"/>
              </a:rPr>
              <a:t>на Синдикалната минимална кошница </a:t>
            </a:r>
            <a:r>
              <a:rPr lang="mk-MK" sz="2000" b="1" dirty="0" smtClean="0">
                <a:latin typeface="Arial" panose="020B0604020202020204" pitchFamily="34" charset="0"/>
                <a:cs typeface="Arial" panose="020B0604020202020204" pitchFamily="34" charset="0"/>
              </a:rPr>
              <a:t/>
            </a:r>
            <a:br>
              <a:rPr lang="mk-MK" sz="2000" b="1" dirty="0" smtClean="0">
                <a:latin typeface="Arial" panose="020B0604020202020204" pitchFamily="34" charset="0"/>
                <a:cs typeface="Arial" panose="020B0604020202020204" pitchFamily="34" charset="0"/>
              </a:rPr>
            </a:br>
            <a:r>
              <a:rPr lang="mk-MK" sz="2000" b="1" dirty="0" smtClean="0">
                <a:latin typeface="Arial" panose="020B0604020202020204" pitchFamily="34" charset="0"/>
                <a:cs typeface="Arial" panose="020B0604020202020204" pitchFamily="34" charset="0"/>
              </a:rPr>
              <a:t>за</a:t>
            </a:r>
            <a:r>
              <a:rPr lang="mk-MK" sz="2000" dirty="0">
                <a:latin typeface="Arial" panose="020B0604020202020204" pitchFamily="34" charset="0"/>
                <a:cs typeface="Arial" panose="020B0604020202020204" pitchFamily="34" charset="0"/>
              </a:rPr>
              <a:t> </a:t>
            </a:r>
            <a:r>
              <a:rPr lang="mk-MK" sz="2000" b="1" dirty="0" smtClean="0">
                <a:latin typeface="Arial" panose="020B0604020202020204" pitchFamily="34" charset="0"/>
                <a:cs typeface="Arial" panose="020B0604020202020204" pitchFamily="34" charset="0"/>
              </a:rPr>
              <a:t>декември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201</a:t>
            </a:r>
            <a:r>
              <a:rPr lang="mk-MK" sz="2000" b="1" dirty="0">
                <a:latin typeface="Arial" panose="020B0604020202020204" pitchFamily="34" charset="0"/>
                <a:cs typeface="Arial" panose="020B0604020202020204" pitchFamily="34" charset="0"/>
              </a:rPr>
              <a:t>9 година </a:t>
            </a:r>
            <a:r>
              <a:rPr lang="mk-MK" sz="2000" b="1" dirty="0" smtClean="0">
                <a:latin typeface="Arial" panose="020B0604020202020204" pitchFamily="34" charset="0"/>
                <a:cs typeface="Arial" panose="020B0604020202020204" pitchFamily="34" charset="0"/>
              </a:rPr>
              <a:t>изнесува </a:t>
            </a:r>
            <a:br>
              <a:rPr lang="mk-MK" sz="2000" b="1" dirty="0" smtClean="0">
                <a:latin typeface="Arial" panose="020B0604020202020204" pitchFamily="34" charset="0"/>
                <a:cs typeface="Arial" panose="020B0604020202020204" pitchFamily="34" charset="0"/>
              </a:rPr>
            </a:br>
            <a:r>
              <a:rPr lang="mk-MK" sz="2000" b="1" dirty="0">
                <a:solidFill>
                  <a:srgbClr val="FF0000"/>
                </a:solidFill>
              </a:rPr>
              <a:t>32 </a:t>
            </a:r>
            <a:r>
              <a:rPr lang="en-US" sz="2000" b="1" dirty="0">
                <a:solidFill>
                  <a:srgbClr val="FF0000"/>
                </a:solidFill>
              </a:rPr>
              <a:t>7</a:t>
            </a:r>
            <a:r>
              <a:rPr lang="mk-MK" sz="2000" b="1" dirty="0">
                <a:solidFill>
                  <a:srgbClr val="FF0000"/>
                </a:solidFill>
              </a:rPr>
              <a:t>32,00денари</a:t>
            </a:r>
            <a:r>
              <a:rPr lang="en-US" sz="2000" dirty="0">
                <a:solidFill>
                  <a:srgbClr val="FF0000"/>
                </a:solidFill>
              </a:rPr>
              <a:t/>
            </a:r>
            <a:br>
              <a:rPr lang="en-US" sz="2000" dirty="0">
                <a:solidFill>
                  <a:srgbClr val="FF0000"/>
                </a:solidFill>
              </a:rPr>
            </a:br>
            <a:r>
              <a:rPr lang="en-US" sz="2800" dirty="0"/>
              <a:t/>
            </a:r>
            <a:br>
              <a:rPr lang="en-US" sz="2800" dirty="0"/>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3561708"/>
              </p:ext>
            </p:extLst>
          </p:nvPr>
        </p:nvGraphicFramePr>
        <p:xfrm>
          <a:off x="2730137" y="1149531"/>
          <a:ext cx="7824651" cy="2123566"/>
        </p:xfrm>
        <a:graphic>
          <a:graphicData uri="http://schemas.openxmlformats.org/drawingml/2006/table">
            <a:tbl>
              <a:tblPr firstRow="1" firstCol="1" lastRow="1" lastCol="1" bandRow="1" bandCol="1">
                <a:tableStyleId>{5C22544A-7EE6-4342-B048-85BDC9FD1C3A}</a:tableStyleId>
              </a:tblPr>
              <a:tblGrid>
                <a:gridCol w="922225">
                  <a:extLst>
                    <a:ext uri="{9D8B030D-6E8A-4147-A177-3AD203B41FA5}">
                      <a16:colId xmlns:a16="http://schemas.microsoft.com/office/drawing/2014/main" val="964084039"/>
                    </a:ext>
                  </a:extLst>
                </a:gridCol>
                <a:gridCol w="4163481">
                  <a:extLst>
                    <a:ext uri="{9D8B030D-6E8A-4147-A177-3AD203B41FA5}">
                      <a16:colId xmlns:a16="http://schemas.microsoft.com/office/drawing/2014/main" val="2068058735"/>
                    </a:ext>
                  </a:extLst>
                </a:gridCol>
                <a:gridCol w="1396014">
                  <a:extLst>
                    <a:ext uri="{9D8B030D-6E8A-4147-A177-3AD203B41FA5}">
                      <a16:colId xmlns:a16="http://schemas.microsoft.com/office/drawing/2014/main" val="3975219983"/>
                    </a:ext>
                  </a:extLst>
                </a:gridCol>
                <a:gridCol w="1342931">
                  <a:extLst>
                    <a:ext uri="{9D8B030D-6E8A-4147-A177-3AD203B41FA5}">
                      <a16:colId xmlns:a16="http://schemas.microsoft.com/office/drawing/2014/main" val="2314545374"/>
                    </a:ext>
                  </a:extLst>
                </a:gridCol>
              </a:tblGrid>
              <a:tr h="440459">
                <a:tc>
                  <a:txBody>
                    <a:bodyPr/>
                    <a:lstStyle/>
                    <a:p>
                      <a:pPr algn="ctr">
                        <a:lnSpc>
                          <a:spcPct val="115000"/>
                        </a:lnSpc>
                        <a:spcAft>
                          <a:spcPts val="0"/>
                        </a:spcAft>
                      </a:pPr>
                      <a:r>
                        <a:rPr lang="mk-MK" sz="1200">
                          <a:effectLst/>
                        </a:rPr>
                        <a:t>Ред.</a:t>
                      </a:r>
                      <a:endParaRPr lang="en-US" sz="1200">
                        <a:effectLst/>
                      </a:endParaRPr>
                    </a:p>
                    <a:p>
                      <a:pPr algn="ctr">
                        <a:lnSpc>
                          <a:spcPct val="115000"/>
                        </a:lnSpc>
                        <a:spcAft>
                          <a:spcPts val="0"/>
                        </a:spcAft>
                      </a:pPr>
                      <a:r>
                        <a:rPr lang="mk-MK" sz="1200">
                          <a:effectLst/>
                        </a:rPr>
                        <a:t>број</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Елементи кои ја формираат вредноста  на минималната синдикална кошница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Meсец 12</a:t>
                      </a:r>
                      <a:endParaRPr lang="en-US" sz="1200">
                        <a:effectLst/>
                      </a:endParaRPr>
                    </a:p>
                    <a:p>
                      <a:pPr algn="ctr">
                        <a:lnSpc>
                          <a:spcPct val="115000"/>
                        </a:lnSpc>
                        <a:spcAft>
                          <a:spcPts val="0"/>
                        </a:spcAft>
                      </a:pPr>
                      <a:r>
                        <a:rPr lang="mk-MK" sz="1200">
                          <a:effectLst/>
                        </a:rPr>
                        <a:t>2019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 учество структура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316581"/>
                  </a:ext>
                </a:extLst>
              </a:tr>
              <a:tr h="210397">
                <a:tc>
                  <a:txBody>
                    <a:bodyPr/>
                    <a:lstStyle/>
                    <a:p>
                      <a:pPr algn="ctr">
                        <a:lnSpc>
                          <a:spcPct val="115000"/>
                        </a:lnSpc>
                        <a:spcAft>
                          <a:spcPts val="0"/>
                        </a:spcAft>
                      </a:pPr>
                      <a:r>
                        <a:rPr lang="mk-MK" sz="12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Исхрана и пијалоци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13 642</a:t>
                      </a:r>
                      <a:r>
                        <a:rPr lang="mk-MK" sz="1200">
                          <a:effectLst/>
                        </a:rPr>
                        <a:t>,</a:t>
                      </a:r>
                      <a:r>
                        <a:rPr lang="en-US" sz="1200">
                          <a:effectLst/>
                        </a:rPr>
                        <a:t>11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41</a:t>
                      </a:r>
                      <a:r>
                        <a:rPr lang="mk-MK" sz="1100">
                          <a:effectLst/>
                        </a:rPr>
                        <a:t>,</a:t>
                      </a:r>
                      <a:r>
                        <a:rPr lang="en-US" sz="1100">
                          <a:effectLst/>
                        </a:rPr>
                        <a:t>6</a:t>
                      </a:r>
                      <a:r>
                        <a:rPr lang="mk-MK" sz="1100">
                          <a:effectLst/>
                        </a:rPr>
                        <a:t>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7076602"/>
                  </a:ext>
                </a:extLst>
              </a:tr>
              <a:tr h="210397">
                <a:tc>
                  <a:txBody>
                    <a:bodyPr/>
                    <a:lstStyle/>
                    <a:p>
                      <a:pPr algn="ctr">
                        <a:lnSpc>
                          <a:spcPct val="115000"/>
                        </a:lnSpc>
                        <a:spcAft>
                          <a:spcPts val="0"/>
                        </a:spcAft>
                      </a:pPr>
                      <a:r>
                        <a:rPr lang="mk-MK" sz="1200">
                          <a:effectLst/>
                        </a:rPr>
                        <a:t>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Домување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10 410</a:t>
                      </a:r>
                      <a:r>
                        <a:rPr lang="mk-MK" sz="1200">
                          <a:effectLst/>
                        </a:rPr>
                        <a:t>,</a:t>
                      </a:r>
                      <a:r>
                        <a:rPr lang="en-US" sz="1200">
                          <a:effectLst/>
                        </a:rPr>
                        <a:t>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31</a:t>
                      </a:r>
                      <a:r>
                        <a:rPr lang="mk-MK" sz="1100">
                          <a:effectLst/>
                        </a:rPr>
                        <a:t>,</a:t>
                      </a:r>
                      <a:r>
                        <a:rPr lang="en-US" sz="1100">
                          <a:effectLst/>
                        </a:rPr>
                        <a:t>8</a:t>
                      </a:r>
                      <a:r>
                        <a:rPr lang="mk-MK" sz="11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541716"/>
                  </a:ext>
                </a:extLst>
              </a:tr>
              <a:tr h="210397">
                <a:tc>
                  <a:txBody>
                    <a:bodyPr/>
                    <a:lstStyle/>
                    <a:p>
                      <a:pPr algn="ctr">
                        <a:lnSpc>
                          <a:spcPct val="115000"/>
                        </a:lnSpc>
                        <a:spcAft>
                          <a:spcPts val="0"/>
                        </a:spcAft>
                      </a:pPr>
                      <a:r>
                        <a:rPr lang="mk-MK" sz="1200">
                          <a:effectLst/>
                        </a:rPr>
                        <a:t>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Хигиена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2 301</a:t>
                      </a:r>
                      <a:r>
                        <a:rPr lang="mk-MK" sz="1200">
                          <a:effectLst/>
                        </a:rPr>
                        <a:t>,</a:t>
                      </a:r>
                      <a:r>
                        <a:rPr lang="en-US" sz="1200">
                          <a:effectLst/>
                        </a:rPr>
                        <a:t>13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7</a:t>
                      </a:r>
                      <a:r>
                        <a:rPr lang="mk-MK" sz="1100">
                          <a:effectLst/>
                        </a:rPr>
                        <a:t>,03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390491"/>
                  </a:ext>
                </a:extLst>
              </a:tr>
              <a:tr h="210397">
                <a:tc>
                  <a:txBody>
                    <a:bodyPr/>
                    <a:lstStyle/>
                    <a:p>
                      <a:pPr algn="ctr">
                        <a:lnSpc>
                          <a:spcPct val="115000"/>
                        </a:lnSpc>
                        <a:spcAft>
                          <a:spcPts val="0"/>
                        </a:spcAft>
                      </a:pPr>
                      <a:r>
                        <a:rPr lang="mk-MK" sz="1200">
                          <a:effectLst/>
                        </a:rPr>
                        <a:t>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Превоз</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2 422</a:t>
                      </a:r>
                      <a:r>
                        <a:rPr lang="mk-MK" sz="1200">
                          <a:effectLst/>
                        </a:rPr>
                        <a:t>,</a:t>
                      </a:r>
                      <a:r>
                        <a:rPr lang="en-US" sz="1200">
                          <a:effectLst/>
                        </a:rPr>
                        <a:t>86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7</a:t>
                      </a:r>
                      <a:r>
                        <a:rPr lang="mk-MK" sz="1100">
                          <a:effectLst/>
                        </a:rPr>
                        <a:t>,40</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0709734"/>
                  </a:ext>
                </a:extLst>
              </a:tr>
              <a:tr h="210397">
                <a:tc>
                  <a:txBody>
                    <a:bodyPr/>
                    <a:lstStyle/>
                    <a:p>
                      <a:pPr algn="ctr">
                        <a:lnSpc>
                          <a:spcPct val="115000"/>
                        </a:lnSpc>
                        <a:spcAft>
                          <a:spcPts val="0"/>
                        </a:spcAft>
                      </a:pPr>
                      <a:r>
                        <a:rPr lang="mk-MK" sz="1200">
                          <a:effectLst/>
                        </a:rPr>
                        <a:t>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Облека и обувки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2 181</a:t>
                      </a:r>
                      <a:r>
                        <a:rPr lang="mk-MK" sz="1200">
                          <a:effectLst/>
                        </a:rPr>
                        <a:t>,</a:t>
                      </a:r>
                      <a:r>
                        <a:rPr lang="en-US" sz="1200">
                          <a:effectLst/>
                        </a:rPr>
                        <a:t>65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6</a:t>
                      </a:r>
                      <a:r>
                        <a:rPr lang="mk-MK" sz="1100">
                          <a:effectLst/>
                        </a:rPr>
                        <a:t>,</a:t>
                      </a:r>
                      <a:r>
                        <a:rPr lang="en-US" sz="1100">
                          <a:effectLst/>
                        </a:rPr>
                        <a:t>67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9286392"/>
                  </a:ext>
                </a:extLst>
              </a:tr>
              <a:tr h="210397">
                <a:tc>
                  <a:txBody>
                    <a:bodyPr/>
                    <a:lstStyle/>
                    <a:p>
                      <a:pPr algn="ctr">
                        <a:lnSpc>
                          <a:spcPct val="115000"/>
                        </a:lnSpc>
                        <a:spcAft>
                          <a:spcPts val="0"/>
                        </a:spcAft>
                      </a:pPr>
                      <a:r>
                        <a:rPr lang="mk-MK" sz="12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Култура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1 066</a:t>
                      </a:r>
                      <a:r>
                        <a:rPr lang="mk-MK" sz="1200">
                          <a:effectLst/>
                        </a:rPr>
                        <a:t>,</a:t>
                      </a:r>
                      <a:r>
                        <a:rPr lang="en-US" sz="1200">
                          <a:effectLst/>
                        </a:rPr>
                        <a:t>79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3</a:t>
                      </a:r>
                      <a:r>
                        <a:rPr lang="mk-MK" sz="1100">
                          <a:effectLst/>
                        </a:rPr>
                        <a:t>,</a:t>
                      </a:r>
                      <a:r>
                        <a:rPr lang="en-US" sz="1100">
                          <a:effectLst/>
                        </a:rPr>
                        <a:t>2</a:t>
                      </a:r>
                      <a:r>
                        <a:rPr lang="mk-MK" sz="11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9926994"/>
                  </a:ext>
                </a:extLst>
              </a:tr>
              <a:tr h="210397">
                <a:tc>
                  <a:txBody>
                    <a:bodyPr/>
                    <a:lstStyle/>
                    <a:p>
                      <a:pPr algn="ctr">
                        <a:lnSpc>
                          <a:spcPct val="115000"/>
                        </a:lnSpc>
                        <a:spcAft>
                          <a:spcPts val="0"/>
                        </a:spcAft>
                      </a:pPr>
                      <a:r>
                        <a:rPr lang="mk-MK" sz="1200">
                          <a:effectLst/>
                        </a:rPr>
                        <a:t>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Одржување на здравје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706</a:t>
                      </a:r>
                      <a:r>
                        <a:rPr lang="mk-MK" sz="1200">
                          <a:effectLst/>
                        </a:rPr>
                        <a:t>,</a:t>
                      </a:r>
                      <a:r>
                        <a:rPr lang="en-US" sz="1200">
                          <a:effectLst/>
                        </a:rPr>
                        <a:t>28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2</a:t>
                      </a:r>
                      <a:r>
                        <a:rPr lang="mk-MK" sz="1100">
                          <a:effectLst/>
                        </a:rPr>
                        <a:t>,</a:t>
                      </a:r>
                      <a:r>
                        <a:rPr lang="en-US" sz="1100">
                          <a:effectLst/>
                        </a:rPr>
                        <a:t>16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61323008"/>
                  </a:ext>
                </a:extLst>
              </a:tr>
              <a:tr h="210328">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Вкупно:</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32731</a:t>
                      </a:r>
                      <a:r>
                        <a:rPr lang="mk-MK" sz="1200">
                          <a:effectLst/>
                        </a:rPr>
                        <a:t>,</a:t>
                      </a:r>
                      <a:r>
                        <a:rPr lang="en-US" sz="1200">
                          <a:effectLst/>
                        </a:rPr>
                        <a:t>73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dirty="0">
                          <a:effectLst/>
                        </a:rPr>
                        <a:t>100</a:t>
                      </a:r>
                      <a:r>
                        <a:rPr lang="mk-MK" sz="1100" dirty="0">
                          <a:effectLst/>
                        </a:rPr>
                        <a:t>,</a:t>
                      </a:r>
                      <a:r>
                        <a:rPr lang="en-US" sz="1100" dirty="0">
                          <a:effectLst/>
                        </a:rPr>
                        <a:t>00</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5679379"/>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9866994"/>
              </p:ext>
            </p:extLst>
          </p:nvPr>
        </p:nvGraphicFramePr>
        <p:xfrm>
          <a:off x="2730135" y="3431447"/>
          <a:ext cx="7824652" cy="3470148"/>
        </p:xfrm>
        <a:graphic>
          <a:graphicData uri="http://schemas.openxmlformats.org/drawingml/2006/table">
            <a:tbl>
              <a:tblPr firstRow="1" firstCol="1" lastRow="1" lastCol="1" bandRow="1" bandCol="1">
                <a:tableStyleId>{5C22544A-7EE6-4342-B048-85BDC9FD1C3A}</a:tableStyleId>
              </a:tblPr>
              <a:tblGrid>
                <a:gridCol w="786744">
                  <a:extLst>
                    <a:ext uri="{9D8B030D-6E8A-4147-A177-3AD203B41FA5}">
                      <a16:colId xmlns:a16="http://schemas.microsoft.com/office/drawing/2014/main" val="4067589846"/>
                    </a:ext>
                  </a:extLst>
                </a:gridCol>
                <a:gridCol w="4268064">
                  <a:extLst>
                    <a:ext uri="{9D8B030D-6E8A-4147-A177-3AD203B41FA5}">
                      <a16:colId xmlns:a16="http://schemas.microsoft.com/office/drawing/2014/main" val="1612830398"/>
                    </a:ext>
                  </a:extLst>
                </a:gridCol>
                <a:gridCol w="1415029">
                  <a:extLst>
                    <a:ext uri="{9D8B030D-6E8A-4147-A177-3AD203B41FA5}">
                      <a16:colId xmlns:a16="http://schemas.microsoft.com/office/drawing/2014/main" val="155308944"/>
                    </a:ext>
                  </a:extLst>
                </a:gridCol>
                <a:gridCol w="1354815">
                  <a:extLst>
                    <a:ext uri="{9D8B030D-6E8A-4147-A177-3AD203B41FA5}">
                      <a16:colId xmlns:a16="http://schemas.microsoft.com/office/drawing/2014/main" val="2735028564"/>
                    </a:ext>
                  </a:extLst>
                </a:gridCol>
              </a:tblGrid>
              <a:tr h="699135">
                <a:tc>
                  <a:txBody>
                    <a:bodyPr/>
                    <a:lstStyle/>
                    <a:p>
                      <a:pPr algn="ctr">
                        <a:lnSpc>
                          <a:spcPct val="115000"/>
                        </a:lnSpc>
                        <a:spcAft>
                          <a:spcPts val="0"/>
                        </a:spcAft>
                      </a:pPr>
                      <a:r>
                        <a:rPr lang="mk-MK" sz="1200">
                          <a:effectLst/>
                        </a:rPr>
                        <a:t>Ред.</a:t>
                      </a:r>
                      <a:endParaRPr lang="en-US" sz="1200">
                        <a:effectLst/>
                      </a:endParaRPr>
                    </a:p>
                    <a:p>
                      <a:pPr algn="ctr">
                        <a:lnSpc>
                          <a:spcPct val="115000"/>
                        </a:lnSpc>
                        <a:spcAft>
                          <a:spcPts val="0"/>
                        </a:spcAft>
                      </a:pPr>
                      <a:r>
                        <a:rPr lang="mk-MK" sz="1200">
                          <a:effectLst/>
                        </a:rPr>
                        <a:t>број</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Елементи кои ја формираат вредноста  на минималната синдикална кошница </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Mесец 12</a:t>
                      </a:r>
                      <a:endParaRPr lang="en-US" sz="1200">
                        <a:effectLst/>
                      </a:endParaRPr>
                    </a:p>
                    <a:p>
                      <a:pPr algn="ctr">
                        <a:lnSpc>
                          <a:spcPct val="115000"/>
                        </a:lnSpc>
                        <a:spcAft>
                          <a:spcPts val="0"/>
                        </a:spcAft>
                      </a:pPr>
                      <a:r>
                        <a:rPr lang="mk-MK" sz="1200">
                          <a:effectLst/>
                        </a:rPr>
                        <a:t>2019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000">
                          <a:effectLst/>
                        </a:rPr>
                        <a:t>% </a:t>
                      </a:r>
                      <a:r>
                        <a:rPr lang="mk-MK" sz="1000">
                          <a:effectLst/>
                        </a:rPr>
                        <a:t>учество на елементите во нето плата</a:t>
                      </a:r>
                      <a:endParaRPr lang="en-US" sz="1200">
                        <a:effectLst/>
                      </a:endParaRPr>
                    </a:p>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983700"/>
                  </a:ext>
                </a:extLst>
              </a:tr>
              <a:tr h="199753">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Просечно исплатена нето плата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9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mk-MK"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379150"/>
                  </a:ext>
                </a:extLst>
              </a:tr>
              <a:tr h="199753">
                <a:tc>
                  <a:txBody>
                    <a:bodyPr/>
                    <a:lstStyle/>
                    <a:p>
                      <a:pPr algn="ctr">
                        <a:lnSpc>
                          <a:spcPct val="115000"/>
                        </a:lnSpc>
                        <a:spcAft>
                          <a:spcPts val="0"/>
                        </a:spcAft>
                      </a:pPr>
                      <a:r>
                        <a:rPr lang="mk-MK" sz="12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Исхрана и пијалоци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13 642</a:t>
                      </a:r>
                      <a:r>
                        <a:rPr lang="mk-MK" sz="1200">
                          <a:effectLst/>
                        </a:rPr>
                        <a:t>,</a:t>
                      </a:r>
                      <a:r>
                        <a:rPr lang="en-US" sz="1200">
                          <a:effectLst/>
                        </a:rPr>
                        <a:t>11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07974097"/>
                  </a:ext>
                </a:extLst>
              </a:tr>
              <a:tr h="199753">
                <a:tc>
                  <a:txBody>
                    <a:bodyPr/>
                    <a:lstStyle/>
                    <a:p>
                      <a:pPr algn="ctr">
                        <a:lnSpc>
                          <a:spcPct val="115000"/>
                        </a:lnSpc>
                        <a:spcAft>
                          <a:spcPts val="0"/>
                        </a:spcAft>
                      </a:pPr>
                      <a:r>
                        <a:rPr lang="mk-MK" sz="1200">
                          <a:effectLst/>
                        </a:rPr>
                        <a:t>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Домување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10 410</a:t>
                      </a:r>
                      <a:r>
                        <a:rPr lang="mk-MK" sz="1200">
                          <a:effectLst/>
                        </a:rPr>
                        <a:t>,</a:t>
                      </a:r>
                      <a:r>
                        <a:rPr lang="en-US" sz="1200">
                          <a:effectLst/>
                        </a:rPr>
                        <a:t>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0345856"/>
                  </a:ext>
                </a:extLst>
              </a:tr>
              <a:tr h="199753">
                <a:tc>
                  <a:txBody>
                    <a:bodyPr/>
                    <a:lstStyle/>
                    <a:p>
                      <a:pPr algn="ctr">
                        <a:lnSpc>
                          <a:spcPct val="115000"/>
                        </a:lnSpc>
                        <a:spcAft>
                          <a:spcPts val="0"/>
                        </a:spcAft>
                      </a:pPr>
                      <a:r>
                        <a:rPr lang="mk-MK" sz="1200">
                          <a:effectLst/>
                        </a:rPr>
                        <a:t>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Комунални трошоци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8 170</a:t>
                      </a:r>
                      <a:r>
                        <a:rPr lang="mk-MK" sz="1200">
                          <a:effectLst/>
                        </a:rPr>
                        <a:t>,</a:t>
                      </a:r>
                      <a:r>
                        <a:rPr lang="en-US" sz="1200">
                          <a:effectLst/>
                        </a:rPr>
                        <a:t>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8019724"/>
                  </a:ext>
                </a:extLst>
              </a:tr>
              <a:tr h="199753">
                <a:tc>
                  <a:txBody>
                    <a:bodyPr/>
                    <a:lstStyle/>
                    <a:p>
                      <a:pPr algn="ctr">
                        <a:lnSpc>
                          <a:spcPct val="115000"/>
                        </a:lnSpc>
                        <a:spcAft>
                          <a:spcPts val="0"/>
                        </a:spcAft>
                      </a:pPr>
                      <a:r>
                        <a:rPr lang="mk-MK" sz="1200" dirty="0">
                          <a:effectLst/>
                        </a:rPr>
                        <a:t>Б</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Покуќнина, опрема за куќа и оджување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2 240</a:t>
                      </a:r>
                      <a:r>
                        <a:rPr lang="mk-MK" sz="1200">
                          <a:effectLst/>
                        </a:rPr>
                        <a:t>,</a:t>
                      </a:r>
                      <a:r>
                        <a:rPr lang="en-US" sz="12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5757240"/>
                  </a:ext>
                </a:extLst>
              </a:tr>
              <a:tr h="199753">
                <a:tc>
                  <a:txBody>
                    <a:bodyPr/>
                    <a:lstStyle/>
                    <a:p>
                      <a:pPr algn="ctr">
                        <a:lnSpc>
                          <a:spcPct val="115000"/>
                        </a:lnSpc>
                        <a:spcAft>
                          <a:spcPts val="0"/>
                        </a:spcAft>
                      </a:pPr>
                      <a:r>
                        <a:rPr lang="mk-MK" sz="1200">
                          <a:effectLst/>
                        </a:rPr>
                        <a:t>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Хигиена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2 301</a:t>
                      </a:r>
                      <a:r>
                        <a:rPr lang="mk-MK" sz="1200">
                          <a:effectLst/>
                        </a:rPr>
                        <a:t>,</a:t>
                      </a:r>
                      <a:r>
                        <a:rPr lang="en-US" sz="1200">
                          <a:effectLst/>
                        </a:rPr>
                        <a:t>13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62848606"/>
                  </a:ext>
                </a:extLst>
              </a:tr>
              <a:tr h="199753">
                <a:tc>
                  <a:txBody>
                    <a:bodyPr/>
                    <a:lstStyle/>
                    <a:p>
                      <a:pPr algn="ctr">
                        <a:lnSpc>
                          <a:spcPct val="115000"/>
                        </a:lnSpc>
                        <a:spcAft>
                          <a:spcPts val="0"/>
                        </a:spcAft>
                      </a:pPr>
                      <a:r>
                        <a:rPr lang="mk-MK" sz="1200">
                          <a:effectLst/>
                        </a:rPr>
                        <a:t>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Одржување на личната хигиена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942</a:t>
                      </a:r>
                      <a:r>
                        <a:rPr lang="mk-MK" sz="1200">
                          <a:effectLst/>
                        </a:rPr>
                        <a:t>,</a:t>
                      </a:r>
                      <a:r>
                        <a:rPr lang="en-US" sz="1200">
                          <a:effectLst/>
                        </a:rPr>
                        <a:t>33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7057420"/>
                  </a:ext>
                </a:extLst>
              </a:tr>
              <a:tr h="199753">
                <a:tc>
                  <a:txBody>
                    <a:bodyPr/>
                    <a:lstStyle/>
                    <a:p>
                      <a:pPr algn="ctr">
                        <a:lnSpc>
                          <a:spcPct val="115000"/>
                        </a:lnSpc>
                        <a:spcAft>
                          <a:spcPts val="0"/>
                        </a:spcAft>
                      </a:pPr>
                      <a:r>
                        <a:rPr lang="mk-MK" sz="1200">
                          <a:effectLst/>
                        </a:rPr>
                        <a:t>Б</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Одржување на хигиената на домот</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1 358</a:t>
                      </a:r>
                      <a:r>
                        <a:rPr lang="mk-MK" sz="1200">
                          <a:effectLst/>
                        </a:rPr>
                        <a:t>,</a:t>
                      </a:r>
                      <a:r>
                        <a:rPr lang="en-US" sz="1200">
                          <a:effectLst/>
                        </a:rPr>
                        <a:t>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52402174"/>
                  </a:ext>
                </a:extLst>
              </a:tr>
              <a:tr h="199753">
                <a:tc>
                  <a:txBody>
                    <a:bodyPr/>
                    <a:lstStyle/>
                    <a:p>
                      <a:pPr algn="ctr">
                        <a:lnSpc>
                          <a:spcPct val="115000"/>
                        </a:lnSpc>
                        <a:spcAft>
                          <a:spcPts val="0"/>
                        </a:spcAft>
                      </a:pPr>
                      <a:r>
                        <a:rPr lang="mk-MK" sz="1200">
                          <a:effectLst/>
                        </a:rPr>
                        <a:t>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Превоз</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2 422</a:t>
                      </a:r>
                      <a:r>
                        <a:rPr lang="mk-MK" sz="1200">
                          <a:effectLst/>
                        </a:rPr>
                        <a:t>,</a:t>
                      </a:r>
                      <a:r>
                        <a:rPr lang="en-US" sz="1200">
                          <a:effectLst/>
                        </a:rPr>
                        <a:t>86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74490848"/>
                  </a:ext>
                </a:extLst>
              </a:tr>
              <a:tr h="199753">
                <a:tc>
                  <a:txBody>
                    <a:bodyPr/>
                    <a:lstStyle/>
                    <a:p>
                      <a:pPr algn="ctr">
                        <a:lnSpc>
                          <a:spcPct val="115000"/>
                        </a:lnSpc>
                        <a:spcAft>
                          <a:spcPts val="0"/>
                        </a:spcAft>
                      </a:pPr>
                      <a:r>
                        <a:rPr lang="mk-MK" sz="1200">
                          <a:effectLst/>
                        </a:rPr>
                        <a:t>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Облека и обувки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2 181</a:t>
                      </a:r>
                      <a:r>
                        <a:rPr lang="mk-MK" sz="1200">
                          <a:effectLst/>
                        </a:rPr>
                        <a:t>,</a:t>
                      </a:r>
                      <a:r>
                        <a:rPr lang="en-US" sz="1200">
                          <a:effectLst/>
                        </a:rPr>
                        <a:t>65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4898767"/>
                  </a:ext>
                </a:extLst>
              </a:tr>
              <a:tr h="199753">
                <a:tc>
                  <a:txBody>
                    <a:bodyPr/>
                    <a:lstStyle/>
                    <a:p>
                      <a:pPr algn="ctr">
                        <a:lnSpc>
                          <a:spcPct val="115000"/>
                        </a:lnSpc>
                        <a:spcAft>
                          <a:spcPts val="0"/>
                        </a:spcAft>
                      </a:pPr>
                      <a:r>
                        <a:rPr lang="mk-MK" sz="12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Култура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1 066</a:t>
                      </a:r>
                      <a:r>
                        <a:rPr lang="mk-MK" sz="1200">
                          <a:effectLst/>
                        </a:rPr>
                        <a:t>,</a:t>
                      </a:r>
                      <a:r>
                        <a:rPr lang="en-US" sz="1200">
                          <a:effectLst/>
                        </a:rPr>
                        <a:t>79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5011472"/>
                  </a:ext>
                </a:extLst>
              </a:tr>
              <a:tr h="199753">
                <a:tc>
                  <a:txBody>
                    <a:bodyPr/>
                    <a:lstStyle/>
                    <a:p>
                      <a:pPr algn="ctr">
                        <a:lnSpc>
                          <a:spcPct val="115000"/>
                        </a:lnSpc>
                        <a:spcAft>
                          <a:spcPts val="0"/>
                        </a:spcAft>
                      </a:pPr>
                      <a:r>
                        <a:rPr lang="mk-MK" sz="1200">
                          <a:effectLst/>
                        </a:rPr>
                        <a:t>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Одржување на здравје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706</a:t>
                      </a:r>
                      <a:r>
                        <a:rPr lang="mk-MK" sz="1200">
                          <a:effectLst/>
                        </a:rPr>
                        <a:t>,</a:t>
                      </a:r>
                      <a:r>
                        <a:rPr lang="en-US" sz="1200">
                          <a:effectLst/>
                        </a:rPr>
                        <a:t>28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21257388"/>
                  </a:ext>
                </a:extLst>
              </a:tr>
              <a:tr h="199753">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Вкупно:</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200">
                          <a:effectLst/>
                        </a:rPr>
                        <a:t>32731</a:t>
                      </a:r>
                      <a:r>
                        <a:rPr lang="mk-MK" sz="1200">
                          <a:effectLst/>
                        </a:rPr>
                        <a:t>,</a:t>
                      </a:r>
                      <a:r>
                        <a:rPr lang="en-US" sz="1200">
                          <a:effectLst/>
                        </a:rPr>
                        <a:t>73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US" sz="1100" dirty="0">
                          <a:effectLst/>
                        </a:rPr>
                        <a:t> </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9674003"/>
                  </a:ext>
                </a:extLst>
              </a:tr>
            </a:tbl>
          </a:graphicData>
        </a:graphic>
      </p:graphicFrame>
    </p:spTree>
    <p:extLst>
      <p:ext uri="{BB962C8B-B14F-4D97-AF65-F5344CB8AC3E}">
        <p14:creationId xmlns:p14="http://schemas.microsoft.com/office/powerpoint/2010/main" val="265787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109" y="274320"/>
            <a:ext cx="9819503" cy="1175657"/>
          </a:xfrm>
        </p:spPr>
        <p:txBody>
          <a:bodyPr>
            <a:normAutofit/>
          </a:bodyPr>
          <a:lstStyle/>
          <a:p>
            <a:pPr marL="342900" lvl="0" indent="-342900" algn="ctr">
              <a:spcBef>
                <a:spcPts val="1000"/>
              </a:spcBef>
            </a:pPr>
            <a:r>
              <a:rPr lang="mk-MK" sz="2400" dirty="0">
                <a:solidFill>
                  <a:prstClr val="black">
                    <a:lumMod val="75000"/>
                    <a:lumOff val="25000"/>
                  </a:prstClr>
                </a:solidFill>
                <a:latin typeface="Arial" panose="020B0604020202020204" pitchFamily="34" charset="0"/>
                <a:ea typeface="+mn-ea"/>
                <a:cs typeface="Arial" panose="020B0604020202020204" pitchFamily="34" charset="0"/>
              </a:rPr>
              <a:t>2</a:t>
            </a:r>
            <a:r>
              <a:rPr lang="mk-MK" sz="2400" u="sng" dirty="0">
                <a:solidFill>
                  <a:prstClr val="black">
                    <a:lumMod val="75000"/>
                    <a:lumOff val="25000"/>
                  </a:prstClr>
                </a:solidFill>
                <a:latin typeface="Arial" panose="020B0604020202020204" pitchFamily="34" charset="0"/>
                <a:ea typeface="+mn-ea"/>
                <a:cs typeface="Arial" panose="020B0604020202020204" pitchFamily="34" charset="0"/>
              </a:rPr>
              <a:t>. Мерење на сиромаштијата според  релативниот метод (пресметување на релативен приход)</a:t>
            </a:r>
          </a:p>
        </p:txBody>
      </p:sp>
      <p:sp>
        <p:nvSpPr>
          <p:cNvPr id="3" name="Content Placeholder 2"/>
          <p:cNvSpPr>
            <a:spLocks noGrp="1"/>
          </p:cNvSpPr>
          <p:nvPr>
            <p:ph idx="1"/>
          </p:nvPr>
        </p:nvSpPr>
        <p:spPr>
          <a:xfrm>
            <a:off x="1384663" y="1293222"/>
            <a:ext cx="10554788" cy="5564777"/>
          </a:xfrm>
        </p:spPr>
        <p:txBody>
          <a:bodyPr>
            <a:noAutofit/>
          </a:bodyPr>
          <a:lstStyle/>
          <a:p>
            <a:pPr marL="0" indent="0" algn="just">
              <a:buNone/>
            </a:pPr>
            <a:r>
              <a:rPr lang="mk-MK" sz="2000" dirty="0" smtClean="0">
                <a:latin typeface="Arial" panose="020B0604020202020204" pitchFamily="34" charset="0"/>
                <a:cs typeface="Arial" panose="020B0604020202020204" pitchFamily="34" charset="0"/>
              </a:rPr>
              <a:t>     Според овој метод, се пресметува просечниот приход, а потоа се утврдува колку проценти од тој приход е карактеристичен за одредени семејства. На ваков начин се утврдува линијата т.е. границата на сиромаштија. </a:t>
            </a:r>
          </a:p>
          <a:p>
            <a:pPr marL="0" indent="0" algn="just">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a:t>
            </a:r>
            <a:r>
              <a:rPr lang="mk-MK" sz="2000" b="1" dirty="0" smtClean="0">
                <a:latin typeface="Arial" panose="020B0604020202020204" pitchFamily="34" charset="0"/>
                <a:cs typeface="Arial" panose="020B0604020202020204" pitchFamily="34" charset="0"/>
              </a:rPr>
              <a:t>На пр: </a:t>
            </a:r>
            <a:r>
              <a:rPr lang="ru-RU" sz="2000" dirty="0">
                <a:solidFill>
                  <a:srgbClr val="333333"/>
                </a:solidFill>
                <a:latin typeface="Arial" panose="020B0604020202020204" pitchFamily="34" charset="0"/>
                <a:cs typeface="Arial" panose="020B0604020202020204" pitchFamily="34" charset="0"/>
              </a:rPr>
              <a:t>Државниот завод за статистика врз основа на податоците од Анкетата за приходите и условите за живеење, која се спроведува во согласност со препораките на Европската Унија, ги пресмета лаекенските индикатори за сиромаштија за 2018 година. Основа за пресметките на сиромаштијата се приходите, а прагот на сиромаштијата е дефиниран на 60 % од медијалниот еквивалентен приход.</a:t>
            </a:r>
          </a:p>
          <a:p>
            <a:pPr marL="0" indent="0" algn="just">
              <a:buNone/>
            </a:pPr>
            <a:r>
              <a:rPr lang="ru-RU" sz="2000" dirty="0" smtClean="0">
                <a:solidFill>
                  <a:srgbClr val="333333"/>
                </a:solidFill>
                <a:latin typeface="Arial" panose="020B0604020202020204" pitchFamily="34" charset="0"/>
                <a:cs typeface="Arial" panose="020B0604020202020204" pitchFamily="34" charset="0"/>
              </a:rPr>
              <a:t>     Според </a:t>
            </a:r>
            <a:r>
              <a:rPr lang="ru-RU" sz="2000" dirty="0">
                <a:solidFill>
                  <a:srgbClr val="333333"/>
                </a:solidFill>
                <a:latin typeface="Arial" panose="020B0604020202020204" pitchFamily="34" charset="0"/>
                <a:cs typeface="Arial" panose="020B0604020202020204" pitchFamily="34" charset="0"/>
              </a:rPr>
              <a:t>податоците, во 2018 година, стапката на сиромашни лица во Република Северна Македонија </a:t>
            </a:r>
            <a:r>
              <a:rPr lang="ru-RU" sz="2000" dirty="0" smtClean="0">
                <a:solidFill>
                  <a:srgbClr val="333333"/>
                </a:solidFill>
                <a:latin typeface="Arial" panose="020B0604020202020204" pitchFamily="34" charset="0"/>
                <a:cs typeface="Arial" panose="020B0604020202020204" pitchFamily="34" charset="0"/>
              </a:rPr>
              <a:t>изнесуваше 21.9</a:t>
            </a:r>
            <a:r>
              <a:rPr lang="ru-RU" sz="2000" dirty="0">
                <a:solidFill>
                  <a:srgbClr val="333333"/>
                </a:solidFill>
                <a:latin typeface="Arial" panose="020B0604020202020204" pitchFamily="34" charset="0"/>
                <a:cs typeface="Arial" panose="020B0604020202020204" pitchFamily="34" charset="0"/>
              </a:rPr>
              <a:t>.%. </a:t>
            </a:r>
          </a:p>
          <a:p>
            <a:pPr marL="0" indent="0" algn="just">
              <a:buNone/>
            </a:pPr>
            <a:r>
              <a:rPr lang="ru-RU" sz="2000" dirty="0" smtClean="0">
                <a:solidFill>
                  <a:srgbClr val="333333"/>
                </a:solidFill>
                <a:latin typeface="Arial" panose="020B0604020202020204" pitchFamily="34" charset="0"/>
                <a:cs typeface="Arial" panose="020B0604020202020204" pitchFamily="34" charset="0"/>
              </a:rPr>
              <a:t>     Анализирано </a:t>
            </a:r>
            <a:r>
              <a:rPr lang="ru-RU" sz="2000" dirty="0">
                <a:solidFill>
                  <a:srgbClr val="333333"/>
                </a:solidFill>
                <a:latin typeface="Arial" panose="020B0604020202020204" pitchFamily="34" charset="0"/>
                <a:cs typeface="Arial" panose="020B0604020202020204" pitchFamily="34" charset="0"/>
              </a:rPr>
              <a:t>по типови домаќинства, стапката на сиромаштијата на домаќинствата составени од двајца возрасни со две издржувани деца во 2018 година е 22.0 %. Според најфреквентниот статус на економската активност, стапкатата на сиромашни вработени лица е 8.8 %, додека стапката на сиромашни пензионери е 7.9 %. Коефициентот на Џини (мерка за нееднаквоста во распределбата на приходите) изнесува 31.9 </a:t>
            </a:r>
            <a:r>
              <a:rPr lang="ru-RU" sz="2000" dirty="0" smtClean="0">
                <a:solidFill>
                  <a:srgbClr val="333333"/>
                </a:solidFill>
                <a:latin typeface="Arial" panose="020B0604020202020204" pitchFamily="34" charset="0"/>
                <a:cs typeface="Arial" panose="020B0604020202020204" pitchFamily="34" charset="0"/>
              </a:rPr>
              <a:t>%. (Државен завод за статистика </a:t>
            </a:r>
            <a:r>
              <a:rPr lang="en-US" sz="2000" dirty="0" smtClean="0">
                <a:solidFill>
                  <a:srgbClr val="333333"/>
                </a:solidFill>
                <a:latin typeface="Arial" panose="020B0604020202020204" pitchFamily="34" charset="0"/>
                <a:cs typeface="Arial" panose="020B0604020202020204" pitchFamily="34" charset="0"/>
                <a:hlinkClick r:id="rId2"/>
              </a:rPr>
              <a:t>www.stat.gov.mk</a:t>
            </a:r>
            <a:r>
              <a:rPr lang="en-US" sz="2000" dirty="0" smtClean="0">
                <a:solidFill>
                  <a:srgbClr val="333333"/>
                </a:solidFill>
                <a:latin typeface="Arial" panose="020B0604020202020204" pitchFamily="34" charset="0"/>
                <a:cs typeface="Arial" panose="020B0604020202020204" pitchFamily="34" charset="0"/>
              </a:rPr>
              <a:t> )</a:t>
            </a:r>
            <a:endParaRPr lang="ru-RU" sz="2000" dirty="0">
              <a:solidFill>
                <a:srgbClr val="333333"/>
              </a:solidFill>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65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00891"/>
            <a:ext cx="8911687" cy="561703"/>
          </a:xfrm>
        </p:spPr>
        <p:txBody>
          <a:bodyPr>
            <a:normAutofit fontScale="90000"/>
          </a:bodyPr>
          <a:lstStyle/>
          <a:p>
            <a:r>
              <a:rPr lang="mk-MK" sz="2700" b="1" dirty="0">
                <a:latin typeface="Arial" panose="020B0604020202020204" pitchFamily="34" charset="0"/>
                <a:cs typeface="Arial" panose="020B0604020202020204" pitchFamily="34" charset="0"/>
              </a:rPr>
              <a:t>3. Бруто националниот производ како мерка </a:t>
            </a:r>
            <a:r>
              <a:rPr lang="mk-MK" sz="2400" b="1" dirty="0">
                <a:latin typeface="Arial" panose="020B0604020202020204" pitchFamily="34" charset="0"/>
                <a:cs typeface="Arial" panose="020B0604020202020204" pitchFamily="34" charset="0"/>
              </a:rPr>
              <a:t/>
            </a:r>
            <a:br>
              <a:rPr lang="mk-MK" sz="2400" b="1" dirty="0">
                <a:latin typeface="Arial" panose="020B0604020202020204" pitchFamily="34" charset="0"/>
                <a:cs typeface="Arial" panose="020B0604020202020204" pitchFamily="34" charset="0"/>
              </a:rPr>
            </a:br>
            <a:endParaRPr lang="en-US" sz="2400" b="1" dirty="0"/>
          </a:p>
        </p:txBody>
      </p:sp>
      <p:sp>
        <p:nvSpPr>
          <p:cNvPr id="3" name="Content Placeholder 2"/>
          <p:cNvSpPr>
            <a:spLocks noGrp="1"/>
          </p:cNvSpPr>
          <p:nvPr>
            <p:ph idx="1"/>
          </p:nvPr>
        </p:nvSpPr>
        <p:spPr>
          <a:xfrm>
            <a:off x="1828801" y="1005840"/>
            <a:ext cx="10097588" cy="5734594"/>
          </a:xfrm>
        </p:spPr>
        <p:txBody>
          <a:bodyPr>
            <a:normAutofit/>
          </a:bodyPr>
          <a:lstStyle/>
          <a:p>
            <a:pPr marL="0" indent="0">
              <a:buNone/>
            </a:pPr>
            <a:r>
              <a:rPr lang="mk-MK" sz="2000" dirty="0" smtClean="0">
                <a:latin typeface="Arial" panose="020B0604020202020204" pitchFamily="34" charset="0"/>
                <a:cs typeface="Arial" panose="020B0604020202020204" pitchFamily="34" charset="0"/>
              </a:rPr>
              <a:t>     Ова е најчесто применувана мерка за мерење на сиромаштијата и богатството на државите. За сиромашни држави се сметаат оние кои имаат низок БНП по глава на жител. </a:t>
            </a:r>
          </a:p>
          <a:p>
            <a:pPr marL="0" indent="0">
              <a:buNone/>
            </a:pPr>
            <a:r>
              <a:rPr lang="mk-MK" sz="2000" dirty="0" smtClean="0">
                <a:latin typeface="Arial" panose="020B0604020202020204" pitchFamily="34" charset="0"/>
                <a:cs typeface="Arial" panose="020B0604020202020204" pitchFamily="34" charset="0"/>
              </a:rPr>
              <a:t>      Најопшто БНП може да се определи како збир на вредноста на вкупно произведените финални добра и услуги на една земја во текот на една година.</a:t>
            </a:r>
          </a:p>
          <a:p>
            <a:pPr marL="0" indent="0">
              <a:buNone/>
            </a:pPr>
            <a:endParaRPr lang="mk-MK" sz="2000" dirty="0" smtClean="0">
              <a:latin typeface="Arial" panose="020B0604020202020204" pitchFamily="34" charset="0"/>
              <a:cs typeface="Arial" panose="020B0604020202020204" pitchFamily="34" charset="0"/>
            </a:endParaRPr>
          </a:p>
          <a:p>
            <a:pPr marL="0" indent="0">
              <a:buNone/>
            </a:pPr>
            <a:endParaRPr lang="mk-MK" sz="2000" dirty="0" smtClean="0">
              <a:latin typeface="Arial" panose="020B0604020202020204" pitchFamily="34" charset="0"/>
              <a:cs typeface="Arial" panose="020B0604020202020204" pitchFamily="34" charset="0"/>
            </a:endParaRPr>
          </a:p>
          <a:p>
            <a:pPr marL="0" indent="0" algn="just">
              <a:buNone/>
            </a:pPr>
            <a:r>
              <a:rPr lang="mk-MK" sz="2000" dirty="0" smtClean="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Како индикатори со кои се мери степенот на развој на една држава се: должината на </a:t>
            </a:r>
            <a:r>
              <a:rPr lang="mk-MK" sz="2000" dirty="0" smtClean="0">
                <a:latin typeface="Arial" panose="020B0604020202020204" pitchFamily="34" charset="0"/>
                <a:cs typeface="Arial" panose="020B0604020202020204" pitchFamily="34" charset="0"/>
              </a:rPr>
              <a:t>живото</a:t>
            </a:r>
            <a:r>
              <a:rPr lang="mk-MK" sz="2000" dirty="0">
                <a:latin typeface="Arial" panose="020B0604020202020204" pitchFamily="34" charset="0"/>
                <a:cs typeface="Arial" panose="020B0604020202020204" pitchFamily="34" charset="0"/>
              </a:rPr>
              <a:t>т</a:t>
            </a:r>
            <a:r>
              <a:rPr lang="mk-MK" sz="2000" dirty="0" smtClean="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знаењето(образованието) и нивото на живеење мерено според БНП. </a:t>
            </a:r>
            <a:r>
              <a:rPr lang="mk-MK" sz="2000" b="1" dirty="0" smtClean="0">
                <a:latin typeface="Arial" panose="020B0604020202020204" pitchFamily="34" charset="0"/>
                <a:cs typeface="Arial" panose="020B0604020202020204" pitchFamily="34" charset="0"/>
              </a:rPr>
              <a:t>Должината на животот </a:t>
            </a:r>
            <a:r>
              <a:rPr lang="mk-MK" sz="2000" dirty="0" smtClean="0">
                <a:latin typeface="Arial" panose="020B0604020202020204" pitchFamily="34" charset="0"/>
                <a:cs typeface="Arial" panose="020B0604020202020204" pitchFamily="34" charset="0"/>
              </a:rPr>
              <a:t>се мери според просечниот животен век на </a:t>
            </a:r>
            <a:r>
              <a:rPr lang="mk-MK" sz="2000" dirty="0" smtClean="0">
                <a:latin typeface="Arial" panose="020B0604020202020204" pitchFamily="34" charset="0"/>
                <a:cs typeface="Arial" panose="020B0604020202020204" pitchFamily="34" charset="0"/>
              </a:rPr>
              <a:t>населението. </a:t>
            </a:r>
            <a:r>
              <a:rPr lang="mk-MK" sz="2000" dirty="0" smtClean="0">
                <a:latin typeface="Arial" panose="020B0604020202020204" pitchFamily="34" charset="0"/>
                <a:cs typeface="Arial" panose="020B0604020202020204" pitchFamily="34" charset="0"/>
              </a:rPr>
              <a:t>Популацијата во богатите држави, во просек, доживува 78 години старост, а во сиромашните 56 години.  </a:t>
            </a:r>
            <a:r>
              <a:rPr lang="mk-MK" sz="2000" b="1" dirty="0" smtClean="0">
                <a:latin typeface="Arial" panose="020B0604020202020204" pitchFamily="34" charset="0"/>
                <a:cs typeface="Arial" panose="020B0604020202020204" pitchFamily="34" charset="0"/>
              </a:rPr>
              <a:t>Знаењето</a:t>
            </a:r>
            <a:r>
              <a:rPr lang="mk-MK" sz="2000" dirty="0" smtClean="0">
                <a:latin typeface="Arial" panose="020B0604020202020204" pitchFamily="34" charset="0"/>
                <a:cs typeface="Arial" panose="020B0604020202020204" pitchFamily="34" charset="0"/>
              </a:rPr>
              <a:t> се мери според бројот на описменувањето на возрасните, како и според нивоата на образование на популацијата. Како во светот и кај нас најголем дел од платата сиромашните трошат за храна.     </a:t>
            </a:r>
          </a:p>
        </p:txBody>
      </p:sp>
      <p:sp>
        <p:nvSpPr>
          <p:cNvPr id="4" name="Rectangle 3"/>
          <p:cNvSpPr/>
          <p:nvPr/>
        </p:nvSpPr>
        <p:spPr>
          <a:xfrm>
            <a:off x="2592925" y="3244334"/>
            <a:ext cx="7005669" cy="461665"/>
          </a:xfrm>
          <a:prstGeom prst="rect">
            <a:avLst/>
          </a:prstGeom>
        </p:spPr>
        <p:txBody>
          <a:bodyPr wrap="square">
            <a:spAutoFit/>
          </a:bodyPr>
          <a:lstStyle/>
          <a:p>
            <a:r>
              <a:rPr lang="mk-MK" sz="2400" b="1" dirty="0">
                <a:latin typeface="Arial" panose="020B0604020202020204" pitchFamily="34" charset="0"/>
                <a:cs typeface="Arial" panose="020B0604020202020204" pitchFamily="34" charset="0"/>
              </a:rPr>
              <a:t>4. Социјални индикатори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78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549" y="313510"/>
            <a:ext cx="10071462" cy="979714"/>
          </a:xfrm>
        </p:spPr>
        <p:txBody>
          <a:bodyPr>
            <a:normAutofit fontScale="90000"/>
          </a:bodyPr>
          <a:lstStyle/>
          <a:p>
            <a:pPr algn="ctr"/>
            <a:r>
              <a:rPr lang="ru-RU" sz="2800" u="sng" dirty="0"/>
              <a:t>Културата на сиромаштијата и општествено исклучување</a:t>
            </a:r>
            <a:br>
              <a:rPr lang="ru-RU" sz="2800" u="sng" dirty="0"/>
            </a:br>
            <a:endParaRPr lang="en-US" sz="2800" u="sng" dirty="0"/>
          </a:p>
        </p:txBody>
      </p:sp>
      <p:sp>
        <p:nvSpPr>
          <p:cNvPr id="3" name="Content Placeholder 2"/>
          <p:cNvSpPr>
            <a:spLocks noGrp="1"/>
          </p:cNvSpPr>
          <p:nvPr>
            <p:ph idx="1"/>
          </p:nvPr>
        </p:nvSpPr>
        <p:spPr>
          <a:xfrm>
            <a:off x="1188720" y="849086"/>
            <a:ext cx="10816046" cy="5904411"/>
          </a:xfrm>
        </p:spPr>
        <p:txBody>
          <a:bodyPr>
            <a:noAutofit/>
          </a:bodyPr>
          <a:lstStyle/>
          <a:p>
            <a:pPr marL="0" indent="0" algn="just">
              <a:buNone/>
            </a:pPr>
            <a:r>
              <a:rPr lang="mk-MK" sz="2000" dirty="0" smtClean="0">
                <a:latin typeface="Arial" panose="020B0604020202020204" pitchFamily="34" charset="0"/>
                <a:cs typeface="Arial" panose="020B0604020202020204" pitchFamily="34" charset="0"/>
              </a:rPr>
              <a:t>     Начинот на живеење на сиромашните се разликува од начинот на живеење на другите поединци во општеството. Последиците кои што ги предизвикува сиромаштијата се универзални. </a:t>
            </a:r>
          </a:p>
          <a:p>
            <a:pPr marL="0" indent="0">
              <a:buNone/>
            </a:pPr>
            <a:r>
              <a:rPr lang="mk-MK" sz="2000" dirty="0" smtClean="0">
                <a:latin typeface="Arial" panose="020B0604020202020204" pitchFamily="34" charset="0"/>
                <a:cs typeface="Arial" panose="020B0604020202020204" pitchFamily="34" charset="0"/>
              </a:rPr>
              <a:t> </a:t>
            </a:r>
            <a:r>
              <a:rPr lang="mk-MK" sz="2000" i="1" dirty="0" smtClean="0">
                <a:solidFill>
                  <a:srgbClr val="FF0000"/>
                </a:solidFill>
                <a:latin typeface="Arial" panose="020B0604020202020204" pitchFamily="34" charset="0"/>
                <a:cs typeface="Arial" panose="020B0604020202020204" pitchFamily="34" charset="0"/>
              </a:rPr>
              <a:t>Домашна задача: </a:t>
            </a:r>
          </a:p>
          <a:p>
            <a:pPr marL="0" indent="0">
              <a:buNone/>
            </a:pPr>
            <a:r>
              <a:rPr lang="mk-MK" sz="2000" dirty="0">
                <a:solidFill>
                  <a:srgbClr val="FF0000"/>
                </a:solidFill>
                <a:latin typeface="Arial" panose="020B0604020202020204" pitchFamily="34" charset="0"/>
                <a:cs typeface="Arial" panose="020B0604020202020204" pitchFamily="34" charset="0"/>
              </a:rPr>
              <a:t> </a:t>
            </a:r>
            <a:r>
              <a:rPr lang="mk-MK" sz="2000" dirty="0" smtClean="0">
                <a:solidFill>
                  <a:srgbClr val="FF0000"/>
                </a:solidFill>
                <a:latin typeface="Arial" panose="020B0604020202020204" pitchFamily="34" charset="0"/>
                <a:cs typeface="Arial" panose="020B0604020202020204" pitchFamily="34" charset="0"/>
              </a:rPr>
              <a:t>Со помош на наставни помагала (учебник, интернет...) откријте кој се најчести последици кај луѓето предизвикани од сиромаштијата? </a:t>
            </a:r>
          </a:p>
          <a:p>
            <a:pPr marL="0" indent="0" algn="ctr">
              <a:buNone/>
            </a:pPr>
            <a:r>
              <a:rPr lang="ru-RU" sz="2400" u="sng" dirty="0">
                <a:solidFill>
                  <a:schemeClr val="tx1"/>
                </a:solidFill>
                <a:latin typeface="Arial" panose="020B0604020202020204" pitchFamily="34" charset="0"/>
                <a:cs typeface="Arial" panose="020B0604020202020204" pitchFamily="34" charset="0"/>
              </a:rPr>
              <a:t>Што е социјална исклученост?</a:t>
            </a:r>
          </a:p>
          <a:p>
            <a:pPr marL="0" indent="0" algn="just">
              <a:buNone/>
            </a:pPr>
            <a:r>
              <a:rPr lang="en-US" sz="2000" dirty="0" smtClean="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Терминот </a:t>
            </a:r>
            <a:r>
              <a:rPr lang="ru-RU" sz="2000" dirty="0">
                <a:solidFill>
                  <a:schemeClr val="tx1"/>
                </a:solidFill>
                <a:latin typeface="Arial" panose="020B0604020202020204" pitchFamily="34" charset="0"/>
                <a:cs typeface="Arial" panose="020B0604020202020204" pitchFamily="34" charset="0"/>
              </a:rPr>
              <a:t>социјална исклученост (ексклузија) се однесува на процесот кој доведува одредени граѓани или групи да се најдат на работ на општеството, лимитирајќи го нивниот пристап кон ресурси и можности и ограничувајќи го нивното учество во социјалниот и културниот живот, што за последица има нивно маргинализирање и </a:t>
            </a:r>
            <a:r>
              <a:rPr lang="ru-RU" sz="2000" dirty="0" smtClean="0">
                <a:solidFill>
                  <a:schemeClr val="tx1"/>
                </a:solidFill>
                <a:latin typeface="Arial" panose="020B0604020202020204" pitchFamily="34" charset="0"/>
                <a:cs typeface="Arial" panose="020B0604020202020204" pitchFamily="34" charset="0"/>
              </a:rPr>
              <a:t>дискриминирање.</a:t>
            </a:r>
          </a:p>
          <a:p>
            <a:pPr marL="0" indent="0" algn="just">
              <a:buNone/>
            </a:pPr>
            <a:r>
              <a:rPr lang="en-US" sz="2000" dirty="0" smtClean="0">
                <a:solidFill>
                  <a:schemeClr val="tx1"/>
                </a:solidFill>
                <a:latin typeface="Arial" panose="020B0604020202020204" pitchFamily="34" charset="0"/>
                <a:cs typeface="Arial" panose="020B0604020202020204" pitchFamily="34" charset="0"/>
              </a:rPr>
              <a:t>	</a:t>
            </a:r>
            <a:r>
              <a:rPr lang="ru-RU" sz="2000" dirty="0" smtClean="0">
                <a:solidFill>
                  <a:schemeClr val="tx1"/>
                </a:solidFill>
                <a:latin typeface="Arial" panose="020B0604020202020204" pitchFamily="34" charset="0"/>
                <a:cs typeface="Arial" panose="020B0604020202020204" pitchFamily="34" charset="0"/>
              </a:rPr>
              <a:t>Друг </a:t>
            </a:r>
            <a:r>
              <a:rPr lang="ru-RU" sz="2000" dirty="0">
                <a:solidFill>
                  <a:schemeClr val="tx1"/>
                </a:solidFill>
                <a:latin typeface="Arial" panose="020B0604020202020204" pitchFamily="34" charset="0"/>
                <a:cs typeface="Arial" panose="020B0604020202020204" pitchFamily="34" charset="0"/>
              </a:rPr>
              <a:t>често користен термин поврзан со сиромаштијата е ранливоста. Луѓето се во ранлива ситуација кога нивната лична благосостојба е ставена во ризик поради недостигот од потребни ресурси, со што имаат ризик од долгови, болести, недостаток од образование и живеат во неадекватни домови и опкружување. Сепак, не сите луѓе кои се во ризик од социјална исклученост или ранливост се сиромашни</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01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83" y="300446"/>
            <a:ext cx="10149840" cy="692331"/>
          </a:xfrm>
        </p:spPr>
        <p:txBody>
          <a:bodyPr>
            <a:normAutofit/>
          </a:bodyPr>
          <a:lstStyle/>
          <a:p>
            <a:pPr algn="ctr"/>
            <a:r>
              <a:rPr lang="mk-MK" dirty="0" smtClean="0">
                <a:latin typeface="Arial" panose="020B0604020202020204" pitchFamily="34" charset="0"/>
                <a:cs typeface="Arial" panose="020B0604020202020204" pitchFamily="34" charset="0"/>
              </a:rPr>
              <a:t>8.3. Фактори на сиромаштво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3953" y="1149531"/>
            <a:ext cx="11194869" cy="5394960"/>
          </a:xfrm>
        </p:spPr>
        <p:txBody>
          <a:bodyPr/>
          <a:lstStyle/>
          <a:p>
            <a:pPr marL="0" indent="0">
              <a:buNone/>
            </a:pPr>
            <a:r>
              <a:rPr lang="mk-MK" dirty="0" smtClean="0"/>
              <a:t>	</a:t>
            </a:r>
          </a:p>
          <a:p>
            <a:pPr marL="0" indent="0">
              <a:buNone/>
            </a:pPr>
            <a:r>
              <a:rPr lang="mk-MK" sz="2400" dirty="0" smtClean="0">
                <a:latin typeface="Arial" panose="020B0604020202020204" pitchFamily="34" charset="0"/>
                <a:cs typeface="Arial" panose="020B0604020202020204" pitchFamily="34" charset="0"/>
              </a:rPr>
              <a:t>Постојат голем број на фактори кои влијаат врз сиромаштијата. Нив можеме да ги поделиме во две групи: </a:t>
            </a:r>
          </a:p>
          <a:p>
            <a:pPr marL="0" indent="0">
              <a:buNone/>
            </a:pPr>
            <a:endParaRPr lang="mk-MK" sz="2400" dirty="0" smtClean="0">
              <a:latin typeface="Arial" panose="020B0604020202020204" pitchFamily="34" charset="0"/>
              <a:cs typeface="Arial" panose="020B0604020202020204" pitchFamily="34" charset="0"/>
            </a:endParaRPr>
          </a:p>
          <a:p>
            <a:pPr marL="0" indent="0" algn="ctr">
              <a:buNone/>
            </a:pPr>
            <a:r>
              <a:rPr lang="mk-MK" sz="2000" dirty="0">
                <a:latin typeface="Arial" panose="020B0604020202020204" pitchFamily="34" charset="0"/>
                <a:cs typeface="Arial" panose="020B0604020202020204" pitchFamily="34" charset="0"/>
              </a:rPr>
              <a:t>	</a:t>
            </a:r>
            <a:r>
              <a:rPr lang="mk-MK" sz="4000" dirty="0" smtClean="0">
                <a:latin typeface="Arial" panose="020B0604020202020204" pitchFamily="34" charset="0"/>
                <a:cs typeface="Arial" panose="020B0604020202020204" pitchFamily="34" charset="0"/>
              </a:rPr>
              <a:t>- Социо - економски фактори </a:t>
            </a:r>
          </a:p>
          <a:p>
            <a:pPr marL="0" indent="0" algn="ctr">
              <a:buNone/>
            </a:pPr>
            <a:r>
              <a:rPr lang="mk-MK" sz="4000" dirty="0">
                <a:latin typeface="Arial" panose="020B0604020202020204" pitchFamily="34" charset="0"/>
                <a:cs typeface="Arial" panose="020B0604020202020204" pitchFamily="34" charset="0"/>
              </a:rPr>
              <a:t> </a:t>
            </a:r>
            <a:r>
              <a:rPr lang="mk-MK" sz="4000" dirty="0" smtClean="0">
                <a:latin typeface="Arial" panose="020B0604020202020204" pitchFamily="34" charset="0"/>
                <a:cs typeface="Arial" panose="020B0604020202020204" pitchFamily="34" charset="0"/>
              </a:rPr>
              <a:t>- Социо - културни фактори</a:t>
            </a:r>
          </a:p>
          <a:p>
            <a:pPr marL="0" indent="0">
              <a:buNone/>
            </a:pPr>
            <a:r>
              <a:rPr lang="mk-MK" sz="4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3470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235" y="624110"/>
            <a:ext cx="10162902" cy="1280890"/>
          </a:xfrm>
        </p:spPr>
        <p:txBody>
          <a:bodyPr/>
          <a:lstStyle/>
          <a:p>
            <a:pPr algn="ctr"/>
            <a:r>
              <a:rPr lang="mk-MK" u="sng" dirty="0" smtClean="0">
                <a:latin typeface="Arial" panose="020B0604020202020204" pitchFamily="34" charset="0"/>
                <a:cs typeface="Arial" panose="020B0604020202020204" pitchFamily="34" charset="0"/>
              </a:rPr>
              <a:t>Социо-економски фактори на сиромаштијата</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1235" y="1698171"/>
            <a:ext cx="10019211" cy="4213051"/>
          </a:xfrm>
        </p:spPr>
        <p:txBody>
          <a:bodyPr/>
          <a:lstStyle/>
          <a:p>
            <a:pPr marL="0" indent="0" algn="ctr">
              <a:buNone/>
            </a:pPr>
            <a:r>
              <a:rPr lang="mk-MK" dirty="0" smtClean="0"/>
              <a:t> </a:t>
            </a:r>
            <a:r>
              <a:rPr lang="mk-MK" sz="2000" dirty="0" smtClean="0">
                <a:latin typeface="Arial" panose="020B0604020202020204" pitchFamily="34" charset="0"/>
                <a:cs typeface="Arial" panose="020B0604020202020204" pitchFamily="34" charset="0"/>
              </a:rPr>
              <a:t>Во оваа група како најважни ги наведуваме следните фактори: </a:t>
            </a:r>
          </a:p>
          <a:p>
            <a:pPr marL="0" indent="0">
              <a:buNone/>
            </a:pPr>
            <a:r>
              <a:rPr lang="mk-MK" sz="2000" dirty="0">
                <a:latin typeface="Arial" panose="020B0604020202020204" pitchFamily="34" charset="0"/>
                <a:cs typeface="Arial" panose="020B0604020202020204" pitchFamily="34" charset="0"/>
              </a:rPr>
              <a:t>	</a:t>
            </a:r>
            <a:r>
              <a:rPr lang="mk-MK" sz="2000" dirty="0" smtClean="0">
                <a:solidFill>
                  <a:schemeClr val="tx1"/>
                </a:solidFill>
                <a:latin typeface="Arial" panose="020B0604020202020204" pitchFamily="34" charset="0"/>
                <a:cs typeface="Arial" panose="020B0604020202020204" pitchFamily="34" charset="0"/>
              </a:rPr>
              <a:t>1.  </a:t>
            </a:r>
            <a:r>
              <a:rPr lang="mk-MK" sz="2000" b="1" dirty="0" smtClean="0">
                <a:latin typeface="Arial" panose="020B0604020202020204" pitchFamily="34" charset="0"/>
                <a:cs typeface="Arial" panose="020B0604020202020204" pitchFamily="34" charset="0"/>
              </a:rPr>
              <a:t>Невработеноста </a:t>
            </a:r>
          </a:p>
          <a:p>
            <a:pPr marL="0"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технолошка невработеност</a:t>
            </a:r>
          </a:p>
          <a:p>
            <a:pPr marL="0"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структурална невработеност</a:t>
            </a:r>
          </a:p>
          <a:p>
            <a:pPr marL="0"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демографска невранотеност</a:t>
            </a:r>
          </a:p>
          <a:p>
            <a:pPr marL="0" indent="0">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 невработеност предизвикана од економска криза </a:t>
            </a:r>
          </a:p>
          <a:p>
            <a:pPr marL="0" indent="0">
              <a:buNone/>
            </a:pPr>
            <a:r>
              <a:rPr lang="mk-MK" sz="2000" dirty="0">
                <a:latin typeface="Arial" panose="020B0604020202020204" pitchFamily="34" charset="0"/>
                <a:cs typeface="Arial" panose="020B0604020202020204" pitchFamily="34" charset="0"/>
              </a:rPr>
              <a:t>	</a:t>
            </a:r>
            <a:r>
              <a:rPr lang="mk-MK" sz="2000" dirty="0" smtClean="0">
                <a:solidFill>
                  <a:schemeClr val="tx1"/>
                </a:solidFill>
                <a:latin typeface="Arial" panose="020B0604020202020204" pitchFamily="34" charset="0"/>
                <a:cs typeface="Arial" panose="020B0604020202020204" pitchFamily="34" charset="0"/>
              </a:rPr>
              <a:t>2. </a:t>
            </a:r>
            <a:r>
              <a:rPr lang="mk-MK" sz="2000" b="1" dirty="0" smtClean="0">
                <a:solidFill>
                  <a:schemeClr val="tx1"/>
                </a:solidFill>
                <a:latin typeface="Arial" panose="020B0604020202020204" pitchFamily="34" charset="0"/>
                <a:cs typeface="Arial" panose="020B0604020202020204" pitchFamily="34" charset="0"/>
              </a:rPr>
              <a:t>Инфлацијата </a:t>
            </a:r>
          </a:p>
          <a:p>
            <a:pPr marL="0" indent="0">
              <a:buNone/>
            </a:pPr>
            <a:r>
              <a:rPr lang="mk-MK" sz="2000" dirty="0" smtClean="0">
                <a:latin typeface="Arial" panose="020B0604020202020204" pitchFamily="34" charset="0"/>
                <a:cs typeface="Arial" panose="020B0604020202020204" pitchFamily="34" charset="0"/>
              </a:rPr>
              <a:t>	</a:t>
            </a:r>
            <a:r>
              <a:rPr lang="mk-MK" sz="2000" b="1" dirty="0" smtClean="0">
                <a:latin typeface="Arial" panose="020B0604020202020204" pitchFamily="34" charset="0"/>
                <a:cs typeface="Arial" panose="020B0604020202020204" pitchFamily="34" charset="0"/>
              </a:rPr>
              <a:t>3. Економскиот развој на државата </a:t>
            </a:r>
          </a:p>
          <a:p>
            <a:pPr marL="0" indent="0">
              <a:buNone/>
            </a:pPr>
            <a:r>
              <a:rPr lang="mk-MK" sz="2000" dirty="0">
                <a:latin typeface="Arial" panose="020B0604020202020204" pitchFamily="34" charset="0"/>
                <a:cs typeface="Arial" panose="020B0604020202020204" pitchFamily="34" charset="0"/>
              </a:rPr>
              <a:t>	</a:t>
            </a:r>
            <a:r>
              <a:rPr lang="mk-MK" sz="2000" b="1" dirty="0" smtClean="0">
                <a:latin typeface="Arial" panose="020B0604020202020204" pitchFamily="34" charset="0"/>
                <a:cs typeface="Arial" panose="020B0604020202020204" pitchFamily="34" charset="0"/>
              </a:rPr>
              <a:t>4. Економскиот и социјалниот статус на семејството</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65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352697"/>
            <a:ext cx="10371907" cy="770708"/>
          </a:xfrm>
        </p:spPr>
        <p:txBody>
          <a:bodyPr>
            <a:normAutofit/>
          </a:bodyPr>
          <a:lstStyle/>
          <a:p>
            <a:pPr algn="ctr"/>
            <a:r>
              <a:rPr lang="mk-MK" u="sng" dirty="0" smtClean="0">
                <a:latin typeface="Arial" panose="020B0604020202020204" pitchFamily="34" charset="0"/>
                <a:cs typeface="Arial" panose="020B0604020202020204" pitchFamily="34" charset="0"/>
              </a:rPr>
              <a:t>Социо-културни фактори на сиромаштијата </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8091" y="1515291"/>
            <a:ext cx="10816045" cy="4990012"/>
          </a:xfrm>
        </p:spPr>
        <p:txBody>
          <a:bodyPr>
            <a:normAutofit/>
          </a:bodyPr>
          <a:lstStyle/>
          <a:p>
            <a:pPr marL="0" indent="0" algn="just">
              <a:buNone/>
            </a:pPr>
            <a:r>
              <a:rPr lang="mk-MK" sz="2000" dirty="0" smtClean="0">
                <a:latin typeface="Arial" panose="020B0604020202020204" pitchFamily="34" charset="0"/>
                <a:cs typeface="Arial" panose="020B0604020202020204" pitchFamily="34" charset="0"/>
              </a:rPr>
              <a:t>	Оваа група на фактори тесно е поврзана со социјалната мобилност (подвижност) во општеството. Под </a:t>
            </a:r>
            <a:r>
              <a:rPr lang="mk-MK" sz="2000" i="1" u="sng" dirty="0" smtClean="0">
                <a:latin typeface="Arial" panose="020B0604020202020204" pitchFamily="34" charset="0"/>
                <a:cs typeface="Arial" panose="020B0604020202020204" pitchFamily="34" charset="0"/>
              </a:rPr>
              <a:t>социјална мобилност </a:t>
            </a:r>
            <a:r>
              <a:rPr lang="mk-MK" sz="2000" dirty="0" smtClean="0">
                <a:latin typeface="Arial" panose="020B0604020202020204" pitchFamily="34" charset="0"/>
                <a:cs typeface="Arial" panose="020B0604020202020204" pitchFamily="34" charset="0"/>
              </a:rPr>
              <a:t>се подразбира движење т.е. премин од едена социјална група (класа, слој) кон друга социјална група. Кога социјалната мобилност се доведува во врска со сиромаштијата, всушност се дава одговор на прашањето од кои групи и како се регрутираат сиромашните и во која мера поединците можат да се извлечат од сиромаштијата. </a:t>
            </a:r>
          </a:p>
          <a:p>
            <a:pPr marL="0" indent="0" algn="just">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Социјалната мобилност може да биде:</a:t>
            </a:r>
          </a:p>
          <a:p>
            <a:pPr marL="0" indent="0" algn="just">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вертикална (интергенерациска и интрагенерациска)</a:t>
            </a:r>
          </a:p>
          <a:p>
            <a:pPr marL="0" indent="0" algn="just">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хоризонтална  </a:t>
            </a:r>
          </a:p>
          <a:p>
            <a:pPr marL="0" indent="0" algn="just">
              <a:buNone/>
            </a:pPr>
            <a:r>
              <a:rPr lang="mk-MK" sz="2000" dirty="0" smtClean="0">
                <a:solidFill>
                  <a:srgbClr val="FF0000"/>
                </a:solidFill>
                <a:latin typeface="Arial" panose="020B0604020202020204" pitchFamily="34" charset="0"/>
                <a:cs typeface="Arial" panose="020B0604020202020204" pitchFamily="34" charset="0"/>
              </a:rPr>
              <a:t>Домашна задача</a:t>
            </a:r>
            <a:r>
              <a:rPr lang="mk-MK" sz="2000" dirty="0">
                <a:solidFill>
                  <a:srgbClr val="FF0000"/>
                </a:solidFill>
                <a:latin typeface="Arial" panose="020B0604020202020204" pitchFamily="34" charset="0"/>
                <a:cs typeface="Arial" panose="020B0604020202020204" pitchFamily="34" charset="0"/>
              </a:rPr>
              <a:t>	</a:t>
            </a:r>
            <a:endParaRPr lang="mk-MK" sz="2000" dirty="0" smtClean="0">
              <a:solidFill>
                <a:srgbClr val="FF0000"/>
              </a:solidFill>
              <a:latin typeface="Arial" panose="020B0604020202020204" pitchFamily="34" charset="0"/>
              <a:cs typeface="Arial" panose="020B0604020202020204" pitchFamily="34" charset="0"/>
            </a:endParaRPr>
          </a:p>
          <a:p>
            <a:pPr marL="0" indent="0" algn="just">
              <a:buNone/>
            </a:pPr>
            <a:r>
              <a:rPr lang="mk-MK" sz="2000" dirty="0" smtClean="0">
                <a:solidFill>
                  <a:srgbClr val="FF0000"/>
                </a:solidFill>
                <a:latin typeface="Arial" panose="020B0604020202020204" pitchFamily="34" charset="0"/>
                <a:cs typeface="Arial" panose="020B0604020202020204" pitchFamily="34" charset="0"/>
              </a:rPr>
              <a:t>	1. Пронајдете кава е поврзаноста помеѓу сиромаштијата и видовите на социјална подвижност? За подобра анализа користете го учебникот од страна 144 до 147.</a:t>
            </a:r>
          </a:p>
          <a:p>
            <a:pPr marL="0" indent="0" algn="just">
              <a:buNone/>
            </a:pPr>
            <a:r>
              <a:rPr lang="mk-MK" sz="2000" dirty="0" smtClean="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794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89" y="624110"/>
            <a:ext cx="10620102" cy="2537101"/>
          </a:xfrm>
        </p:spPr>
        <p:txBody>
          <a:bodyPr>
            <a:normAutofit/>
          </a:bodyPr>
          <a:lstStyle/>
          <a:p>
            <a:r>
              <a:rPr lang="mk-MK" sz="2000" dirty="0" smtClean="0">
                <a:solidFill>
                  <a:srgbClr val="FF0000"/>
                </a:solidFill>
                <a:latin typeface="Arial" panose="020B0604020202020204" pitchFamily="34" charset="0"/>
                <a:cs typeface="Arial" panose="020B0604020202020204" pitchFamily="34" charset="0"/>
              </a:rPr>
              <a:t>	</a:t>
            </a:r>
            <a:r>
              <a:rPr lang="mk-MK" sz="2000" u="sng" dirty="0" smtClean="0">
                <a:solidFill>
                  <a:srgbClr val="FF0000"/>
                </a:solidFill>
                <a:latin typeface="Arial" panose="020B0604020202020204" pitchFamily="34" charset="0"/>
                <a:cs typeface="Arial" panose="020B0604020202020204" pitchFamily="34" charset="0"/>
              </a:rPr>
              <a:t>Домашна задача </a:t>
            </a:r>
            <a:r>
              <a:rPr lang="mk-MK" sz="2000" dirty="0" smtClean="0">
                <a:solidFill>
                  <a:srgbClr val="FF0000"/>
                </a:solidFill>
                <a:latin typeface="Arial" panose="020B0604020202020204" pitchFamily="34" charset="0"/>
                <a:cs typeface="Arial" panose="020B0604020202020204" pitchFamily="34" charset="0"/>
              </a:rPr>
              <a:t/>
            </a:r>
            <a:br>
              <a:rPr lang="mk-MK" sz="2000" dirty="0" smtClean="0">
                <a:solidFill>
                  <a:srgbClr val="FF0000"/>
                </a:solidFill>
                <a:latin typeface="Arial" panose="020B0604020202020204" pitchFamily="34" charset="0"/>
                <a:cs typeface="Arial" panose="020B0604020202020204" pitchFamily="34" charset="0"/>
              </a:rPr>
            </a:br>
            <a:r>
              <a:rPr lang="mk-MK" sz="2000" dirty="0" smtClean="0">
                <a:solidFill>
                  <a:srgbClr val="FF0000"/>
                </a:solidFill>
                <a:latin typeface="Arial" panose="020B0604020202020204" pitchFamily="34" charset="0"/>
                <a:cs typeface="Arial" panose="020B0604020202020204" pitchFamily="34" charset="0"/>
              </a:rPr>
              <a:t>	</a:t>
            </a:r>
            <a:r>
              <a:rPr lang="mk-MK" sz="2000" i="1" dirty="0" smtClean="0">
                <a:solidFill>
                  <a:srgbClr val="FF0000"/>
                </a:solidFill>
                <a:latin typeface="Arial" panose="020B0604020202020204" pitchFamily="34" charset="0"/>
                <a:cs typeface="Arial" panose="020B0604020202020204" pitchFamily="34" charset="0"/>
              </a:rPr>
              <a:t>Научи повеќе. Истражувај</a:t>
            </a:r>
            <a:r>
              <a:rPr lang="mk-MK" sz="2000" dirty="0" smtClean="0">
                <a:solidFill>
                  <a:srgbClr val="FF0000"/>
                </a:solidFill>
                <a:latin typeface="Arial" panose="020B0604020202020204" pitchFamily="34" charset="0"/>
                <a:cs typeface="Arial" panose="020B0604020202020204" pitchFamily="34" charset="0"/>
              </a:rPr>
              <a:t>!</a:t>
            </a:r>
            <a:r>
              <a:rPr lang="mk-MK" sz="2000" dirty="0" smtClean="0">
                <a:latin typeface="Arial" panose="020B0604020202020204" pitchFamily="34" charset="0"/>
                <a:cs typeface="Arial" panose="020B0604020202020204" pitchFamily="34" charset="0"/>
              </a:rPr>
              <a:t/>
            </a:r>
            <a:br>
              <a:rPr lang="mk-MK" sz="2000" dirty="0" smtClean="0">
                <a:latin typeface="Arial" panose="020B0604020202020204" pitchFamily="34" charset="0"/>
                <a:cs typeface="Arial" panose="020B0604020202020204" pitchFamily="34" charset="0"/>
              </a:rPr>
            </a:br>
            <a:r>
              <a:rPr lang="mk-MK" sz="2000" dirty="0" smtClean="0">
                <a:latin typeface="Arial" panose="020B0604020202020204" pitchFamily="34" charset="0"/>
                <a:cs typeface="Arial" panose="020B0604020202020204" pitchFamily="34" charset="0"/>
              </a:rPr>
              <a:t>	Погледнете го видеото. Побарајте податоци за стапката за сиромаштија за 2019 год. во македонското општество.  Споредете ги податоците со претходните години</a:t>
            </a: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дадени во видеото за 2017 и 2018 год. </a:t>
            </a:r>
            <a:endParaRPr lang="en-US" sz="2000" dirty="0">
              <a:latin typeface="Arial" panose="020B0604020202020204" pitchFamily="34" charset="0"/>
              <a:cs typeface="Arial" panose="020B0604020202020204" pitchFamily="34" charset="0"/>
            </a:endParaRPr>
          </a:p>
        </p:txBody>
      </p:sp>
      <p:pic>
        <p:nvPicPr>
          <p:cNvPr id="8" name="e5H_wlXyV4c"/>
          <p:cNvPicPr>
            <a:picLocks noGrp="1" noRot="1" noChangeAspect="1"/>
          </p:cNvPicPr>
          <p:nvPr>
            <p:ph idx="1"/>
            <a:videoFile r:link="rId1"/>
          </p:nvPr>
        </p:nvPicPr>
        <p:blipFill>
          <a:blip r:embed="rId3"/>
          <a:stretch>
            <a:fillRect/>
          </a:stretch>
        </p:blipFill>
        <p:spPr>
          <a:xfrm>
            <a:off x="3043646" y="2455817"/>
            <a:ext cx="5878285" cy="3853543"/>
          </a:xfrm>
          <a:prstGeom prst="rect">
            <a:avLst/>
          </a:prstGeom>
        </p:spPr>
      </p:pic>
    </p:spTree>
    <p:extLst>
      <p:ext uri="{BB962C8B-B14F-4D97-AF65-F5344CB8AC3E}">
        <p14:creationId xmlns:p14="http://schemas.microsoft.com/office/powerpoint/2010/main" val="244106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679269"/>
            <a:ext cx="10215153" cy="862147"/>
          </a:xfrm>
        </p:spPr>
        <p:txBody>
          <a:bodyPr>
            <a:noAutofit/>
          </a:bodyPr>
          <a:lstStyle/>
          <a:p>
            <a:pPr algn="ctr"/>
            <a:r>
              <a:rPr lang="mk-MK" sz="3200" dirty="0" smtClean="0">
                <a:latin typeface="Arial" panose="020B0604020202020204" pitchFamily="34" charset="0"/>
                <a:cs typeface="Arial" panose="020B0604020202020204" pitchFamily="34" charset="0"/>
              </a:rPr>
              <a:t>	Домашна задача:</a:t>
            </a:r>
            <a:br>
              <a:rPr lang="mk-MK" sz="3200" dirty="0" smtClean="0">
                <a:latin typeface="Arial" panose="020B0604020202020204" pitchFamily="34" charset="0"/>
                <a:cs typeface="Arial" panose="020B0604020202020204" pitchFamily="34" charset="0"/>
              </a:rPr>
            </a:br>
            <a:r>
              <a:rPr lang="mk-MK" sz="3200" dirty="0">
                <a:latin typeface="Arial" panose="020B0604020202020204" pitchFamily="34" charset="0"/>
                <a:cs typeface="Arial" panose="020B0604020202020204" pitchFamily="34" charset="0"/>
              </a:rPr>
              <a:t> </a:t>
            </a:r>
            <a:r>
              <a:rPr lang="mk-MK" sz="3200" dirty="0" smtClean="0">
                <a:latin typeface="Arial" panose="020B0604020202020204" pitchFamily="34" charset="0"/>
                <a:cs typeface="Arial" panose="020B0604020202020204" pitchFamily="34" charset="0"/>
              </a:rPr>
              <a:t>   </a:t>
            </a:r>
            <a:br>
              <a:rPr lang="mk-MK"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2207622"/>
            <a:ext cx="8915400" cy="4167051"/>
          </a:xfrm>
        </p:spPr>
        <p:txBody>
          <a:bodyPr>
            <a:normAutofit/>
          </a:bodyPr>
          <a:lstStyle/>
          <a:p>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Напишете есеј на тема: Како сиромаштијата го поткопува човечкото достоинство? </a:t>
            </a:r>
            <a:r>
              <a:rPr lang="ru-RU" sz="2400" dirty="0" smtClean="0">
                <a:latin typeface="Arial" panose="020B0604020202020204" pitchFamily="34" charset="0"/>
                <a:cs typeface="Arial" panose="020B0604020202020204" pitchFamily="34" charset="0"/>
              </a:rPr>
              <a:t>(Есејот да содржи 300 зборови)</a:t>
            </a:r>
          </a:p>
          <a:p>
            <a:r>
              <a:rPr lang="ru-RU" sz="2400" dirty="0" smtClean="0">
                <a:latin typeface="Arial" panose="020B0604020202020204" pitchFamily="34" charset="0"/>
                <a:cs typeface="Arial" panose="020B0604020202020204" pitchFamily="34" charset="0"/>
              </a:rPr>
              <a:t>Дадете одговори на домашните задачи зададени во слајд </a:t>
            </a:r>
            <a:r>
              <a:rPr lang="ru-RU" sz="2400" dirty="0" smtClean="0">
                <a:latin typeface="Arial" panose="020B0604020202020204" pitchFamily="34" charset="0"/>
                <a:cs typeface="Arial" panose="020B0604020202020204" pitchFamily="34" charset="0"/>
              </a:rPr>
              <a:t>8,13,1</a:t>
            </a:r>
            <a:r>
              <a:rPr lang="en-US" sz="2400" dirty="0" smtClean="0">
                <a:latin typeface="Arial" panose="020B0604020202020204" pitchFamily="34" charset="0"/>
                <a:cs typeface="Arial" panose="020B0604020202020204" pitchFamily="34" charset="0"/>
              </a:rPr>
              <a:t>6</a:t>
            </a:r>
            <a:r>
              <a:rPr lang="ru-RU" sz="2400" dirty="0" smtClean="0">
                <a:latin typeface="Arial" panose="020B0604020202020204" pitchFamily="34" charset="0"/>
                <a:cs typeface="Arial" panose="020B0604020202020204" pitchFamily="34" charset="0"/>
              </a:rPr>
              <a:t> и</a:t>
            </a:r>
            <a:r>
              <a:rPr lang="en-US" sz="2400" dirty="0" smtClean="0">
                <a:latin typeface="Arial" panose="020B0604020202020204" pitchFamily="34" charset="0"/>
                <a:cs typeface="Arial" panose="020B0604020202020204" pitchFamily="34" charset="0"/>
              </a:rPr>
              <a:t>17</a:t>
            </a:r>
            <a:endParaRPr lang="ru-RU" sz="2400" dirty="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Есејот и одговорите од прашањата да ми ги испратите на  мојот </a:t>
            </a:r>
            <a:r>
              <a:rPr lang="en-US" sz="2400" dirty="0" smtClean="0">
                <a:latin typeface="Arial" panose="020B0604020202020204" pitchFamily="34" charset="0"/>
                <a:cs typeface="Arial" panose="020B0604020202020204" pitchFamily="34" charset="0"/>
              </a:rPr>
              <a:t>e-mail:</a:t>
            </a:r>
            <a:r>
              <a:rPr lang="mk-MK"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d123tan123@gmail.com</a:t>
            </a: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28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365760"/>
            <a:ext cx="10149839" cy="1539240"/>
          </a:xfrm>
        </p:spPr>
        <p:txBody>
          <a:bodyPr>
            <a:normAutofit fontScale="90000"/>
          </a:bodyPr>
          <a:lstStyle/>
          <a:p>
            <a:r>
              <a:rPr lang="en-US" sz="3200" dirty="0" smtClean="0">
                <a:solidFill>
                  <a:prstClr val="black">
                    <a:lumMod val="85000"/>
                    <a:lumOff val="15000"/>
                  </a:prstClr>
                </a:solidFill>
                <a:latin typeface="Arial" panose="020B0604020202020204" pitchFamily="34" charset="0"/>
                <a:cs typeface="Arial" panose="020B0604020202020204" pitchFamily="34" charset="0"/>
              </a:rPr>
              <a:t>                                  </a:t>
            </a:r>
            <a:r>
              <a:rPr lang="mk-MK" sz="3200" dirty="0" smtClean="0">
                <a:solidFill>
                  <a:prstClr val="black">
                    <a:lumMod val="85000"/>
                    <a:lumOff val="15000"/>
                  </a:prstClr>
                </a:solidFill>
                <a:latin typeface="Arial" panose="020B0604020202020204" pitchFamily="34" charset="0"/>
                <a:cs typeface="Arial" panose="020B0604020202020204" pitchFamily="34" charset="0"/>
              </a:rPr>
              <a:t>Сиромаштво </a:t>
            </a:r>
            <a:r>
              <a:rPr lang="en-US" sz="3200" dirty="0" smtClean="0">
                <a:solidFill>
                  <a:prstClr val="black">
                    <a:lumMod val="85000"/>
                    <a:lumOff val="15000"/>
                  </a:prstClr>
                </a:solidFill>
                <a:latin typeface="Arial" panose="020B0604020202020204" pitchFamily="34" charset="0"/>
                <a:cs typeface="Arial" panose="020B0604020202020204" pitchFamily="34" charset="0"/>
              </a:rPr>
              <a:t/>
            </a:r>
            <a:br>
              <a:rPr lang="en-US" sz="3200" dirty="0" smtClean="0">
                <a:solidFill>
                  <a:prstClr val="black">
                    <a:lumMod val="85000"/>
                    <a:lumOff val="15000"/>
                  </a:prstClr>
                </a:solidFill>
                <a:latin typeface="Arial" panose="020B0604020202020204" pitchFamily="34" charset="0"/>
                <a:cs typeface="Arial" panose="020B0604020202020204" pitchFamily="34" charset="0"/>
              </a:rPr>
            </a:br>
            <a:r>
              <a:rPr lang="mk-MK" sz="2200" dirty="0">
                <a:solidFill>
                  <a:prstClr val="black">
                    <a:lumMod val="85000"/>
                    <a:lumOff val="15000"/>
                  </a:prstClr>
                </a:solidFill>
                <a:latin typeface="Arial" panose="020B0604020202020204" pitchFamily="34" charset="0"/>
                <a:cs typeface="Arial" panose="020B0604020202020204" pitchFamily="34" charset="0"/>
              </a:rPr>
              <a:t/>
            </a:r>
            <a:br>
              <a:rPr lang="mk-MK" sz="2200" dirty="0">
                <a:solidFill>
                  <a:prstClr val="black">
                    <a:lumMod val="85000"/>
                    <a:lumOff val="15000"/>
                  </a:prstClr>
                </a:solidFill>
                <a:latin typeface="Arial" panose="020B0604020202020204" pitchFamily="34" charset="0"/>
                <a:cs typeface="Arial" panose="020B0604020202020204" pitchFamily="34" charset="0"/>
              </a:rPr>
            </a:br>
            <a:r>
              <a:rPr lang="mk-MK" sz="2200" b="1" dirty="0">
                <a:solidFill>
                  <a:prstClr val="black">
                    <a:lumMod val="85000"/>
                    <a:lumOff val="15000"/>
                  </a:prstClr>
                </a:solidFill>
                <a:latin typeface="Arial" panose="020B0604020202020204" pitchFamily="34" charset="0"/>
                <a:cs typeface="Arial" panose="020B0604020202020204" pitchFamily="34" charset="0"/>
              </a:rPr>
              <a:t>Задача 1:</a:t>
            </a:r>
            <a:r>
              <a:rPr lang="mk-MK" sz="2200" dirty="0">
                <a:solidFill>
                  <a:prstClr val="black">
                    <a:lumMod val="85000"/>
                    <a:lumOff val="15000"/>
                  </a:prstClr>
                </a:solidFill>
                <a:latin typeface="Arial" panose="020B0604020202020204" pitchFamily="34" charset="0"/>
                <a:cs typeface="Arial" panose="020B0604020202020204" pitchFamily="34" charset="0"/>
              </a:rPr>
              <a:t> </a:t>
            </a:r>
            <a:r>
              <a:rPr lang="mk-MK" sz="2200" i="1" dirty="0">
                <a:solidFill>
                  <a:prstClr val="black">
                    <a:lumMod val="85000"/>
                    <a:lumOff val="15000"/>
                  </a:prstClr>
                </a:solidFill>
                <a:latin typeface="Arial" panose="020B0604020202020204" pitchFamily="34" charset="0"/>
                <a:cs typeface="Arial" panose="020B0604020202020204" pitchFamily="34" charset="0"/>
              </a:rPr>
              <a:t>Погледнете го видеото </a:t>
            </a:r>
            <a:br>
              <a:rPr lang="mk-MK" sz="2200" i="1" dirty="0">
                <a:solidFill>
                  <a:prstClr val="black">
                    <a:lumMod val="85000"/>
                    <a:lumOff val="15000"/>
                  </a:prstClr>
                </a:solidFill>
                <a:latin typeface="Arial" panose="020B0604020202020204" pitchFamily="34" charset="0"/>
                <a:cs typeface="Arial" panose="020B0604020202020204" pitchFamily="34" charset="0"/>
              </a:rPr>
            </a:br>
            <a:r>
              <a:rPr lang="mk-MK" sz="2200" b="1" dirty="0">
                <a:solidFill>
                  <a:prstClr val="black">
                    <a:lumMod val="85000"/>
                    <a:lumOff val="15000"/>
                  </a:prstClr>
                </a:solidFill>
                <a:latin typeface="Arial" panose="020B0604020202020204" pitchFamily="34" charset="0"/>
                <a:cs typeface="Arial" panose="020B0604020202020204" pitchFamily="34" charset="0"/>
              </a:rPr>
              <a:t>Задача 2</a:t>
            </a:r>
            <a:r>
              <a:rPr lang="mk-MK" sz="2200" dirty="0">
                <a:solidFill>
                  <a:prstClr val="black">
                    <a:lumMod val="85000"/>
                    <a:lumOff val="15000"/>
                  </a:prstClr>
                </a:solidFill>
                <a:latin typeface="Arial" panose="020B0604020202020204" pitchFamily="34" charset="0"/>
                <a:cs typeface="Arial" panose="020B0604020202020204" pitchFamily="34" charset="0"/>
              </a:rPr>
              <a:t>: </a:t>
            </a:r>
            <a:r>
              <a:rPr lang="mk-MK" sz="2200" i="1" dirty="0">
                <a:solidFill>
                  <a:prstClr val="black">
                    <a:lumMod val="85000"/>
                    <a:lumOff val="15000"/>
                  </a:prstClr>
                </a:solidFill>
                <a:latin typeface="Arial" panose="020B0604020202020204" pitchFamily="34" charset="0"/>
                <a:cs typeface="Arial" panose="020B0604020202020204" pitchFamily="34" charset="0"/>
              </a:rPr>
              <a:t>Прашања за </a:t>
            </a:r>
            <a:r>
              <a:rPr lang="mk-MK" sz="2200" i="1" dirty="0" smtClean="0">
                <a:solidFill>
                  <a:prstClr val="black">
                    <a:lumMod val="85000"/>
                    <a:lumOff val="15000"/>
                  </a:prstClr>
                </a:solidFill>
                <a:latin typeface="Arial" panose="020B0604020202020204" pitchFamily="34" charset="0"/>
                <a:cs typeface="Arial" panose="020B0604020202020204" pitchFamily="34" charset="0"/>
              </a:rPr>
              <a:t>размислување</a:t>
            </a:r>
            <a:r>
              <a:rPr lang="en-US" sz="2200" i="1" dirty="0" smtClean="0">
                <a:solidFill>
                  <a:prstClr val="black">
                    <a:lumMod val="85000"/>
                    <a:lumOff val="15000"/>
                  </a:prstClr>
                </a:solidFill>
                <a:latin typeface="Arial" panose="020B0604020202020204" pitchFamily="34" charset="0"/>
                <a:cs typeface="Arial" panose="020B0604020202020204" pitchFamily="34" charset="0"/>
              </a:rPr>
              <a:t> </a:t>
            </a:r>
            <a:r>
              <a:rPr lang="mk-MK" sz="2200" i="1" dirty="0">
                <a:solidFill>
                  <a:prstClr val="black">
                    <a:lumMod val="85000"/>
                    <a:lumOff val="15000"/>
                  </a:prstClr>
                </a:solidFill>
                <a:latin typeface="Arial" panose="020B0604020202020204" pitchFamily="34" charset="0"/>
                <a:cs typeface="Arial" panose="020B0604020202020204" pitchFamily="34" charset="0"/>
              </a:rPr>
              <a:t/>
            </a:r>
            <a:br>
              <a:rPr lang="mk-MK" sz="2200" i="1" dirty="0">
                <a:solidFill>
                  <a:prstClr val="black">
                    <a:lumMod val="85000"/>
                    <a:lumOff val="15000"/>
                  </a:prstClr>
                </a:solidFill>
                <a:latin typeface="Arial" panose="020B0604020202020204" pitchFamily="34" charset="0"/>
                <a:cs typeface="Arial" panose="020B0604020202020204" pitchFamily="34" charset="0"/>
              </a:rPr>
            </a:br>
            <a:r>
              <a:rPr lang="mk-MK" sz="2200" i="1" dirty="0">
                <a:solidFill>
                  <a:prstClr val="black">
                    <a:lumMod val="85000"/>
                    <a:lumOff val="15000"/>
                  </a:prstClr>
                </a:solidFill>
                <a:latin typeface="Arial" panose="020B0604020202020204" pitchFamily="34" charset="0"/>
                <a:cs typeface="Arial" panose="020B0604020202020204" pitchFamily="34" charset="0"/>
              </a:rPr>
              <a:t>- </a:t>
            </a:r>
            <a:r>
              <a:rPr lang="mk-MK" sz="2200" dirty="0">
                <a:solidFill>
                  <a:prstClr val="black">
                    <a:lumMod val="85000"/>
                    <a:lumOff val="15000"/>
                  </a:prstClr>
                </a:solidFill>
                <a:latin typeface="Arial" panose="020B0604020202020204" pitchFamily="34" charset="0"/>
                <a:cs typeface="Arial" panose="020B0604020202020204" pitchFamily="34" charset="0"/>
              </a:rPr>
              <a:t>Какви чувства пробуди видеото кај вас?</a:t>
            </a:r>
            <a:br>
              <a:rPr lang="mk-MK" sz="2200" dirty="0">
                <a:solidFill>
                  <a:prstClr val="black">
                    <a:lumMod val="85000"/>
                    <a:lumOff val="15000"/>
                  </a:prstClr>
                </a:solidFill>
                <a:latin typeface="Arial" panose="020B0604020202020204" pitchFamily="34" charset="0"/>
                <a:cs typeface="Arial" panose="020B0604020202020204" pitchFamily="34" charset="0"/>
              </a:rPr>
            </a:br>
            <a:r>
              <a:rPr lang="mk-MK" sz="2200" dirty="0">
                <a:solidFill>
                  <a:prstClr val="black">
                    <a:lumMod val="85000"/>
                    <a:lumOff val="15000"/>
                  </a:prstClr>
                </a:solidFill>
                <a:latin typeface="Arial" panose="020B0604020202020204" pitchFamily="34" charset="0"/>
                <a:cs typeface="Arial" panose="020B0604020202020204" pitchFamily="34" charset="0"/>
              </a:rPr>
              <a:t>- Како се гледа на сиромашните во вашата околина?</a:t>
            </a:r>
            <a:br>
              <a:rPr lang="mk-MK" sz="2200" dirty="0">
                <a:solidFill>
                  <a:prstClr val="black">
                    <a:lumMod val="85000"/>
                    <a:lumOff val="15000"/>
                  </a:prstClr>
                </a:solidFill>
                <a:latin typeface="Arial" panose="020B0604020202020204" pitchFamily="34" charset="0"/>
                <a:cs typeface="Arial" panose="020B0604020202020204" pitchFamily="34" charset="0"/>
              </a:rPr>
            </a:br>
            <a:r>
              <a:rPr lang="mk-MK" sz="2200" dirty="0">
                <a:solidFill>
                  <a:prstClr val="black">
                    <a:lumMod val="85000"/>
                    <a:lumOff val="15000"/>
                  </a:prstClr>
                </a:solidFill>
                <a:latin typeface="Arial" panose="020B0604020202020204" pitchFamily="34" charset="0"/>
                <a:cs typeface="Arial" panose="020B0604020202020204" pitchFamily="34" charset="0"/>
              </a:rPr>
              <a:t>- Дали кон сиромашните се гледа со презир и осуда или со разбирање?</a:t>
            </a:r>
            <a:br>
              <a:rPr lang="mk-MK" sz="2200" dirty="0">
                <a:solidFill>
                  <a:prstClr val="black">
                    <a:lumMod val="85000"/>
                    <a:lumOff val="15000"/>
                  </a:prstClr>
                </a:solidFill>
                <a:latin typeface="Arial" panose="020B0604020202020204" pitchFamily="34" charset="0"/>
                <a:cs typeface="Arial" panose="020B0604020202020204" pitchFamily="34" charset="0"/>
              </a:rPr>
            </a:br>
            <a:r>
              <a:rPr lang="mk-MK" sz="2200" dirty="0">
                <a:solidFill>
                  <a:prstClr val="black">
                    <a:lumMod val="85000"/>
                    <a:lumOff val="15000"/>
                  </a:prstClr>
                </a:solidFill>
                <a:latin typeface="Arial" panose="020B0604020202020204" pitchFamily="34" charset="0"/>
                <a:cs typeface="Arial" panose="020B0604020202020204" pitchFamily="34" charset="0"/>
              </a:rPr>
              <a:t>- Што се презема во вашата околина за да им се помогне на сиромашните? </a:t>
            </a:r>
            <a:br>
              <a:rPr lang="mk-MK" sz="2200" dirty="0">
                <a:solidFill>
                  <a:prstClr val="black">
                    <a:lumMod val="85000"/>
                    <a:lumOff val="15000"/>
                  </a:prstClr>
                </a:solidFill>
                <a:latin typeface="Arial" panose="020B0604020202020204" pitchFamily="34" charset="0"/>
                <a:cs typeface="Arial" panose="020B0604020202020204" pitchFamily="34" charset="0"/>
              </a:rPr>
            </a:br>
            <a:r>
              <a:rPr lang="mk-MK" sz="2200" dirty="0">
                <a:solidFill>
                  <a:prstClr val="black">
                    <a:lumMod val="85000"/>
                    <a:lumOff val="15000"/>
                  </a:prstClr>
                </a:solidFill>
                <a:latin typeface="Arial" panose="020B0604020202020204" pitchFamily="34" charset="0"/>
                <a:cs typeface="Arial" panose="020B0604020202020204" pitchFamily="34" charset="0"/>
              </a:rPr>
              <a:t/>
            </a:r>
            <a:br>
              <a:rPr lang="mk-MK" sz="2200" dirty="0">
                <a:solidFill>
                  <a:prstClr val="black">
                    <a:lumMod val="85000"/>
                    <a:lumOff val="15000"/>
                  </a:prstClr>
                </a:solidFill>
                <a:latin typeface="Arial" panose="020B0604020202020204" pitchFamily="34" charset="0"/>
                <a:cs typeface="Arial" panose="020B0604020202020204" pitchFamily="34" charset="0"/>
              </a:rPr>
            </a:br>
            <a:endParaRPr lang="en-US" sz="2200" dirty="0"/>
          </a:p>
        </p:txBody>
      </p:sp>
      <p:pic>
        <p:nvPicPr>
          <p:cNvPr id="4" name="Ezsw0tT-JW4"/>
          <p:cNvPicPr>
            <a:picLocks noGrp="1" noRot="1" noChangeAspect="1"/>
          </p:cNvPicPr>
          <p:nvPr>
            <p:ph idx="1"/>
            <a:videoFile r:link="rId1"/>
          </p:nvPr>
        </p:nvPicPr>
        <p:blipFill>
          <a:blip r:embed="rId3"/>
          <a:stretch>
            <a:fillRect/>
          </a:stretch>
        </p:blipFill>
        <p:spPr>
          <a:xfrm>
            <a:off x="2998694" y="3415553"/>
            <a:ext cx="6858000" cy="3173506"/>
          </a:xfrm>
          <a:prstGeom prst="rect">
            <a:avLst/>
          </a:prstGeom>
        </p:spPr>
      </p:pic>
    </p:spTree>
    <p:extLst>
      <p:ext uri="{BB962C8B-B14F-4D97-AF65-F5344CB8AC3E}">
        <p14:creationId xmlns:p14="http://schemas.microsoft.com/office/powerpoint/2010/main" val="405086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161367"/>
            <a:ext cx="9947366" cy="860610"/>
          </a:xfrm>
        </p:spPr>
        <p:txBody>
          <a:bodyPr>
            <a:normAutofit/>
          </a:bodyPr>
          <a:lstStyle/>
          <a:p>
            <a:pPr algn="ctr"/>
            <a:r>
              <a:rPr lang="mk-MK" sz="2000" b="1" u="sng" dirty="0" smtClean="0">
                <a:latin typeface="Arial" panose="020B0604020202020204" pitchFamily="34" charset="0"/>
                <a:cs typeface="Arial" panose="020B0604020202020204" pitchFamily="34" charset="0"/>
              </a:rPr>
              <a:t>8.СИРОМАШТВО</a:t>
            </a:r>
            <a:r>
              <a:rPr lang="mk-MK" sz="2000" u="sng" dirty="0" smtClean="0">
                <a:latin typeface="Arial" panose="020B0604020202020204" pitchFamily="34" charset="0"/>
                <a:cs typeface="Arial" panose="020B0604020202020204" pitchFamily="34" charset="0"/>
              </a:rPr>
              <a:t/>
            </a:r>
            <a:br>
              <a:rPr lang="mk-MK" sz="2000" u="sng" dirty="0" smtClean="0">
                <a:latin typeface="Arial" panose="020B0604020202020204" pitchFamily="34" charset="0"/>
                <a:cs typeface="Arial" panose="020B0604020202020204" pitchFamily="34" charset="0"/>
              </a:rPr>
            </a:br>
            <a:r>
              <a:rPr lang="mk-MK" sz="2000" b="1" u="sng" dirty="0" smtClean="0">
                <a:latin typeface="Arial" panose="020B0604020202020204" pitchFamily="34" charset="0"/>
                <a:cs typeface="Arial" panose="020B0604020202020204" pitchFamily="34" charset="0"/>
              </a:rPr>
              <a:t>8.1. - Што претставува сиромаштвото  - Апсолутно и релативно сиромаштво</a:t>
            </a:r>
            <a:endParaRPr lang="en-US" sz="20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1294" y="914400"/>
            <a:ext cx="10958968" cy="5755341"/>
          </a:xfrm>
        </p:spPr>
        <p:txBody>
          <a:bodyPr>
            <a:noAutofit/>
          </a:bodyPr>
          <a:lstStyle/>
          <a:p>
            <a:pPr algn="just"/>
            <a:r>
              <a:rPr lang="mk-MK" sz="2000" dirty="0" smtClean="0">
                <a:latin typeface="Arial" panose="020B0604020202020204" pitchFamily="34" charset="0"/>
                <a:cs typeface="Arial" panose="020B0604020202020204" pitchFamily="34" charset="0"/>
              </a:rPr>
              <a:t>     Сиромаштијата, пред се, значи недостиг од материјални средства (ресурси за живот), што како последица ја произведува социјалната и културната изолација на поединците. Таа е негативна општествена појава односно општествен проблем што постоел речиси во сите досегашни општества. Сиромаштијата може да се дефинира како</a:t>
            </a:r>
            <a:r>
              <a:rPr lang="mk-MK" sz="2000" b="1" dirty="0" smtClean="0">
                <a:latin typeface="Arial" panose="020B0604020202020204" pitchFamily="34" charset="0"/>
                <a:cs typeface="Arial" panose="020B0604020202020204" pitchFamily="34" charset="0"/>
              </a:rPr>
              <a:t>: целосна лишеност или недостиг на средства за задоволување на основните потреби на поединците или на групите. </a:t>
            </a:r>
            <a:r>
              <a:rPr lang="mk-MK" sz="2000" dirty="0" smtClean="0">
                <a:latin typeface="Arial" panose="020B0604020202020204" pitchFamily="34" charset="0"/>
                <a:cs typeface="Arial" panose="020B0604020202020204" pitchFamily="34" charset="0"/>
              </a:rPr>
              <a:t>Под </a:t>
            </a:r>
            <a:r>
              <a:rPr lang="mk-MK" sz="2000" u="sng" dirty="0" smtClean="0">
                <a:latin typeface="Arial" panose="020B0604020202020204" pitchFamily="34" charset="0"/>
                <a:cs typeface="Arial" panose="020B0604020202020204" pitchFamily="34" charset="0"/>
              </a:rPr>
              <a:t>основни потреби </a:t>
            </a:r>
            <a:r>
              <a:rPr lang="mk-MK" sz="2000" dirty="0" smtClean="0">
                <a:latin typeface="Arial" panose="020B0604020202020204" pitchFamily="34" charset="0"/>
                <a:cs typeface="Arial" panose="020B0604020202020204" pitchFamily="34" charset="0"/>
              </a:rPr>
              <a:t>се подразбираат: храната, облеката, живеалиште, образование, здравствена заштита, заштеда за неповолни ситуации и др. </a:t>
            </a:r>
          </a:p>
          <a:p>
            <a:pPr algn="just"/>
            <a:r>
              <a:rPr lang="mk-MK" sz="2000" dirty="0" smtClean="0">
                <a:latin typeface="Arial" panose="020B0604020202020204" pitchFamily="34" charset="0"/>
                <a:cs typeface="Arial" panose="020B0604020202020204" pitchFamily="34" charset="0"/>
              </a:rPr>
              <a:t>Во минатото сиромашните биле препуштени на милостината на богатите, солидарноста на семејствата и грижата на црквата. Но, со развојот на капитализмот сиромаштијата се јавила како посебен општествен проблем, бидејќи во ваква состојба се нашле поголем број на луѓе. Првиот закон кој се однесува на намалување на сиромаштијата како негативна општествена појава е донесен во Велика Британија во 19 век и е наречен ,,</a:t>
            </a:r>
            <a:r>
              <a:rPr lang="mk-MK" sz="2000" b="1" dirty="0" smtClean="0">
                <a:latin typeface="Arial" panose="020B0604020202020204" pitchFamily="34" charset="0"/>
                <a:cs typeface="Arial" panose="020B0604020202020204" pitchFamily="34" charset="0"/>
              </a:rPr>
              <a:t>Минимум витал,, </a:t>
            </a:r>
            <a:r>
              <a:rPr lang="mk-MK" sz="2000" dirty="0" smtClean="0">
                <a:latin typeface="Arial" panose="020B0604020202020204" pitchFamily="34" charset="0"/>
                <a:cs typeface="Arial" panose="020B0604020202020204" pitchFamily="34" charset="0"/>
              </a:rPr>
              <a:t>-</a:t>
            </a:r>
            <a:r>
              <a:rPr lang="mk-MK" sz="2000" b="1" dirty="0" smtClean="0">
                <a:latin typeface="Arial" panose="020B0604020202020204" pitchFamily="34" charset="0"/>
                <a:cs typeface="Arial" panose="020B0604020202020204" pitchFamily="34" charset="0"/>
              </a:rPr>
              <a:t> </a:t>
            </a:r>
            <a:r>
              <a:rPr lang="mk-MK" sz="2000" u="sng" dirty="0" smtClean="0">
                <a:latin typeface="Arial" panose="020B0604020202020204" pitchFamily="34" charset="0"/>
                <a:cs typeface="Arial" panose="020B0604020202020204" pitchFamily="34" charset="0"/>
              </a:rPr>
              <a:t>со кој на секој поединец му се доделувале минимални  средства за егзистенција.</a:t>
            </a:r>
          </a:p>
          <a:p>
            <a:pPr algn="just"/>
            <a:r>
              <a:rPr lang="ru-RU" sz="2000" dirty="0" smtClean="0">
                <a:latin typeface="Arial" panose="020B0604020202020204" pitchFamily="34" charset="0"/>
                <a:cs typeface="Arial" panose="020B0604020202020204" pitchFamily="34" charset="0"/>
              </a:rPr>
              <a:t>Во </a:t>
            </a:r>
            <a:r>
              <a:rPr lang="ru-RU" sz="2000" dirty="0">
                <a:latin typeface="Arial" panose="020B0604020202020204" pitchFamily="34" charset="0"/>
                <a:cs typeface="Arial" panose="020B0604020202020204" pitchFamily="34" charset="0"/>
              </a:rPr>
              <a:t>македонското општество овој проблем станува актуелен дури по 1992 год. со започнувањето на процесот на транзиција, кога бројот на сиромашните значително започнува да се </a:t>
            </a:r>
            <a:r>
              <a:rPr lang="ru-RU" sz="2000" dirty="0" smtClean="0">
                <a:latin typeface="Arial" panose="020B0604020202020204" pitchFamily="34" charset="0"/>
                <a:cs typeface="Arial" panose="020B0604020202020204" pitchFamily="34" charset="0"/>
              </a:rPr>
              <a:t>зголемува</a:t>
            </a:r>
            <a:r>
              <a:rPr lang="mk-MK"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82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17" y="80681"/>
            <a:ext cx="10999695" cy="6508377"/>
          </a:xfrm>
        </p:spPr>
        <p:txBody>
          <a:bodyPr>
            <a:normAutofit fontScale="90000"/>
          </a:bodyPr>
          <a:lstStyle/>
          <a:p>
            <a:r>
              <a:rPr lang="mk-MK" sz="2000" dirty="0" smtClean="0">
                <a:latin typeface="Arial" panose="020B0604020202020204" pitchFamily="34" charset="0"/>
                <a:cs typeface="Arial" panose="020B0604020202020204" pitchFamily="34" charset="0"/>
              </a:rPr>
              <a:t>                                       </a:t>
            </a:r>
            <a:r>
              <a:rPr lang="mk-MK" sz="2400" b="1" dirty="0" smtClean="0">
                <a:latin typeface="Arial" panose="020B0604020202020204" pitchFamily="34" charset="0"/>
                <a:cs typeface="Arial" panose="020B0604020202020204" pitchFamily="34" charset="0"/>
              </a:rPr>
              <a:t>Различни гледишта кон сиромаштијата</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mk-MK"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mk-MK" sz="2000" dirty="0" smtClean="0">
                <a:latin typeface="Arial" panose="020B0604020202020204" pitchFamily="34" charset="0"/>
                <a:cs typeface="Arial" panose="020B0604020202020204" pitchFamily="34" charset="0"/>
              </a:rPr>
              <a:t>.	 </a:t>
            </a:r>
            <a:r>
              <a:rPr lang="mk-MK" sz="2200" b="1" dirty="0" smtClean="0">
                <a:latin typeface="Arial" panose="020B0604020202020204" pitchFamily="34" charset="0"/>
                <a:cs typeface="Arial" panose="020B0604020202020204" pitchFamily="34" charset="0"/>
              </a:rPr>
              <a:t>Адам Смит </a:t>
            </a:r>
            <a:r>
              <a:rPr lang="mk-MK" sz="2200" dirty="0" smtClean="0">
                <a:latin typeface="Arial" panose="020B0604020202020204" pitchFamily="34" charset="0"/>
                <a:cs typeface="Arial" panose="020B0604020202020204" pitchFamily="34" charset="0"/>
              </a:rPr>
              <a:t>– верувал дека со развојот на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индустријата и слободниот пазар, националните</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држави ќе бидат многу богати. </a:t>
            </a:r>
            <a:br>
              <a:rPr lang="mk-MK" sz="2200" dirty="0" smtClean="0">
                <a:latin typeface="Arial" panose="020B0604020202020204" pitchFamily="34" charset="0"/>
                <a:cs typeface="Arial" panose="020B0604020202020204" pitchFamily="34" charset="0"/>
              </a:rPr>
            </a:br>
            <a:r>
              <a:rPr lang="mk-MK" sz="2200" dirty="0">
                <a:latin typeface="Arial" panose="020B0604020202020204" pitchFamily="34" charset="0"/>
                <a:cs typeface="Arial" panose="020B0604020202020204" pitchFamily="34" charset="0"/>
              </a:rPr>
              <a:t>	</a:t>
            </a:r>
            <a:r>
              <a:rPr lang="mk-MK" sz="2200" b="1" dirty="0" smtClean="0">
                <a:latin typeface="Arial" panose="020B0604020202020204" pitchFamily="34" charset="0"/>
                <a:cs typeface="Arial" panose="020B0604020202020204" pitchFamily="34" charset="0"/>
              </a:rPr>
              <a:t>Економистите</a:t>
            </a:r>
            <a:r>
              <a:rPr lang="mk-MK" sz="2200" dirty="0" smtClean="0">
                <a:latin typeface="Arial" panose="020B0604020202020204" pitchFamily="34" charset="0"/>
                <a:cs typeface="Arial" panose="020B0604020202020204" pitchFamily="34" charset="0"/>
              </a:rPr>
              <a:t> - во 16 век сметале дека во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богатите држави, сиромаштијата сама по себе ќе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исчезне. </a:t>
            </a:r>
            <a:br>
              <a:rPr lang="mk-MK" sz="2200" dirty="0" smtClean="0">
                <a:latin typeface="Arial" panose="020B0604020202020204" pitchFamily="34" charset="0"/>
                <a:cs typeface="Arial" panose="020B0604020202020204" pitchFamily="34" charset="0"/>
              </a:rPr>
            </a:br>
            <a:r>
              <a:rPr lang="mk-MK" sz="2200" dirty="0">
                <a:latin typeface="Arial" panose="020B0604020202020204" pitchFamily="34" charset="0"/>
                <a:cs typeface="Arial" panose="020B0604020202020204" pitchFamily="34" charset="0"/>
              </a:rPr>
              <a:t>	</a:t>
            </a:r>
            <a:r>
              <a:rPr lang="mk-MK" sz="2200" b="1" dirty="0" smtClean="0">
                <a:latin typeface="Arial" panose="020B0604020202020204" pitchFamily="34" charset="0"/>
                <a:cs typeface="Arial" panose="020B0604020202020204" pitchFamily="34" charset="0"/>
              </a:rPr>
              <a:t>Меркантилистите</a:t>
            </a:r>
            <a:r>
              <a:rPr lang="mk-MK" sz="2200" dirty="0" smtClean="0">
                <a:latin typeface="Arial" panose="020B0604020202020204" pitchFamily="34" charset="0"/>
                <a:cs typeface="Arial" panose="020B0604020202020204" pitchFamily="34" charset="0"/>
              </a:rPr>
              <a:t> – сметале дека важен фактор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за создавање на богатство бил развојот на трговијата</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т.е. внесување (увоз) на што повеќе злато во земјата.</a:t>
            </a:r>
            <a:br>
              <a:rPr lang="mk-MK" sz="2200" dirty="0" smtClean="0">
                <a:latin typeface="Arial" panose="020B0604020202020204" pitchFamily="34" charset="0"/>
                <a:cs typeface="Arial" panose="020B0604020202020204" pitchFamily="34" charset="0"/>
              </a:rPr>
            </a:br>
            <a:r>
              <a:rPr lang="mk-MK" sz="2200" dirty="0">
                <a:latin typeface="Arial" panose="020B0604020202020204" pitchFamily="34" charset="0"/>
                <a:cs typeface="Arial" panose="020B0604020202020204" pitchFamily="34" charset="0"/>
              </a:rPr>
              <a:t>	</a:t>
            </a:r>
            <a:r>
              <a:rPr lang="mk-MK" sz="2200" b="1" dirty="0" smtClean="0">
                <a:latin typeface="Arial" panose="020B0604020202020204" pitchFamily="34" charset="0"/>
                <a:cs typeface="Arial" panose="020B0604020202020204" pitchFamily="34" charset="0"/>
              </a:rPr>
              <a:t>Давид Рикардо </a:t>
            </a:r>
            <a:r>
              <a:rPr lang="mk-MK" sz="2200" dirty="0" smtClean="0">
                <a:latin typeface="Arial" panose="020B0604020202020204" pitchFamily="34" charset="0"/>
                <a:cs typeface="Arial" panose="020B0604020202020204" pitchFamily="34" charset="0"/>
              </a:rPr>
              <a:t>– уште во почетокот на 19 век</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 забележал дека, и покрај развојот на индустријата,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работничката класа останува сиромашна, а богатството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оди во рацете на капиталистите.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t>
            </a:r>
            <a:r>
              <a:rPr lang="mk-MK" sz="2200" dirty="0" smtClean="0">
                <a:latin typeface="Arial" panose="020B0604020202020204" pitchFamily="34" charset="0"/>
                <a:cs typeface="Arial" panose="020B0604020202020204" pitchFamily="34" charset="0"/>
              </a:rPr>
              <a:t>Според </a:t>
            </a:r>
            <a:r>
              <a:rPr lang="mk-MK" sz="2200" b="1" dirty="0" smtClean="0">
                <a:latin typeface="Arial" panose="020B0604020202020204" pitchFamily="34" charset="0"/>
                <a:cs typeface="Arial" panose="020B0604020202020204" pitchFamily="34" charset="0"/>
              </a:rPr>
              <a:t>Карл Маркс </a:t>
            </a:r>
            <a:r>
              <a:rPr lang="mk-MK" sz="2200" dirty="0" smtClean="0">
                <a:latin typeface="Arial" panose="020B0604020202020204" pitchFamily="34" charset="0"/>
                <a:cs typeface="Arial" panose="020B0604020202020204" pitchFamily="34" charset="0"/>
              </a:rPr>
              <a:t>–сиромаштијата се појавува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поради нееднаквоста, односно поради постоењето на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класа која ги собира сите резултати од трудот, и класа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која работи, а нема ништо. </a:t>
            </a:r>
            <a:br>
              <a:rPr lang="mk-MK" sz="2200" dirty="0" smtClean="0">
                <a:latin typeface="Arial" panose="020B0604020202020204" pitchFamily="34" charset="0"/>
                <a:cs typeface="Arial" panose="020B0604020202020204" pitchFamily="34" charset="0"/>
              </a:rPr>
            </a:br>
            <a:r>
              <a:rPr lang="mk-MK" sz="2200" dirty="0">
                <a:latin typeface="Arial" panose="020B0604020202020204" pitchFamily="34" charset="0"/>
                <a:cs typeface="Arial" panose="020B0604020202020204" pitchFamily="34" charset="0"/>
              </a:rPr>
              <a:t>	</a:t>
            </a:r>
            <a:r>
              <a:rPr lang="mk-MK" sz="2200" dirty="0" smtClean="0">
                <a:latin typeface="Arial" panose="020B0604020202020204" pitchFamily="34" charset="0"/>
                <a:cs typeface="Arial" panose="020B0604020202020204" pitchFamily="34" charset="0"/>
              </a:rPr>
              <a:t/>
            </a:r>
            <a:br>
              <a:rPr lang="mk-MK" sz="2200" dirty="0" smtClean="0">
                <a:latin typeface="Arial" panose="020B0604020202020204" pitchFamily="34" charset="0"/>
                <a:cs typeface="Arial" panose="020B0604020202020204" pitchFamily="34" charset="0"/>
              </a:rPr>
            </a:br>
            <a:r>
              <a:rPr lang="mk-MK" sz="2200" dirty="0" smtClean="0">
                <a:latin typeface="Arial" panose="020B0604020202020204" pitchFamily="34" charset="0"/>
                <a:cs typeface="Arial" panose="020B0604020202020204" pitchFamily="34" charset="0"/>
              </a:rPr>
              <a:t/>
            </a:r>
            <a:br>
              <a:rPr lang="mk-MK" sz="2200" dirty="0" smtClean="0">
                <a:latin typeface="Arial" panose="020B0604020202020204" pitchFamily="34" charset="0"/>
                <a:cs typeface="Arial" panose="020B0604020202020204" pitchFamily="34" charset="0"/>
              </a:rPr>
            </a:br>
            <a:r>
              <a:rPr lang="mk-MK" sz="2000" dirty="0" smtClean="0">
                <a:latin typeface="Arial" panose="020B0604020202020204" pitchFamily="34" charset="0"/>
                <a:cs typeface="Arial" panose="020B0604020202020204" pitchFamily="34" charset="0"/>
              </a:rPr>
              <a:t/>
            </a:r>
            <a:br>
              <a:rPr lang="mk-MK"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8" name="Content Placeholder 7" descr="MR Online | Economic analysis &amp; imperialism tod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1589" y="1162594"/>
            <a:ext cx="4250423" cy="4454435"/>
          </a:xfrm>
        </p:spPr>
      </p:pic>
    </p:spTree>
    <p:extLst>
      <p:ext uri="{BB962C8B-B14F-4D97-AF65-F5344CB8AC3E}">
        <p14:creationId xmlns:p14="http://schemas.microsoft.com/office/powerpoint/2010/main" val="203358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2880"/>
            <a:ext cx="8911687" cy="783771"/>
          </a:xfrm>
        </p:spPr>
        <p:txBody>
          <a:bodyPr>
            <a:normAutofit/>
          </a:bodyPr>
          <a:lstStyle/>
          <a:p>
            <a:pPr algn="ctr"/>
            <a:r>
              <a:rPr lang="mk-MK" sz="2000" b="1" dirty="0">
                <a:latin typeface="Arial" panose="020B0604020202020204" pitchFamily="34" charset="0"/>
                <a:cs typeface="Arial" panose="020B0604020202020204" pitchFamily="34" charset="0"/>
              </a:rPr>
              <a:t>Различни гледишта кон сиромаштијата</a:t>
            </a:r>
            <a:endParaRPr lang="en-US" sz="20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214842" y="679269"/>
            <a:ext cx="10816047" cy="5943600"/>
          </a:xfrm>
        </p:spPr>
        <p:txBody>
          <a:bodyPr>
            <a:normAutofit/>
          </a:bodyPr>
          <a:lstStyle/>
          <a:p>
            <a:pPr marL="0" indent="0">
              <a:spcBef>
                <a:spcPts val="0"/>
              </a:spcBef>
              <a:buNone/>
            </a:pPr>
            <a:r>
              <a:rPr lang="ru-RU" dirty="0" smtClean="0"/>
              <a:t>        </a:t>
            </a:r>
            <a:r>
              <a:rPr lang="ru-RU" sz="2000" dirty="0" smtClean="0">
                <a:latin typeface="Arial" panose="020B0604020202020204" pitchFamily="34" charset="0"/>
                <a:cs typeface="Arial" panose="020B0604020202020204" pitchFamily="34" charset="0"/>
              </a:rPr>
              <a:t>Според </a:t>
            </a:r>
            <a:r>
              <a:rPr lang="ru-RU" sz="2000" u="sng" dirty="0">
                <a:latin typeface="Arial" panose="020B0604020202020204" pitchFamily="34" charset="0"/>
                <a:cs typeface="Arial" panose="020B0604020202020204" pitchFamily="34" charset="0"/>
              </a:rPr>
              <a:t>индивидуалистичката теорија</a:t>
            </a:r>
            <a:r>
              <a:rPr lang="ru-RU" sz="2000" dirty="0">
                <a:latin typeface="Arial" panose="020B0604020202020204" pitchFamily="34" charset="0"/>
                <a:cs typeface="Arial" panose="020B0604020202020204" pitchFamily="34" charset="0"/>
              </a:rPr>
              <a:t>, </a:t>
            </a:r>
            <a:endParaRPr lang="ru-RU" sz="2000" dirty="0" smtClean="0">
              <a:latin typeface="Arial" panose="020B0604020202020204" pitchFamily="34" charset="0"/>
              <a:cs typeface="Arial" panose="020B0604020202020204" pitchFamily="34" charset="0"/>
            </a:endParaRPr>
          </a:p>
          <a:p>
            <a:pPr marL="0" indent="0">
              <a:spcBef>
                <a:spcPts val="0"/>
              </a:spcBef>
              <a:buNone/>
            </a:pPr>
            <a:r>
              <a:rPr lang="ru-RU" sz="2000" dirty="0" smtClean="0">
                <a:latin typeface="Arial" panose="020B0604020202020204" pitchFamily="34" charset="0"/>
                <a:cs typeface="Arial" panose="020B0604020202020204" pitchFamily="34" charset="0"/>
              </a:rPr>
              <a:t>поединците </a:t>
            </a:r>
            <a:r>
              <a:rPr lang="ru-RU" sz="2000" dirty="0" smtClean="0">
                <a:latin typeface="Arial" panose="020B0604020202020204" pitchFamily="34" charset="0"/>
                <a:cs typeface="Arial" panose="020B0604020202020204" pitchFamily="34" charset="0"/>
              </a:rPr>
              <a:t>сами се </a:t>
            </a:r>
            <a:r>
              <a:rPr lang="ru-RU" sz="2000" dirty="0">
                <a:latin typeface="Arial" panose="020B0604020202020204" pitchFamily="34" charset="0"/>
                <a:cs typeface="Arial" panose="020B0604020202020204" pitchFamily="34" charset="0"/>
              </a:rPr>
              <a:t>одговорни за </a:t>
            </a:r>
            <a:r>
              <a:rPr lang="ru-RU" sz="2000" dirty="0" smtClean="0">
                <a:latin typeface="Arial" panose="020B0604020202020204" pitchFamily="34" charset="0"/>
                <a:cs typeface="Arial" panose="020B0604020202020204" pitchFamily="34" charset="0"/>
              </a:rPr>
              <a:t>својата </a:t>
            </a:r>
          </a:p>
          <a:p>
            <a:pPr marL="0" indent="0">
              <a:spcBef>
                <a:spcPts val="0"/>
              </a:spcBef>
              <a:buNone/>
            </a:pPr>
            <a:r>
              <a:rPr lang="ru-RU" sz="2000" dirty="0" smtClean="0">
                <a:latin typeface="Arial" panose="020B0604020202020204" pitchFamily="34" charset="0"/>
                <a:cs typeface="Arial" panose="020B0604020202020204" pitchFamily="34" charset="0"/>
              </a:rPr>
              <a:t>сиромаштијата</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Се </a:t>
            </a:r>
            <a:r>
              <a:rPr lang="ru-RU" sz="2000" dirty="0">
                <a:latin typeface="Arial" panose="020B0604020202020204" pitchFamily="34" charset="0"/>
                <a:cs typeface="Arial" panose="020B0604020202020204" pitchFamily="34" charset="0"/>
              </a:rPr>
              <a:t>мислело дека оние што се </a:t>
            </a:r>
            <a:endParaRPr lang="ru-RU" sz="2000" dirty="0" smtClean="0">
              <a:latin typeface="Arial" panose="020B0604020202020204" pitchFamily="34" charset="0"/>
              <a:cs typeface="Arial" panose="020B0604020202020204" pitchFamily="34" charset="0"/>
            </a:endParaRPr>
          </a:p>
          <a:p>
            <a:pPr marL="0" indent="0">
              <a:spcBef>
                <a:spcPts val="0"/>
              </a:spcBef>
              <a:buNone/>
            </a:pPr>
            <a:r>
              <a:rPr lang="ru-RU" sz="2000" dirty="0" smtClean="0">
                <a:latin typeface="Arial" panose="020B0604020202020204" pitchFamily="34" charset="0"/>
                <a:cs typeface="Arial" panose="020B0604020202020204" pitchFamily="34" charset="0"/>
              </a:rPr>
              <a:t>сиромашни </a:t>
            </a:r>
            <a:r>
              <a:rPr lang="ru-RU" sz="2000" dirty="0">
                <a:latin typeface="Arial" panose="020B0604020202020204" pitchFamily="34" charset="0"/>
                <a:cs typeface="Arial" panose="020B0604020202020204" pitchFamily="34" charset="0"/>
              </a:rPr>
              <a:t>се </a:t>
            </a:r>
            <a:r>
              <a:rPr lang="ru-RU" sz="2000" dirty="0" smtClean="0">
                <a:latin typeface="Arial" panose="020B0604020202020204" pitchFamily="34" charset="0"/>
                <a:cs typeface="Arial" panose="020B0604020202020204" pitchFamily="34" charset="0"/>
              </a:rPr>
              <a:t>неспособни</a:t>
            </a:r>
            <a:r>
              <a:rPr lang="ru-RU" sz="2000" dirty="0">
                <a:latin typeface="Arial" panose="020B0604020202020204" pitchFamily="34" charset="0"/>
                <a:cs typeface="Arial" panose="020B0604020202020204" pitchFamily="34" charset="0"/>
              </a:rPr>
              <a:t>, мрзливи или дека имаат </a:t>
            </a:r>
            <a:endParaRPr lang="ru-RU" sz="2000" dirty="0" smtClean="0">
              <a:latin typeface="Arial" panose="020B0604020202020204" pitchFamily="34" charset="0"/>
              <a:cs typeface="Arial" panose="020B0604020202020204" pitchFamily="34" charset="0"/>
            </a:endParaRPr>
          </a:p>
          <a:p>
            <a:pPr marL="0" indent="0">
              <a:spcBef>
                <a:spcPts val="0"/>
              </a:spcBef>
              <a:buNone/>
            </a:pPr>
            <a:r>
              <a:rPr lang="ru-RU" sz="2000" dirty="0" smtClean="0">
                <a:latin typeface="Arial" panose="020B0604020202020204" pitchFamily="34" charset="0"/>
                <a:cs typeface="Arial" panose="020B0604020202020204" pitchFamily="34" charset="0"/>
              </a:rPr>
              <a:t>морална или </a:t>
            </a:r>
            <a:r>
              <a:rPr lang="ru-RU" sz="2000" dirty="0">
                <a:latin typeface="Arial" panose="020B0604020202020204" pitchFamily="34" charset="0"/>
                <a:cs typeface="Arial" panose="020B0604020202020204" pitchFamily="34" charset="0"/>
              </a:rPr>
              <a:t>физичка слабост. За сотојбата на овие </a:t>
            </a:r>
            <a:endParaRPr lang="ru-RU" sz="2000" dirty="0" smtClean="0">
              <a:latin typeface="Arial" panose="020B0604020202020204" pitchFamily="34" charset="0"/>
              <a:cs typeface="Arial" panose="020B0604020202020204" pitchFamily="34" charset="0"/>
            </a:endParaRPr>
          </a:p>
          <a:p>
            <a:pPr marL="0" indent="0">
              <a:spcBef>
                <a:spcPts val="0"/>
              </a:spcBef>
              <a:buNone/>
            </a:pPr>
            <a:r>
              <a:rPr lang="ru-RU" sz="2000" dirty="0" smtClean="0">
                <a:latin typeface="Arial" panose="020B0604020202020204" pitchFamily="34" charset="0"/>
                <a:cs typeface="Arial" panose="020B0604020202020204" pitchFamily="34" charset="0"/>
              </a:rPr>
              <a:t>поединци општеството </a:t>
            </a:r>
            <a:r>
              <a:rPr lang="ru-RU" sz="2000" dirty="0">
                <a:latin typeface="Arial" panose="020B0604020202020204" pitchFamily="34" charset="0"/>
                <a:cs typeface="Arial" panose="020B0604020202020204" pitchFamily="34" charset="0"/>
              </a:rPr>
              <a:t>не е одговорно и тоа не треба </a:t>
            </a:r>
            <a:endParaRPr lang="ru-RU" sz="2000" dirty="0" smtClean="0">
              <a:latin typeface="Arial" panose="020B0604020202020204" pitchFamily="34" charset="0"/>
              <a:cs typeface="Arial" panose="020B0604020202020204" pitchFamily="34" charset="0"/>
            </a:endParaRPr>
          </a:p>
          <a:p>
            <a:pPr marL="0" indent="0">
              <a:spcBef>
                <a:spcPts val="0"/>
              </a:spcBef>
              <a:buNone/>
            </a:pPr>
            <a:r>
              <a:rPr lang="ru-RU" sz="2000" dirty="0" smtClean="0">
                <a:latin typeface="Arial" panose="020B0604020202020204" pitchFamily="34" charset="0"/>
                <a:cs typeface="Arial" panose="020B0604020202020204" pitchFamily="34" charset="0"/>
              </a:rPr>
              <a:t>да </a:t>
            </a:r>
            <a:r>
              <a:rPr lang="ru-RU" sz="2000" dirty="0">
                <a:latin typeface="Arial" panose="020B0604020202020204" pitchFamily="34" charset="0"/>
                <a:cs typeface="Arial" panose="020B0604020202020204" pitchFamily="34" charset="0"/>
              </a:rPr>
              <a:t>се </a:t>
            </a:r>
            <a:r>
              <a:rPr lang="ru-RU" sz="2000" dirty="0" smtClean="0">
                <a:latin typeface="Arial" panose="020B0604020202020204" pitchFamily="34" charset="0"/>
                <a:cs typeface="Arial" panose="020B0604020202020204" pitchFamily="34" charset="0"/>
              </a:rPr>
              <a:t>грижи </a:t>
            </a:r>
            <a:r>
              <a:rPr lang="ru-RU" sz="2000" dirty="0">
                <a:latin typeface="Arial" panose="020B0604020202020204" pitchFamily="34" charset="0"/>
                <a:cs typeface="Arial" panose="020B0604020202020204" pitchFamily="34" charset="0"/>
              </a:rPr>
              <a:t>за сиромашните. Значаен претставник </a:t>
            </a:r>
            <a:r>
              <a:rPr lang="ru-RU" sz="2000" dirty="0" smtClean="0">
                <a:latin typeface="Arial" panose="020B0604020202020204" pitchFamily="34" charset="0"/>
                <a:cs typeface="Arial" panose="020B0604020202020204" pitchFamily="34" charset="0"/>
              </a:rPr>
              <a:t>на </a:t>
            </a:r>
          </a:p>
          <a:p>
            <a:pPr marL="0" indent="0">
              <a:spcBef>
                <a:spcPts val="0"/>
              </a:spcBef>
              <a:buNone/>
            </a:pPr>
            <a:r>
              <a:rPr lang="ru-RU" sz="2000" dirty="0" smtClean="0">
                <a:latin typeface="Arial" panose="020B0604020202020204" pitchFamily="34" charset="0"/>
                <a:cs typeface="Arial" panose="020B0604020202020204" pitchFamily="34" charset="0"/>
              </a:rPr>
              <a:t>оваа теорија </a:t>
            </a:r>
            <a:r>
              <a:rPr lang="ru-RU" sz="2000" dirty="0">
                <a:latin typeface="Arial" panose="020B0604020202020204" pitchFamily="34" charset="0"/>
                <a:cs typeface="Arial" panose="020B0604020202020204" pitchFamily="34" charset="0"/>
              </a:rPr>
              <a:t>е социологот </a:t>
            </a:r>
            <a:r>
              <a:rPr lang="ru-RU" sz="2000" b="1" dirty="0">
                <a:latin typeface="Arial" panose="020B0604020202020204" pitchFamily="34" charset="0"/>
                <a:cs typeface="Arial" panose="020B0604020202020204" pitchFamily="34" charset="0"/>
              </a:rPr>
              <a:t>Херберт Спенсер. </a:t>
            </a:r>
          </a:p>
          <a:p>
            <a:pPr marL="0" indent="0">
              <a:spcBef>
                <a:spcPts val="0"/>
              </a:spcBef>
              <a:buNone/>
            </a:pPr>
            <a:endParaRPr lang="ru-RU" sz="2000" dirty="0">
              <a:latin typeface="Arial" panose="020B0604020202020204" pitchFamily="34" charset="0"/>
              <a:cs typeface="Arial" panose="020B0604020202020204" pitchFamily="34" charset="0"/>
            </a:endParaRPr>
          </a:p>
          <a:p>
            <a:pPr marL="0" indent="0" algn="just">
              <a:spcBef>
                <a:spcPts val="0"/>
              </a:spcBef>
              <a:buNone/>
            </a:pPr>
            <a:r>
              <a:rPr lang="ru-RU" sz="2000" dirty="0" smtClean="0">
                <a:latin typeface="Arial" panose="020B0604020202020204" pitchFamily="34" charset="0"/>
                <a:cs typeface="Arial" panose="020B0604020202020204" pitchFamily="34" charset="0"/>
              </a:rPr>
              <a:t>                                                                              </a:t>
            </a:r>
          </a:p>
          <a:p>
            <a:pPr marL="0" indent="0" algn="just">
              <a:spcBef>
                <a:spcPts val="0"/>
              </a:spcBef>
              <a:buNone/>
            </a:pP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                                                                      Роберт Малтус </a:t>
            </a:r>
            <a:r>
              <a:rPr lang="ru-RU" sz="2000" dirty="0" smtClean="0">
                <a:latin typeface="Arial" panose="020B0604020202020204" pitchFamily="34" charset="0"/>
                <a:cs typeface="Arial" panose="020B0604020202020204" pitchFamily="34" charset="0"/>
              </a:rPr>
              <a:t>– англиски свештеник  од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19 век, дава многу песимистичка слика и </a:t>
            </a:r>
          </a:p>
          <a:p>
            <a:pPr marL="0" indent="0" algn="just">
              <a:spcBef>
                <a:spcPts val="0"/>
              </a:spcBef>
              <a:buNone/>
            </a:pPr>
            <a:r>
              <a:rPr lang="ru-RU" sz="2000" dirty="0" smtClean="0">
                <a:latin typeface="Arial" panose="020B0604020202020204" pitchFamily="34" charset="0"/>
                <a:cs typeface="Arial" panose="020B0604020202020204" pitchFamily="34" charset="0"/>
              </a:rPr>
              <a:t>                                                                       смета дека на човештвото му претстои глад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и сиромаштијата. Својата теорија ја заснова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врз производството на храна кое се зголемува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по аритметичка прогресија (,2,3,4,5,6......) и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прирастот на населението кое се зголемува </a:t>
            </a:r>
          </a:p>
          <a:p>
            <a:pPr marL="0" indent="0" algn="just">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според геометриска прогресија (1,2,4,8,16... )</a:t>
            </a:r>
          </a:p>
          <a:p>
            <a:pPr marL="0" indent="0">
              <a:spcBef>
                <a:spcPts val="0"/>
              </a:spcBef>
              <a:buNone/>
            </a:pP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2"/>
          <a:stretch>
            <a:fillRect/>
          </a:stretch>
        </p:blipFill>
        <p:spPr>
          <a:xfrm>
            <a:off x="7824650" y="679269"/>
            <a:ext cx="4206239" cy="2677885"/>
          </a:xfrm>
          <a:prstGeom prst="rect">
            <a:avLst/>
          </a:prstGeom>
        </p:spPr>
      </p:pic>
      <p:pic>
        <p:nvPicPr>
          <p:cNvPr id="8" name="Picture 7"/>
          <p:cNvPicPr>
            <a:picLocks noChangeAspect="1"/>
          </p:cNvPicPr>
          <p:nvPr/>
        </p:nvPicPr>
        <p:blipFill>
          <a:blip r:embed="rId3"/>
          <a:stretch>
            <a:fillRect/>
          </a:stretch>
        </p:blipFill>
        <p:spPr>
          <a:xfrm>
            <a:off x="1436916" y="3598818"/>
            <a:ext cx="4728754" cy="3128147"/>
          </a:xfrm>
          <a:prstGeom prst="rect">
            <a:avLst/>
          </a:prstGeom>
        </p:spPr>
      </p:pic>
    </p:spTree>
    <p:extLst>
      <p:ext uri="{BB962C8B-B14F-4D97-AF65-F5344CB8AC3E}">
        <p14:creationId xmlns:p14="http://schemas.microsoft.com/office/powerpoint/2010/main" val="3922862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4" y="163288"/>
            <a:ext cx="8911687" cy="45719"/>
          </a:xfrm>
        </p:spPr>
        <p:txBody>
          <a:bodyPr>
            <a:normAutofit fontScale="90000"/>
          </a:bodyPr>
          <a:lstStyle/>
          <a:p>
            <a:pPr algn="ct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632857" y="326571"/>
            <a:ext cx="4402182" cy="6374675"/>
          </a:xfrm>
        </p:spPr>
        <p:txBody>
          <a:bodyPr>
            <a:normAutofit/>
          </a:bodyPr>
          <a:lstStyle/>
          <a:p>
            <a:pPr marL="457200" lvl="1" indent="0">
              <a:buNone/>
            </a:pPr>
            <a:r>
              <a:rPr lang="mk-MK" sz="2400" b="1" u="sng" dirty="0" smtClean="0">
                <a:latin typeface="Arial" panose="020B0604020202020204" pitchFamily="34" charset="0"/>
                <a:cs typeface="Arial" panose="020B0604020202020204" pitchFamily="34" charset="0"/>
              </a:rPr>
              <a:t>Апсолутно  сиромаштво</a:t>
            </a:r>
          </a:p>
          <a:p>
            <a:pPr marL="457200" lvl="1" indent="0">
              <a:buNone/>
            </a:pPr>
            <a:endParaRPr lang="mk-MK" sz="2000" u="sng" dirty="0">
              <a:latin typeface="Arial" panose="020B0604020202020204" pitchFamily="34" charset="0"/>
              <a:cs typeface="Arial" panose="020B0604020202020204" pitchFamily="34" charset="0"/>
            </a:endParaRPr>
          </a:p>
          <a:p>
            <a:pPr marL="457200" lvl="1" indent="0">
              <a:buNone/>
            </a:pPr>
            <a:r>
              <a:rPr lang="mk-MK" sz="2000" dirty="0" smtClean="0">
                <a:latin typeface="Arial" panose="020B0604020202020204" pitchFamily="34" charset="0"/>
                <a:cs typeface="Arial" panose="020B0604020202020204" pitchFamily="34" charset="0"/>
              </a:rPr>
              <a:t>Апсолутно сиромаштво е состојба на целосен недостиг на основни средства (храна, заштита од студ и нормално живеалиште) при што е загрозена основната егзистенција. </a:t>
            </a:r>
          </a:p>
          <a:p>
            <a:pPr marL="457200" lvl="1" indent="0">
              <a:buNone/>
            </a:pPr>
            <a:endParaRPr lang="en-US" sz="2000" u="sng"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6505303" y="326571"/>
            <a:ext cx="4999308" cy="6374675"/>
          </a:xfrm>
        </p:spPr>
        <p:txBody>
          <a:bodyPr>
            <a:normAutofit/>
          </a:bodyPr>
          <a:lstStyle/>
          <a:p>
            <a:pPr marL="0" indent="0" algn="ctr">
              <a:buNone/>
            </a:pPr>
            <a:r>
              <a:rPr lang="mk-MK" sz="2400" b="1" u="sng" dirty="0" smtClean="0">
                <a:latin typeface="Arial" panose="020B0604020202020204" pitchFamily="34" charset="0"/>
                <a:cs typeface="Arial" panose="020B0604020202020204" pitchFamily="34" charset="0"/>
              </a:rPr>
              <a:t>Релативно сиромаштво </a:t>
            </a:r>
          </a:p>
          <a:p>
            <a:pPr marL="0" indent="0" algn="ctr">
              <a:buNone/>
            </a:pPr>
            <a:endParaRPr lang="mk-MK" sz="2000" u="sng" dirty="0" smtClean="0">
              <a:latin typeface="Arial" panose="020B0604020202020204" pitchFamily="34" charset="0"/>
              <a:cs typeface="Arial" panose="020B0604020202020204" pitchFamily="34" charset="0"/>
            </a:endParaRPr>
          </a:p>
          <a:p>
            <a:pPr marL="0" indent="0">
              <a:buNone/>
            </a:pPr>
            <a:r>
              <a:rPr lang="mk-MK" sz="2000" dirty="0" smtClean="0">
                <a:latin typeface="Arial" panose="020B0604020202020204" pitchFamily="34" charset="0"/>
                <a:cs typeface="Arial" panose="020B0604020202020204" pitchFamily="34" charset="0"/>
              </a:rPr>
              <a:t>При дефинирање на релативното сиромаштво не се поаѓа од тоа што е неопходно за основна егзистенција, туку од потребите кои што се </a:t>
            </a:r>
            <a:r>
              <a:rPr lang="mk-MK" sz="2000" u="sng" dirty="0" smtClean="0">
                <a:latin typeface="Arial" panose="020B0604020202020204" pitchFamily="34" charset="0"/>
                <a:cs typeface="Arial" panose="020B0604020202020204" pitchFamily="34" charset="0"/>
              </a:rPr>
              <a:t>општествено одредени. </a:t>
            </a:r>
            <a:r>
              <a:rPr lang="mk-MK" sz="2000" dirty="0" smtClean="0">
                <a:latin typeface="Arial" panose="020B0604020202020204" pitchFamily="34" charset="0"/>
                <a:cs typeface="Arial" panose="020B0604020202020204" pitchFamily="34" charset="0"/>
              </a:rPr>
              <a:t>На пр: луѓето  имаат основните средства за егзистенција, но </a:t>
            </a:r>
            <a:r>
              <a:rPr lang="mk-MK" sz="2000" dirty="0" smtClean="0">
                <a:latin typeface="Arial" panose="020B0604020202020204" pitchFamily="34" charset="0"/>
                <a:cs typeface="Arial" panose="020B0604020202020204" pitchFamily="34" charset="0"/>
              </a:rPr>
              <a:t>не можат </a:t>
            </a:r>
            <a:r>
              <a:rPr lang="mk-MK" sz="2000" dirty="0" smtClean="0">
                <a:latin typeface="Arial" panose="020B0604020202020204" pitchFamily="34" charset="0"/>
                <a:cs typeface="Arial" panose="020B0604020202020204" pitchFamily="34" charset="0"/>
              </a:rPr>
              <a:t>да си дозволат одење на годишен одмор, посета на културни манифестации, учество во прослави и др. </a:t>
            </a:r>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777405" y="3696788"/>
            <a:ext cx="4113085" cy="2730137"/>
          </a:xfrm>
          <a:prstGeom prst="rect">
            <a:avLst/>
          </a:prstGeom>
        </p:spPr>
      </p:pic>
      <p:pic>
        <p:nvPicPr>
          <p:cNvPr id="10" name="Picture 9"/>
          <p:cNvPicPr>
            <a:picLocks noChangeAspect="1"/>
          </p:cNvPicPr>
          <p:nvPr/>
        </p:nvPicPr>
        <p:blipFill>
          <a:blip r:embed="rId3"/>
          <a:stretch>
            <a:fillRect/>
          </a:stretch>
        </p:blipFill>
        <p:spPr>
          <a:xfrm>
            <a:off x="6855952" y="4467497"/>
            <a:ext cx="4298010" cy="1959428"/>
          </a:xfrm>
          <a:prstGeom prst="rect">
            <a:avLst/>
          </a:prstGeom>
        </p:spPr>
      </p:pic>
    </p:spTree>
    <p:extLst>
      <p:ext uri="{BB962C8B-B14F-4D97-AF65-F5344CB8AC3E}">
        <p14:creationId xmlns:p14="http://schemas.microsoft.com/office/powerpoint/2010/main" val="400477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66205"/>
            <a:ext cx="8911687" cy="757645"/>
          </a:xfrm>
        </p:spPr>
        <p:txBody>
          <a:bodyPr>
            <a:normAutofit/>
          </a:bodyPr>
          <a:lstStyle/>
          <a:p>
            <a:pPr algn="ctr"/>
            <a:r>
              <a:rPr lang="mk-MK" u="sng" dirty="0" smtClean="0">
                <a:latin typeface="Arial" panose="020B0604020202020204" pitchFamily="34" charset="0"/>
                <a:cs typeface="Arial" panose="020B0604020202020204" pitchFamily="34" charset="0"/>
              </a:rPr>
              <a:t>8.2. Мерење на сиромаштијата</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4035" y="1854926"/>
            <a:ext cx="10502536" cy="4056296"/>
          </a:xfrm>
        </p:spPr>
        <p:txBody>
          <a:bodyPr>
            <a:normAutofit/>
          </a:bodyPr>
          <a:lstStyle/>
          <a:p>
            <a:r>
              <a:rPr lang="mk-MK" sz="3200" dirty="0" smtClean="0">
                <a:latin typeface="Arial" panose="020B0604020202020204" pitchFamily="34" charset="0"/>
                <a:cs typeface="Arial" panose="020B0604020202020204" pitchFamily="34" charset="0"/>
              </a:rPr>
              <a:t>1. Доходот како мерка за сиромаштија </a:t>
            </a:r>
          </a:p>
          <a:p>
            <a:r>
              <a:rPr lang="mk-MK" sz="3200" dirty="0" smtClean="0">
                <a:latin typeface="Arial" panose="020B0604020202020204" pitchFamily="34" charset="0"/>
                <a:cs typeface="Arial" panose="020B0604020202020204" pitchFamily="34" charset="0"/>
              </a:rPr>
              <a:t>2. Мерење на сиромаштијата според  релативниот метод (пресметување на релативен приход)</a:t>
            </a:r>
          </a:p>
          <a:p>
            <a:r>
              <a:rPr lang="mk-MK" sz="3200" dirty="0" smtClean="0">
                <a:latin typeface="Arial" panose="020B0604020202020204" pitchFamily="34" charset="0"/>
                <a:cs typeface="Arial" panose="020B0604020202020204" pitchFamily="34" charset="0"/>
              </a:rPr>
              <a:t>3. Бруто националниот производ како мерка </a:t>
            </a:r>
          </a:p>
          <a:p>
            <a:r>
              <a:rPr lang="mk-MK" sz="3200" dirty="0" smtClean="0">
                <a:latin typeface="Arial" panose="020B0604020202020204" pitchFamily="34" charset="0"/>
                <a:cs typeface="Arial" panose="020B0604020202020204" pitchFamily="34" charset="0"/>
              </a:rPr>
              <a:t>4. Социјални индикатори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04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70264"/>
            <a:ext cx="8911687" cy="888274"/>
          </a:xfrm>
        </p:spPr>
        <p:txBody>
          <a:bodyPr/>
          <a:lstStyle/>
          <a:p>
            <a:r>
              <a:rPr lang="mk-MK" dirty="0">
                <a:latin typeface="Arial" panose="020B0604020202020204" pitchFamily="34" charset="0"/>
                <a:cs typeface="Arial" panose="020B0604020202020204" pitchFamily="34" charset="0"/>
              </a:rPr>
              <a:t>1</a:t>
            </a:r>
            <a:r>
              <a:rPr lang="mk-MK" u="sng" dirty="0" smtClean="0">
                <a:latin typeface="Arial" panose="020B0604020202020204" pitchFamily="34" charset="0"/>
                <a:cs typeface="Arial" panose="020B0604020202020204" pitchFamily="34" charset="0"/>
              </a:rPr>
              <a:t>. </a:t>
            </a:r>
            <a:r>
              <a:rPr lang="mk-MK" u="sng" dirty="0">
                <a:latin typeface="Arial" panose="020B0604020202020204" pitchFamily="34" charset="0"/>
                <a:cs typeface="Arial" panose="020B0604020202020204" pitchFamily="34" charset="0"/>
              </a:rPr>
              <a:t>Доходот како мерка за сиромаштија</a:t>
            </a:r>
            <a:endParaRPr lang="en-US" u="sng" dirty="0"/>
          </a:p>
        </p:txBody>
      </p:sp>
      <p:sp>
        <p:nvSpPr>
          <p:cNvPr id="3" name="Content Placeholder 2"/>
          <p:cNvSpPr>
            <a:spLocks noGrp="1"/>
          </p:cNvSpPr>
          <p:nvPr>
            <p:ph idx="1"/>
          </p:nvPr>
        </p:nvSpPr>
        <p:spPr>
          <a:xfrm>
            <a:off x="1854925" y="1358538"/>
            <a:ext cx="9797143" cy="5159828"/>
          </a:xfrm>
        </p:spPr>
        <p:txBody>
          <a:bodyPr>
            <a:normAutofit lnSpcReduction="10000"/>
          </a:bodyPr>
          <a:lstStyle/>
          <a:p>
            <a:pPr marL="0" indent="0" algn="just">
              <a:buNone/>
            </a:pPr>
            <a:r>
              <a:rPr lang="mk-MK" dirty="0" smtClean="0"/>
              <a:t>     </a:t>
            </a:r>
            <a:r>
              <a:rPr lang="mk-MK" sz="2000" dirty="0" smtClean="0">
                <a:latin typeface="Arial" panose="020B0604020202020204" pitchFamily="34" charset="0"/>
                <a:cs typeface="Arial" panose="020B0604020202020204" pitchFamily="34" charset="0"/>
              </a:rPr>
              <a:t>Овој метод се нарекува и буџетски бидејќи се однесува на буџетот со кој располагаат домаќинствата. Луѓето што имаат ниски доходи имаат ниска куповна моќ, т.е. немаат доволно пари за да  купат нешта неопходни за нормален  живот. Првото истражување на сиромаштијата е спроведено од страна на Ровентри, 1899 година во Англија. Тој ја направил првата таблица на продикти за мерење на сиромаштијата. Постоењето на општа таблица на продукти уште се нарекува и </a:t>
            </a:r>
            <a:r>
              <a:rPr lang="mk-MK" sz="2000" b="1" dirty="0" smtClean="0">
                <a:latin typeface="Arial" panose="020B0604020202020204" pitchFamily="34" charset="0"/>
                <a:cs typeface="Arial" panose="020B0604020202020204" pitchFamily="34" charset="0"/>
              </a:rPr>
              <a:t>потрошувачка кошничка</a:t>
            </a:r>
            <a:r>
              <a:rPr lang="mk-MK" sz="2000" dirty="0" smtClean="0">
                <a:latin typeface="Arial" panose="020B0604020202020204" pitchFamily="34" charset="0"/>
                <a:cs typeface="Arial" panose="020B0604020202020204" pitchFamily="34" charset="0"/>
              </a:rPr>
              <a:t>. </a:t>
            </a:r>
          </a:p>
          <a:p>
            <a:pPr marL="0" indent="0" algn="just">
              <a:buNone/>
            </a:pP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Сојузот на синдикати на Македонија (ССМ), ја определува синдикалната минимална потрошувачка кошничка. Во следните табели  (табела 1 и табела 2 ) можете да го видите износот на потрошувачката кошничка за декември 2018 и декември 2019 год. </a:t>
            </a:r>
          </a:p>
          <a:p>
            <a:pPr marL="0" indent="0" algn="just">
              <a:buNone/>
            </a:pPr>
            <a:r>
              <a:rPr lang="mk-MK" sz="2000" i="1" dirty="0" smtClean="0">
                <a:solidFill>
                  <a:srgbClr val="FF0000"/>
                </a:solidFill>
                <a:latin typeface="Arial" panose="020B0604020202020204" pitchFamily="34" charset="0"/>
                <a:cs typeface="Arial" panose="020B0604020202020204" pitchFamily="34" charset="0"/>
              </a:rPr>
              <a:t>Домашна задача:  </a:t>
            </a:r>
          </a:p>
          <a:p>
            <a:pPr marL="0" indent="0" algn="just">
              <a:buNone/>
            </a:pPr>
            <a:r>
              <a:rPr lang="mk-MK" sz="2000" dirty="0" smtClean="0">
                <a:solidFill>
                  <a:srgbClr val="FF0000"/>
                </a:solidFill>
                <a:latin typeface="Arial" panose="020B0604020202020204" pitchFamily="34" charset="0"/>
                <a:cs typeface="Arial" panose="020B0604020202020204" pitchFamily="34" charset="0"/>
              </a:rPr>
              <a:t>1. Направи анализа на табелите и откри за што домаќинствата најповеќе т.е. најмалку трошат ?</a:t>
            </a:r>
          </a:p>
          <a:p>
            <a:pPr marL="0" indent="0" algn="just">
              <a:buNone/>
            </a:pPr>
            <a:r>
              <a:rPr lang="mk-MK" sz="2000" i="1" dirty="0" smtClean="0">
                <a:solidFill>
                  <a:srgbClr val="FF0000"/>
                </a:solidFill>
                <a:latin typeface="Arial" panose="020B0604020202020204" pitchFamily="34" charset="0"/>
                <a:cs typeface="Arial" panose="020B0604020202020204" pitchFamily="34" charset="0"/>
              </a:rPr>
              <a:t>2. </a:t>
            </a:r>
            <a:r>
              <a:rPr lang="mk-MK" sz="2000" dirty="0" smtClean="0">
                <a:solidFill>
                  <a:srgbClr val="FF0000"/>
                </a:solidFill>
                <a:latin typeface="Arial" panose="020B0604020202020204" pitchFamily="34" charset="0"/>
                <a:cs typeface="Arial" panose="020B0604020202020204" pitchFamily="34" charset="0"/>
              </a:rPr>
              <a:t>На веб страната на ССМ </a:t>
            </a:r>
            <a:r>
              <a:rPr lang="en-US" sz="2000" dirty="0">
                <a:solidFill>
                  <a:srgbClr val="FF0000"/>
                </a:solidFill>
                <a:latin typeface="Arial" panose="020B0604020202020204" pitchFamily="34" charset="0"/>
                <a:cs typeface="Arial" panose="020B0604020202020204" pitchFamily="34" charset="0"/>
                <a:hlinkClick r:id="rId2"/>
              </a:rPr>
              <a:t>http://</a:t>
            </a:r>
            <a:r>
              <a:rPr lang="en-US" sz="2000" dirty="0" smtClean="0">
                <a:solidFill>
                  <a:srgbClr val="FF0000"/>
                </a:solidFill>
                <a:latin typeface="Arial" panose="020B0604020202020204" pitchFamily="34" charset="0"/>
                <a:cs typeface="Arial" panose="020B0604020202020204" pitchFamily="34" charset="0"/>
                <a:hlinkClick r:id="rId2"/>
              </a:rPr>
              <a:t>www.ssm.org.mk</a:t>
            </a:r>
            <a:r>
              <a:rPr lang="mk-MK" sz="2000" dirty="0" smtClean="0">
                <a:solidFill>
                  <a:srgbClr val="FF0000"/>
                </a:solidFill>
                <a:latin typeface="Arial" panose="020B0604020202020204" pitchFamily="34" charset="0"/>
                <a:cs typeface="Arial" panose="020B0604020202020204" pitchFamily="34" charset="0"/>
              </a:rPr>
              <a:t> видете колку изнесувала потрошувачката кошничка за 2010 година ? </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20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605" y="156754"/>
            <a:ext cx="10254343" cy="1254035"/>
          </a:xfrm>
        </p:spPr>
        <p:txBody>
          <a:bodyPr>
            <a:noAutofit/>
          </a:bodyPr>
          <a:lstStyle/>
          <a:p>
            <a:pPr algn="ctr"/>
            <a:r>
              <a:rPr lang="mk-MK" sz="2000" b="1" dirty="0" smtClean="0">
                <a:latin typeface="Arial" panose="020B0604020202020204" pitchFamily="34" charset="0"/>
                <a:cs typeface="Arial" panose="020B0604020202020204" pitchFamily="34" charset="0"/>
              </a:rPr>
              <a:t>Табела 1. Вредноста </a:t>
            </a:r>
            <a:r>
              <a:rPr lang="mk-MK" sz="2000" b="1" dirty="0">
                <a:latin typeface="Arial" panose="020B0604020202020204" pitchFamily="34" charset="0"/>
                <a:cs typeface="Arial" panose="020B0604020202020204" pitchFamily="34" charset="0"/>
              </a:rPr>
              <a:t>на Синдикалната минимална кошница </a:t>
            </a:r>
            <a:r>
              <a:rPr lang="mk-MK" sz="2000" b="1" dirty="0" smtClean="0">
                <a:latin typeface="Arial" panose="020B0604020202020204" pitchFamily="34" charset="0"/>
                <a:cs typeface="Arial" panose="020B0604020202020204" pitchFamily="34" charset="0"/>
              </a:rPr>
              <a:t/>
            </a:r>
            <a:br>
              <a:rPr lang="mk-MK" sz="2000" b="1" dirty="0" smtClean="0">
                <a:latin typeface="Arial" panose="020B0604020202020204" pitchFamily="34" charset="0"/>
                <a:cs typeface="Arial" panose="020B0604020202020204" pitchFamily="34" charset="0"/>
              </a:rPr>
            </a:br>
            <a:r>
              <a:rPr lang="mk-MK" sz="2000" b="1" dirty="0" smtClean="0">
                <a:latin typeface="Arial" panose="020B0604020202020204" pitchFamily="34" charset="0"/>
                <a:cs typeface="Arial" panose="020B0604020202020204" pitchFamily="34" charset="0"/>
              </a:rPr>
              <a:t>за</a:t>
            </a:r>
            <a:r>
              <a:rPr lang="mk-MK" sz="2000" dirty="0" smtClean="0">
                <a:latin typeface="Arial" panose="020B0604020202020204" pitchFamily="34" charset="0"/>
                <a:cs typeface="Arial" panose="020B0604020202020204" pitchFamily="34" charset="0"/>
              </a:rPr>
              <a:t> </a:t>
            </a:r>
            <a:r>
              <a:rPr lang="mk-MK" sz="2000" b="1" dirty="0" smtClean="0">
                <a:latin typeface="Arial" panose="020B0604020202020204" pitchFamily="34" charset="0"/>
                <a:cs typeface="Arial" panose="020B0604020202020204" pitchFamily="34" charset="0"/>
              </a:rPr>
              <a:t>декември </a:t>
            </a:r>
            <a:r>
              <a:rPr lang="en-US" sz="2000" b="1" dirty="0" smtClean="0">
                <a:latin typeface="Arial" panose="020B0604020202020204" pitchFamily="34" charset="0"/>
                <a:cs typeface="Arial" panose="020B0604020202020204" pitchFamily="34" charset="0"/>
              </a:rPr>
              <a:t> 201</a:t>
            </a:r>
            <a:r>
              <a:rPr lang="mk-MK" sz="2000" b="1" dirty="0">
                <a:latin typeface="Arial" panose="020B0604020202020204" pitchFamily="34" charset="0"/>
                <a:cs typeface="Arial" panose="020B0604020202020204" pitchFamily="34" charset="0"/>
              </a:rPr>
              <a:t>8 година </a:t>
            </a:r>
            <a:r>
              <a:rPr lang="mk-MK" sz="2000" b="1" dirty="0" smtClean="0">
                <a:latin typeface="Arial" panose="020B0604020202020204" pitchFamily="34" charset="0"/>
                <a:cs typeface="Arial" panose="020B0604020202020204" pitchFamily="34" charset="0"/>
              </a:rPr>
              <a:t>изнесува</a:t>
            </a:r>
            <a:r>
              <a:rPr lang="mk-MK" sz="2000" dirty="0">
                <a:latin typeface="Arial" panose="020B0604020202020204" pitchFamily="34" charset="0"/>
                <a:cs typeface="Arial" panose="020B0604020202020204" pitchFamily="34" charset="0"/>
              </a:rPr>
              <a:t> </a:t>
            </a:r>
            <a:r>
              <a:rPr lang="mk-MK" sz="2000" dirty="0" smtClean="0">
                <a:latin typeface="Arial" panose="020B0604020202020204" pitchFamily="34" charset="0"/>
                <a:cs typeface="Arial" panose="020B0604020202020204" pitchFamily="34" charset="0"/>
              </a:rPr>
              <a:t>  </a:t>
            </a:r>
            <a:br>
              <a:rPr lang="mk-MK" sz="2000" dirty="0" smtClean="0">
                <a:latin typeface="Arial" panose="020B0604020202020204" pitchFamily="34" charset="0"/>
                <a:cs typeface="Arial" panose="020B0604020202020204" pitchFamily="34" charset="0"/>
              </a:rPr>
            </a:br>
            <a:r>
              <a:rPr lang="mk-MK" sz="2000" b="1" dirty="0" smtClean="0">
                <a:solidFill>
                  <a:srgbClr val="FF0000"/>
                </a:solidFill>
                <a:latin typeface="Arial" panose="020B0604020202020204" pitchFamily="34" charset="0"/>
                <a:cs typeface="Arial" panose="020B0604020202020204" pitchFamily="34" charset="0"/>
              </a:rPr>
              <a:t>32 </a:t>
            </a:r>
            <a:r>
              <a:rPr lang="mk-MK" sz="2000" b="1" dirty="0">
                <a:solidFill>
                  <a:srgbClr val="FF0000"/>
                </a:solidFill>
                <a:latin typeface="Arial" panose="020B0604020202020204" pitchFamily="34" charset="0"/>
                <a:cs typeface="Arial" panose="020B0604020202020204" pitchFamily="34" charset="0"/>
              </a:rPr>
              <a:t>671,00денари</a:t>
            </a:r>
            <a:endParaRPr lang="en-US" sz="2000"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666880"/>
              </p:ext>
            </p:extLst>
          </p:nvPr>
        </p:nvGraphicFramePr>
        <p:xfrm>
          <a:off x="2325189" y="1149531"/>
          <a:ext cx="8072845" cy="2118713"/>
        </p:xfrm>
        <a:graphic>
          <a:graphicData uri="http://schemas.openxmlformats.org/drawingml/2006/table">
            <a:tbl>
              <a:tblPr firstRow="1" firstCol="1" lastRow="1" lastCol="1" bandRow="1" bandCol="1">
                <a:tableStyleId>{5C22544A-7EE6-4342-B048-85BDC9FD1C3A}</a:tableStyleId>
              </a:tblPr>
              <a:tblGrid>
                <a:gridCol w="811699">
                  <a:extLst>
                    <a:ext uri="{9D8B030D-6E8A-4147-A177-3AD203B41FA5}">
                      <a16:colId xmlns:a16="http://schemas.microsoft.com/office/drawing/2014/main" val="2921012516"/>
                    </a:ext>
                  </a:extLst>
                </a:gridCol>
                <a:gridCol w="4403444">
                  <a:extLst>
                    <a:ext uri="{9D8B030D-6E8A-4147-A177-3AD203B41FA5}">
                      <a16:colId xmlns:a16="http://schemas.microsoft.com/office/drawing/2014/main" val="4167510559"/>
                    </a:ext>
                  </a:extLst>
                </a:gridCol>
                <a:gridCol w="1459913">
                  <a:extLst>
                    <a:ext uri="{9D8B030D-6E8A-4147-A177-3AD203B41FA5}">
                      <a16:colId xmlns:a16="http://schemas.microsoft.com/office/drawing/2014/main" val="2229123657"/>
                    </a:ext>
                  </a:extLst>
                </a:gridCol>
                <a:gridCol w="1397789">
                  <a:extLst>
                    <a:ext uri="{9D8B030D-6E8A-4147-A177-3AD203B41FA5}">
                      <a16:colId xmlns:a16="http://schemas.microsoft.com/office/drawing/2014/main" val="4176036561"/>
                    </a:ext>
                  </a:extLst>
                </a:gridCol>
              </a:tblGrid>
              <a:tr h="436217">
                <a:tc>
                  <a:txBody>
                    <a:bodyPr/>
                    <a:lstStyle/>
                    <a:p>
                      <a:pPr algn="ctr">
                        <a:lnSpc>
                          <a:spcPct val="115000"/>
                        </a:lnSpc>
                        <a:spcAft>
                          <a:spcPts val="0"/>
                        </a:spcAft>
                      </a:pPr>
                      <a:r>
                        <a:rPr lang="mk-MK" sz="1200" dirty="0">
                          <a:effectLst/>
                        </a:rPr>
                        <a:t>Ред.</a:t>
                      </a:r>
                      <a:endParaRPr lang="en-US" sz="1200" dirty="0">
                        <a:effectLst/>
                      </a:endParaRPr>
                    </a:p>
                    <a:p>
                      <a:pPr algn="ctr">
                        <a:lnSpc>
                          <a:spcPct val="115000"/>
                        </a:lnSpc>
                        <a:spcAft>
                          <a:spcPts val="0"/>
                        </a:spcAft>
                      </a:pPr>
                      <a:r>
                        <a:rPr lang="mk-MK" sz="1200" dirty="0">
                          <a:effectLst/>
                        </a:rPr>
                        <a:t>број</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Елементи кои ја формираат вредноста  на минималната синдикална кошница </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Meсец 12</a:t>
                      </a:r>
                      <a:endParaRPr lang="en-US" sz="1200">
                        <a:effectLst/>
                      </a:endParaRPr>
                    </a:p>
                    <a:p>
                      <a:pPr algn="ctr">
                        <a:lnSpc>
                          <a:spcPct val="115000"/>
                        </a:lnSpc>
                        <a:spcAft>
                          <a:spcPts val="0"/>
                        </a:spcAft>
                      </a:pPr>
                      <a:r>
                        <a:rPr lang="mk-MK" sz="1200">
                          <a:effectLst/>
                        </a:rPr>
                        <a:t>2018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 учество структура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7531441"/>
                  </a:ext>
                </a:extLst>
              </a:tr>
              <a:tr h="208372">
                <a:tc>
                  <a:txBody>
                    <a:bodyPr/>
                    <a:lstStyle/>
                    <a:p>
                      <a:pPr algn="ctr">
                        <a:lnSpc>
                          <a:spcPct val="115000"/>
                        </a:lnSpc>
                        <a:spcAft>
                          <a:spcPts val="0"/>
                        </a:spcAft>
                      </a:pPr>
                      <a:r>
                        <a:rPr lang="mk-MK" sz="12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Исхрана и пијалоци</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13.513,22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41,36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8955685"/>
                  </a:ext>
                </a:extLst>
              </a:tr>
              <a:tr h="208372">
                <a:tc>
                  <a:txBody>
                    <a:bodyPr/>
                    <a:lstStyle/>
                    <a:p>
                      <a:pPr algn="ctr">
                        <a:lnSpc>
                          <a:spcPct val="115000"/>
                        </a:lnSpc>
                        <a:spcAft>
                          <a:spcPts val="0"/>
                        </a:spcAft>
                      </a:pPr>
                      <a:r>
                        <a:rPr lang="mk-MK" sz="1200">
                          <a:effectLst/>
                        </a:rPr>
                        <a:t>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Домување</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10.437,31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31,95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3502106"/>
                  </a:ext>
                </a:extLst>
              </a:tr>
              <a:tr h="208372">
                <a:tc>
                  <a:txBody>
                    <a:bodyPr/>
                    <a:lstStyle/>
                    <a:p>
                      <a:pPr algn="ctr">
                        <a:lnSpc>
                          <a:spcPct val="115000"/>
                        </a:lnSpc>
                        <a:spcAft>
                          <a:spcPts val="0"/>
                        </a:spcAft>
                      </a:pPr>
                      <a:r>
                        <a:rPr lang="mk-MK" sz="1200">
                          <a:effectLst/>
                        </a:rPr>
                        <a:t>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Хигиена</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2.321,64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7,11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8755988"/>
                  </a:ext>
                </a:extLst>
              </a:tr>
              <a:tr h="208372">
                <a:tc>
                  <a:txBody>
                    <a:bodyPr/>
                    <a:lstStyle/>
                    <a:p>
                      <a:pPr algn="ctr">
                        <a:lnSpc>
                          <a:spcPct val="115000"/>
                        </a:lnSpc>
                        <a:spcAft>
                          <a:spcPts val="0"/>
                        </a:spcAft>
                      </a:pPr>
                      <a:r>
                        <a:rPr lang="mk-MK" sz="1200">
                          <a:effectLst/>
                        </a:rPr>
                        <a:t>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Превоз</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dirty="0">
                          <a:effectLst/>
                        </a:rPr>
                        <a:t>2.386,93</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7,</a:t>
                      </a:r>
                      <a:r>
                        <a:rPr lang="mk-MK" sz="1000">
                          <a:effectLst/>
                        </a:rPr>
                        <a:t>3</a:t>
                      </a:r>
                      <a:r>
                        <a:rPr lang="en-US" sz="10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7977009"/>
                  </a:ext>
                </a:extLst>
              </a:tr>
              <a:tr h="208372">
                <a:tc>
                  <a:txBody>
                    <a:bodyPr/>
                    <a:lstStyle/>
                    <a:p>
                      <a:pPr algn="ctr">
                        <a:lnSpc>
                          <a:spcPct val="115000"/>
                        </a:lnSpc>
                        <a:spcAft>
                          <a:spcPts val="0"/>
                        </a:spcAft>
                      </a:pPr>
                      <a:r>
                        <a:rPr lang="mk-MK" sz="1200">
                          <a:effectLst/>
                        </a:rPr>
                        <a:t>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Облека и обувки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dirty="0">
                          <a:effectLst/>
                        </a:rPr>
                        <a:t>2.244,97</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dirty="0">
                          <a:effectLst/>
                        </a:rPr>
                        <a:t>6,87</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27233"/>
                  </a:ext>
                </a:extLst>
              </a:tr>
              <a:tr h="208372">
                <a:tc>
                  <a:txBody>
                    <a:bodyPr/>
                    <a:lstStyle/>
                    <a:p>
                      <a:pPr algn="ctr">
                        <a:lnSpc>
                          <a:spcPct val="115000"/>
                        </a:lnSpc>
                        <a:spcAft>
                          <a:spcPts val="0"/>
                        </a:spcAft>
                      </a:pPr>
                      <a:r>
                        <a:rPr lang="mk-MK" sz="12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Култура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1.070,00</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dirty="0">
                          <a:effectLst/>
                        </a:rPr>
                        <a:t>3,</a:t>
                      </a:r>
                      <a:r>
                        <a:rPr lang="mk-MK" sz="1000" dirty="0">
                          <a:effectLst/>
                        </a:rPr>
                        <a:t>2</a:t>
                      </a:r>
                      <a:r>
                        <a:rPr lang="en-US" sz="1000" dirty="0">
                          <a:effectLst/>
                        </a:rPr>
                        <a:t>8</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5857065"/>
                  </a:ext>
                </a:extLst>
              </a:tr>
              <a:tr h="208372">
                <a:tc>
                  <a:txBody>
                    <a:bodyPr/>
                    <a:lstStyle/>
                    <a:p>
                      <a:pPr algn="ctr">
                        <a:lnSpc>
                          <a:spcPct val="115000"/>
                        </a:lnSpc>
                        <a:spcAft>
                          <a:spcPts val="0"/>
                        </a:spcAft>
                      </a:pPr>
                      <a:r>
                        <a:rPr lang="mk-MK" sz="1200">
                          <a:effectLst/>
                        </a:rPr>
                        <a:t>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Одржување на здравје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696,49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dirty="0">
                          <a:effectLst/>
                        </a:rPr>
                        <a:t>2,13</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064454"/>
                  </a:ext>
                </a:extLst>
              </a:tr>
              <a:tr h="208302">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Вкупно:</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100">
                          <a:effectLst/>
                        </a:rPr>
                        <a:t>32.670,56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100" dirty="0">
                          <a:effectLst/>
                        </a:rPr>
                        <a:t>100,00</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502184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6986154"/>
              </p:ext>
            </p:extLst>
          </p:nvPr>
        </p:nvGraphicFramePr>
        <p:xfrm>
          <a:off x="2325188" y="3422474"/>
          <a:ext cx="8072847" cy="3470148"/>
        </p:xfrm>
        <a:graphic>
          <a:graphicData uri="http://schemas.openxmlformats.org/drawingml/2006/table">
            <a:tbl>
              <a:tblPr firstRow="1" firstCol="1" lastRow="1" lastCol="1" bandRow="1" bandCol="1">
                <a:tableStyleId>{5C22544A-7EE6-4342-B048-85BDC9FD1C3A}</a:tableStyleId>
              </a:tblPr>
              <a:tblGrid>
                <a:gridCol w="811699">
                  <a:extLst>
                    <a:ext uri="{9D8B030D-6E8A-4147-A177-3AD203B41FA5}">
                      <a16:colId xmlns:a16="http://schemas.microsoft.com/office/drawing/2014/main" val="4068383966"/>
                    </a:ext>
                  </a:extLst>
                </a:gridCol>
                <a:gridCol w="4403445">
                  <a:extLst>
                    <a:ext uri="{9D8B030D-6E8A-4147-A177-3AD203B41FA5}">
                      <a16:colId xmlns:a16="http://schemas.microsoft.com/office/drawing/2014/main" val="1638710183"/>
                    </a:ext>
                  </a:extLst>
                </a:gridCol>
                <a:gridCol w="1459913">
                  <a:extLst>
                    <a:ext uri="{9D8B030D-6E8A-4147-A177-3AD203B41FA5}">
                      <a16:colId xmlns:a16="http://schemas.microsoft.com/office/drawing/2014/main" val="2535642914"/>
                    </a:ext>
                  </a:extLst>
                </a:gridCol>
                <a:gridCol w="1397790">
                  <a:extLst>
                    <a:ext uri="{9D8B030D-6E8A-4147-A177-3AD203B41FA5}">
                      <a16:colId xmlns:a16="http://schemas.microsoft.com/office/drawing/2014/main" val="1904613678"/>
                    </a:ext>
                  </a:extLst>
                </a:gridCol>
              </a:tblGrid>
              <a:tr h="701040">
                <a:tc>
                  <a:txBody>
                    <a:bodyPr/>
                    <a:lstStyle/>
                    <a:p>
                      <a:pPr algn="ctr">
                        <a:lnSpc>
                          <a:spcPct val="115000"/>
                        </a:lnSpc>
                        <a:spcAft>
                          <a:spcPts val="0"/>
                        </a:spcAft>
                      </a:pPr>
                      <a:r>
                        <a:rPr lang="mk-MK" sz="1200">
                          <a:effectLst/>
                        </a:rPr>
                        <a:t>Ред.</a:t>
                      </a:r>
                      <a:endParaRPr lang="en-US" sz="1200">
                        <a:effectLst/>
                      </a:endParaRPr>
                    </a:p>
                    <a:p>
                      <a:pPr algn="ctr">
                        <a:lnSpc>
                          <a:spcPct val="115000"/>
                        </a:lnSpc>
                        <a:spcAft>
                          <a:spcPts val="0"/>
                        </a:spcAft>
                      </a:pPr>
                      <a:r>
                        <a:rPr lang="mk-MK" sz="1200">
                          <a:effectLst/>
                        </a:rPr>
                        <a:t>број</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Елементи кои ја формираат вредноста  на минималната синдикална кошница </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a:effectLst/>
                        </a:rPr>
                        <a:t>Mесец 12</a:t>
                      </a:r>
                      <a:endParaRPr lang="en-US" sz="1200">
                        <a:effectLst/>
                      </a:endParaRPr>
                    </a:p>
                    <a:p>
                      <a:pPr algn="ctr">
                        <a:lnSpc>
                          <a:spcPct val="115000"/>
                        </a:lnSpc>
                        <a:spcAft>
                          <a:spcPts val="0"/>
                        </a:spcAft>
                      </a:pPr>
                      <a:r>
                        <a:rPr lang="mk-MK" sz="1200">
                          <a:effectLst/>
                        </a:rPr>
                        <a:t>2018</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000">
                          <a:effectLst/>
                        </a:rPr>
                        <a:t>% </a:t>
                      </a:r>
                      <a:r>
                        <a:rPr lang="mk-MK" sz="1000">
                          <a:effectLst/>
                        </a:rPr>
                        <a:t>учество на елементите во нето плата</a:t>
                      </a:r>
                      <a:endParaRPr lang="en-US" sz="1200">
                        <a:effectLst/>
                      </a:endParaRPr>
                    </a:p>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63213"/>
                  </a:ext>
                </a:extLst>
              </a:tr>
              <a:tr h="200297">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Просечно исплатена нето плата</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1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658415"/>
                  </a:ext>
                </a:extLst>
              </a:tr>
              <a:tr h="200297">
                <a:tc>
                  <a:txBody>
                    <a:bodyPr/>
                    <a:lstStyle/>
                    <a:p>
                      <a:pPr algn="ctr">
                        <a:lnSpc>
                          <a:spcPct val="115000"/>
                        </a:lnSpc>
                        <a:spcAft>
                          <a:spcPts val="0"/>
                        </a:spcAft>
                      </a:pPr>
                      <a:r>
                        <a:rPr lang="mk-MK" sz="1200">
                          <a:effectLst/>
                        </a:rPr>
                        <a:t>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Исхрана и пијалоци</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13.513,22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90997"/>
                  </a:ext>
                </a:extLst>
              </a:tr>
              <a:tr h="200297">
                <a:tc>
                  <a:txBody>
                    <a:bodyPr/>
                    <a:lstStyle/>
                    <a:p>
                      <a:pPr algn="ctr">
                        <a:lnSpc>
                          <a:spcPct val="115000"/>
                        </a:lnSpc>
                        <a:spcAft>
                          <a:spcPts val="0"/>
                        </a:spcAft>
                      </a:pPr>
                      <a:r>
                        <a:rPr lang="mk-MK" sz="1200">
                          <a:effectLst/>
                        </a:rPr>
                        <a:t>2.</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Домување</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10.437,31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3846721"/>
                  </a:ext>
                </a:extLst>
              </a:tr>
              <a:tr h="200297">
                <a:tc>
                  <a:txBody>
                    <a:bodyPr/>
                    <a:lstStyle/>
                    <a:p>
                      <a:pPr algn="ctr">
                        <a:lnSpc>
                          <a:spcPct val="115000"/>
                        </a:lnSpc>
                        <a:spcAft>
                          <a:spcPts val="0"/>
                        </a:spcAft>
                      </a:pPr>
                      <a:r>
                        <a:rPr lang="mk-MK" sz="1200">
                          <a:effectLst/>
                        </a:rPr>
                        <a:t>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Комунални трошоци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8.203,21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1645446"/>
                  </a:ext>
                </a:extLst>
              </a:tr>
              <a:tr h="200297">
                <a:tc>
                  <a:txBody>
                    <a:bodyPr/>
                    <a:lstStyle/>
                    <a:p>
                      <a:pPr algn="ctr">
                        <a:lnSpc>
                          <a:spcPct val="115000"/>
                        </a:lnSpc>
                        <a:spcAft>
                          <a:spcPts val="0"/>
                        </a:spcAft>
                      </a:pPr>
                      <a:r>
                        <a:rPr lang="mk-MK" sz="1200">
                          <a:effectLst/>
                        </a:rPr>
                        <a:t>б</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dirty="0">
                          <a:effectLst/>
                        </a:rPr>
                        <a:t>Покуќнина, опрема за куќа и оджување</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2.234,10</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271599"/>
                  </a:ext>
                </a:extLst>
              </a:tr>
              <a:tr h="200297">
                <a:tc>
                  <a:txBody>
                    <a:bodyPr/>
                    <a:lstStyle/>
                    <a:p>
                      <a:pPr algn="ctr">
                        <a:lnSpc>
                          <a:spcPct val="115000"/>
                        </a:lnSpc>
                        <a:spcAft>
                          <a:spcPts val="0"/>
                        </a:spcAft>
                      </a:pPr>
                      <a:r>
                        <a:rPr lang="mk-MK" sz="1200">
                          <a:effectLst/>
                        </a:rPr>
                        <a:t>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dirty="0">
                          <a:effectLst/>
                        </a:rPr>
                        <a:t>Хигиена</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2.321,64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096845"/>
                  </a:ext>
                </a:extLst>
              </a:tr>
              <a:tr h="200297">
                <a:tc>
                  <a:txBody>
                    <a:bodyPr/>
                    <a:lstStyle/>
                    <a:p>
                      <a:pPr algn="ctr">
                        <a:lnSpc>
                          <a:spcPct val="115000"/>
                        </a:lnSpc>
                        <a:spcAft>
                          <a:spcPts val="0"/>
                        </a:spcAft>
                      </a:pPr>
                      <a:r>
                        <a:rPr lang="mk-MK" sz="1200">
                          <a:effectLst/>
                        </a:rPr>
                        <a:t>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Одржување на личната хигиена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940,51</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735429"/>
                  </a:ext>
                </a:extLst>
              </a:tr>
              <a:tr h="200297">
                <a:tc>
                  <a:txBody>
                    <a:bodyPr/>
                    <a:lstStyle/>
                    <a:p>
                      <a:pPr algn="ctr">
                        <a:lnSpc>
                          <a:spcPct val="115000"/>
                        </a:lnSpc>
                        <a:spcAft>
                          <a:spcPts val="0"/>
                        </a:spcAft>
                      </a:pPr>
                      <a:r>
                        <a:rPr lang="mk-MK" sz="1200">
                          <a:effectLst/>
                        </a:rPr>
                        <a:t>б</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00">
                          <a:effectLst/>
                        </a:rPr>
                        <a:t>Одржување на хигиената на домот</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1.381,13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681437"/>
                  </a:ext>
                </a:extLst>
              </a:tr>
              <a:tr h="200297">
                <a:tc>
                  <a:txBody>
                    <a:bodyPr/>
                    <a:lstStyle/>
                    <a:p>
                      <a:pPr algn="ctr">
                        <a:lnSpc>
                          <a:spcPct val="115000"/>
                        </a:lnSpc>
                        <a:spcAft>
                          <a:spcPts val="0"/>
                        </a:spcAft>
                      </a:pPr>
                      <a:r>
                        <a:rPr lang="mk-MK" sz="1200">
                          <a:effectLst/>
                        </a:rPr>
                        <a:t>4.</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Превоз</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2.386,93</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266176"/>
                  </a:ext>
                </a:extLst>
              </a:tr>
              <a:tr h="200297">
                <a:tc>
                  <a:txBody>
                    <a:bodyPr/>
                    <a:lstStyle/>
                    <a:p>
                      <a:pPr algn="ctr">
                        <a:lnSpc>
                          <a:spcPct val="115000"/>
                        </a:lnSpc>
                        <a:spcAft>
                          <a:spcPts val="0"/>
                        </a:spcAft>
                      </a:pPr>
                      <a:r>
                        <a:rPr lang="mk-MK" sz="1200">
                          <a:effectLst/>
                        </a:rPr>
                        <a:t>5.</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Облека и обувки</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2.244,97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471753"/>
                  </a:ext>
                </a:extLst>
              </a:tr>
              <a:tr h="200297">
                <a:tc>
                  <a:txBody>
                    <a:bodyPr/>
                    <a:lstStyle/>
                    <a:p>
                      <a:pPr algn="ctr">
                        <a:lnSpc>
                          <a:spcPct val="115000"/>
                        </a:lnSpc>
                        <a:spcAft>
                          <a:spcPts val="0"/>
                        </a:spcAft>
                      </a:pPr>
                      <a:r>
                        <a:rPr lang="mk-MK" sz="1200">
                          <a:effectLst/>
                        </a:rPr>
                        <a:t>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Култура</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1.070,00</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142834"/>
                  </a:ext>
                </a:extLst>
              </a:tr>
              <a:tr h="200297">
                <a:tc>
                  <a:txBody>
                    <a:bodyPr/>
                    <a:lstStyle/>
                    <a:p>
                      <a:pPr algn="ctr">
                        <a:lnSpc>
                          <a:spcPct val="115000"/>
                        </a:lnSpc>
                        <a:spcAft>
                          <a:spcPts val="0"/>
                        </a:spcAft>
                      </a:pPr>
                      <a:r>
                        <a:rPr lang="mk-MK" sz="1200">
                          <a:effectLst/>
                        </a:rPr>
                        <a:t>7.</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Одржување на здравје</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000">
                          <a:effectLst/>
                        </a:rPr>
                        <a:t>696,49</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0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549156"/>
                  </a:ext>
                </a:extLst>
              </a:tr>
              <a:tr h="200297">
                <a:tc>
                  <a:txBody>
                    <a:bodyPr/>
                    <a:lstStyle/>
                    <a:p>
                      <a:pPr algn="ctr">
                        <a:lnSpc>
                          <a:spcPct val="115000"/>
                        </a:lnSpc>
                        <a:spcAft>
                          <a:spcPts val="0"/>
                        </a:spcAft>
                      </a:pPr>
                      <a:r>
                        <a:rPr lang="mk-MK" sz="1200">
                          <a:effectLst/>
                        </a:rPr>
                        <a:t> </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200">
                          <a:effectLst/>
                        </a:rPr>
                        <a:t>Вкупно:</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mk-MK" sz="1100">
                          <a:effectLst/>
                        </a:rPr>
                        <a:t>32.670,56</a:t>
                      </a:r>
                      <a:endParaRPr lang="en-US" sz="1200">
                        <a:effectLst/>
                        <a:latin typeface="MAC C Swiss"/>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US" sz="1100" dirty="0">
                          <a:effectLst/>
                        </a:rPr>
                        <a:t> </a:t>
                      </a:r>
                      <a:endParaRPr lang="en-US" sz="1200" dirty="0">
                        <a:effectLst/>
                        <a:latin typeface="MAC C Swiss"/>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4330806"/>
                  </a:ext>
                </a:extLst>
              </a:tr>
            </a:tbl>
          </a:graphicData>
        </a:graphic>
      </p:graphicFrame>
    </p:spTree>
    <p:extLst>
      <p:ext uri="{BB962C8B-B14F-4D97-AF65-F5344CB8AC3E}">
        <p14:creationId xmlns:p14="http://schemas.microsoft.com/office/powerpoint/2010/main" val="3778431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918</TotalTime>
  <Words>2282</Words>
  <Application>Microsoft Office PowerPoint</Application>
  <PresentationFormat>Widescreen</PresentationFormat>
  <Paragraphs>295</Paragraphs>
  <Slides>18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MAC C Swiss</vt:lpstr>
      <vt:lpstr>Times New Roman</vt:lpstr>
      <vt:lpstr>Wingdings 3</vt:lpstr>
      <vt:lpstr>Wisp</vt:lpstr>
      <vt:lpstr>   СОЦИОГИЈА III година општествено-хуманистичко  подрачје (ОХА и ОХБ)  </vt:lpstr>
      <vt:lpstr>                                  Сиромаштво   Задача 1: Погледнете го видеото  Задача 2: Прашања за размислување  - Какви чувства пробуди видеото кај вас? - Како се гледа на сиромашните во вашата околина? - Дали кон сиромашните се гледа со презир и осуда или со разбирање? - Што се презема во вашата околина за да им се помогне на сиромашните?   </vt:lpstr>
      <vt:lpstr>8.СИРОМАШТВО 8.1. - Што претставува сиромаштвото  - Апсолутно и релативно сиромаштво</vt:lpstr>
      <vt:lpstr>                                       Различни гледишта кон сиромаштијата                                                                               .  Адам Смит – верувал дека со развојот на  индустријата и слободниот пазар, националните држави ќе бидат многу богати.   Економистите - во 16 век сметале дека во  богатите држави, сиромаштијата сама по себе ќе  исчезне.   Меркантилистите – сметале дека важен фактор  за создавање на богатство бил развојот на трговијата т.е. внесување (увоз) на што повеќе злато во земјата.  Давид Рикардо – уште во почетокот на 19 век  забележал дека, и покрај развојот на индустријата,  работничката класа останува сиромашна, а богатството  оди во рацете на капиталистите.   Според Карл Маркс –сиромаштијата се појавува  поради нееднаквоста, односно поради постоењето на  класа која ги собира сите резултати од трудот, и класа  која работи, а нема ништо.               </vt:lpstr>
      <vt:lpstr>Различни гледишта кон сиромаштијата</vt:lpstr>
      <vt:lpstr>PowerPoint Presentation</vt:lpstr>
      <vt:lpstr>8.2. Мерење на сиромаштијата</vt:lpstr>
      <vt:lpstr>1. Доходот како мерка за сиромаштија</vt:lpstr>
      <vt:lpstr>Табела 1. Вредноста на Синдикалната минимална кошница  за декември  2018 година изнесува    32 671,00денари</vt:lpstr>
      <vt:lpstr>Табела 2. Вредноста на Синдикалната минимална кошница  за декември  2019 година изнесува  32 732,00денари  </vt:lpstr>
      <vt:lpstr>2. Мерење на сиромаштијата според  релативниот метод (пресметување на релативен приход)</vt:lpstr>
      <vt:lpstr>3. Бруто националниот производ како мерка  </vt:lpstr>
      <vt:lpstr>Културата на сиромаштијата и општествено исклучување </vt:lpstr>
      <vt:lpstr>8.3. Фактори на сиромаштво </vt:lpstr>
      <vt:lpstr>Социо-економски фактори на сиромаштијата</vt:lpstr>
      <vt:lpstr>Социо-културни фактори на сиромаштијата </vt:lpstr>
      <vt:lpstr> Домашна задача   Научи повеќе. Истражувај!  Погледнете го видеото. Побарајте податоци за стапката за сиромаштија за 2019 год. во македонското општество.  Споредете ги податоците со претходните години дадени во видеото за 2017 и 2018 год. </vt:lpstr>
      <vt:lpstr> Домашна задача: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СОЦИОГИЈА</dc:title>
  <dc:creator>Windows User</dc:creator>
  <cp:lastModifiedBy>Windows User</cp:lastModifiedBy>
  <cp:revision>86</cp:revision>
  <dcterms:created xsi:type="dcterms:W3CDTF">2020-03-20T20:17:43Z</dcterms:created>
  <dcterms:modified xsi:type="dcterms:W3CDTF">2020-03-22T22:59:10Z</dcterms:modified>
</cp:coreProperties>
</file>