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BE0AB-9F39-4802-805E-864688B922FD}" type="datetimeFigureOut">
              <a:rPr lang="mk-MK" smtClean="0"/>
              <a:t>24.03.2020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3864E-58CA-4A59-9ED1-2284C212A812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64E-58CA-4A59-9ED1-2284C212A812}" type="slidenum">
              <a:rPr lang="mk-MK" smtClean="0"/>
              <a:t>4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0800"/>
          <a:ext cx="7848600" cy="243922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Современи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технологии во економските сектори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-ва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бразовни профили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КТА,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ЕТ, ЕЕ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Примери</a:t>
                      </a:r>
                      <a:r>
                        <a:rPr lang="mk-M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интелигентни системи во рударството и металургијата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smtClean="0">
                          <a:latin typeface="+mn-lt"/>
                          <a:ea typeface="Times New Roman"/>
                          <a:cs typeface="Times New Roman"/>
                        </a:rPr>
                        <a:t>паралелки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</a:t>
                      </a: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, I-5, I-6</a:t>
                      </a: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I-7, I-8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8956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086600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mk-MK" sz="2400" b="1" dirty="0" smtClean="0"/>
              <a:t>Примери </a:t>
            </a:r>
            <a:r>
              <a:rPr lang="mk-MK" sz="2400" b="1" dirty="0" smtClean="0"/>
              <a:t>за интелигентни системи во рударството и </a:t>
            </a:r>
            <a:r>
              <a:rPr lang="mk-MK" sz="2400" b="1" dirty="0" smtClean="0"/>
              <a:t>металургијата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7239000" cy="303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Кај подземните рудници присутни се следните опасности</a:t>
            </a:r>
            <a:r>
              <a:rPr lang="en-US" sz="2000" dirty="0" smtClean="0">
                <a:ea typeface="Times New Roman"/>
                <a:cs typeface="Times New Roman"/>
              </a:rPr>
              <a:t>: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Одрони и паѓање на други материјали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Пожари 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Експлозии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Труење со отровни гасови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Задушување од недостаток на кислород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Струјни удари</a:t>
            </a:r>
          </a:p>
          <a:p>
            <a:pPr marL="709200" lvl="1" indent="-2520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Подземни води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200" dirty="0" smtClean="0"/>
              <a:t>Пример во рударството</a:t>
            </a:r>
            <a:r>
              <a:rPr lang="en-US" sz="2200" dirty="0" smtClean="0"/>
              <a:t>:</a:t>
            </a:r>
            <a:r>
              <a:rPr lang="mk-MK" sz="2200" dirty="0" smtClean="0"/>
              <a:t> </a:t>
            </a:r>
            <a:r>
              <a:rPr lang="en-US" sz="2200" b="1" dirty="0" smtClean="0"/>
              <a:t>Smart </a:t>
            </a:r>
            <a:r>
              <a:rPr lang="mk-MK" sz="2200" b="1" dirty="0" smtClean="0"/>
              <a:t>рудник</a:t>
            </a:r>
            <a:endParaRPr lang="mk-MK" sz="2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19200"/>
            <a:ext cx="7239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Набројаните опасности укажуваат на тоа кои сензори се потребни за изградба на систем за мониторинг и предупредување</a:t>
            </a: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Освен мониторингот потребна е и локализација на луѓето во рудникот</a:t>
            </a: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М</a:t>
            </a:r>
            <a:r>
              <a:rPr lang="mk-MK" sz="2000" dirty="0" smtClean="0">
                <a:ea typeface="Times New Roman"/>
                <a:cs typeface="Times New Roman"/>
              </a:rPr>
              <a:t>ониторингот и локализацијата се реализираат преку изградба на безжична сензорска мрежа (анг. </a:t>
            </a:r>
            <a:r>
              <a:rPr lang="en-US" sz="2000" dirty="0" smtClean="0">
                <a:ea typeface="Times New Roman"/>
                <a:cs typeface="Times New Roman"/>
              </a:rPr>
              <a:t>Wireless Sensor Network - WSN</a:t>
            </a:r>
            <a:r>
              <a:rPr lang="mk-MK" sz="2000" dirty="0" smtClean="0">
                <a:ea typeface="Times New Roman"/>
                <a:cs typeface="Times New Roman"/>
              </a:rPr>
              <a:t>)</a:t>
            </a:r>
            <a:endParaRPr lang="mk-MK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2057400"/>
            <a:ext cx="18288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Rectangle 5"/>
          <p:cNvSpPr/>
          <p:nvPr/>
        </p:nvSpPr>
        <p:spPr>
          <a:xfrm>
            <a:off x="3581400" y="2057400"/>
            <a:ext cx="18288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914400" y="3276600"/>
            <a:ext cx="21336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1447800"/>
            <a:ext cx="5867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4267200"/>
            <a:ext cx="5181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953000" y="3124200"/>
            <a:ext cx="228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1981200"/>
            <a:ext cx="685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1295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излез од рудникот</a:t>
            </a:r>
            <a:endParaRPr lang="mk-MK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29400" y="16764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819400" y="3505200"/>
            <a:ext cx="685800" cy="533400"/>
            <a:chOff x="1828800" y="5334000"/>
            <a:chExt cx="685800" cy="533400"/>
          </a:xfrm>
        </p:grpSpPr>
        <p:sp>
          <p:nvSpPr>
            <p:cNvPr id="22" name="Rectangle 21"/>
            <p:cNvSpPr/>
            <p:nvPr/>
          </p:nvSpPr>
          <p:spPr>
            <a:xfrm>
              <a:off x="20574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6200000" flipH="1">
              <a:off x="2286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905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020094" y="56769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18288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1" name="Oval 30"/>
            <p:cNvSpPr/>
            <p:nvPr/>
          </p:nvSpPr>
          <p:spPr>
            <a:xfrm>
              <a:off x="2057400" y="57912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2" name="Oval 31"/>
            <p:cNvSpPr/>
            <p:nvPr/>
          </p:nvSpPr>
          <p:spPr>
            <a:xfrm>
              <a:off x="24384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90800" y="1447800"/>
            <a:ext cx="685800" cy="533400"/>
            <a:chOff x="1828800" y="5334000"/>
            <a:chExt cx="685800" cy="533400"/>
          </a:xfrm>
        </p:grpSpPr>
        <p:sp>
          <p:nvSpPr>
            <p:cNvPr id="35" name="Rectangle 34"/>
            <p:cNvSpPr/>
            <p:nvPr/>
          </p:nvSpPr>
          <p:spPr>
            <a:xfrm>
              <a:off x="20574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6200000" flipH="1">
              <a:off x="2286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905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020094" y="56769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8288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0" name="Oval 39"/>
            <p:cNvSpPr/>
            <p:nvPr/>
          </p:nvSpPr>
          <p:spPr>
            <a:xfrm>
              <a:off x="2057400" y="57912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1" name="Oval 40"/>
            <p:cNvSpPr/>
            <p:nvPr/>
          </p:nvSpPr>
          <p:spPr>
            <a:xfrm>
              <a:off x="24384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81600" y="3581400"/>
            <a:ext cx="685800" cy="533400"/>
            <a:chOff x="1828800" y="5334000"/>
            <a:chExt cx="685800" cy="533400"/>
          </a:xfrm>
        </p:grpSpPr>
        <p:sp>
          <p:nvSpPr>
            <p:cNvPr id="43" name="Rectangle 42"/>
            <p:cNvSpPr/>
            <p:nvPr/>
          </p:nvSpPr>
          <p:spPr>
            <a:xfrm>
              <a:off x="20574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16200000" flipH="1">
              <a:off x="2286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905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020094" y="56769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8288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8" name="Oval 47"/>
            <p:cNvSpPr/>
            <p:nvPr/>
          </p:nvSpPr>
          <p:spPr>
            <a:xfrm>
              <a:off x="2057400" y="57912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9" name="Oval 48"/>
            <p:cNvSpPr/>
            <p:nvPr/>
          </p:nvSpPr>
          <p:spPr>
            <a:xfrm>
              <a:off x="24384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19200" y="2667000"/>
            <a:ext cx="685800" cy="533400"/>
            <a:chOff x="1828800" y="5334000"/>
            <a:chExt cx="685800" cy="533400"/>
          </a:xfrm>
        </p:grpSpPr>
        <p:sp>
          <p:nvSpPr>
            <p:cNvPr id="51" name="Rectangle 50"/>
            <p:cNvSpPr/>
            <p:nvPr/>
          </p:nvSpPr>
          <p:spPr>
            <a:xfrm>
              <a:off x="20574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16200000" flipH="1">
              <a:off x="2286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1905000" y="5562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020094" y="56769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18288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56" name="Oval 55"/>
            <p:cNvSpPr/>
            <p:nvPr/>
          </p:nvSpPr>
          <p:spPr>
            <a:xfrm>
              <a:off x="2057400" y="57912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57" name="Oval 56"/>
            <p:cNvSpPr/>
            <p:nvPr/>
          </p:nvSpPr>
          <p:spPr>
            <a:xfrm>
              <a:off x="2438400" y="57150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09600" y="50292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с</a:t>
            </a:r>
            <a:r>
              <a:rPr lang="mk-MK" sz="1600" dirty="0" smtClean="0"/>
              <a:t>л. 1 – Напречен пресек на рудник со инсталирана безжична сензорска мрежа</a:t>
            </a:r>
            <a:endParaRPr lang="mk-MK" sz="16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1600200"/>
            <a:ext cx="152400" cy="457200"/>
            <a:chOff x="1524000" y="5486400"/>
            <a:chExt cx="152400" cy="45720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1485900" y="5676900"/>
              <a:ext cx="228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1486694" y="5828506"/>
              <a:ext cx="152400" cy="777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1562894" y="5830094"/>
              <a:ext cx="152400" cy="746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86694" y="5676106"/>
              <a:ext cx="152400" cy="777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1562894" y="5677694"/>
              <a:ext cx="152400" cy="746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1555200" y="5486400"/>
              <a:ext cx="762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097281" y="1676400"/>
            <a:ext cx="45719" cy="152400"/>
            <a:chOff x="1295400" y="5410994"/>
            <a:chExt cx="76994" cy="304006"/>
          </a:xfrm>
        </p:grpSpPr>
        <p:sp>
          <p:nvSpPr>
            <p:cNvPr id="79" name="Rectangle 78"/>
            <p:cNvSpPr/>
            <p:nvPr/>
          </p:nvSpPr>
          <p:spPr>
            <a:xfrm>
              <a:off x="1295400" y="5562600"/>
              <a:ext cx="762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cxnSp>
          <p:nvCxnSpPr>
            <p:cNvPr id="81" name="Straight Connector 80"/>
            <p:cNvCxnSpPr>
              <a:endCxn id="79" idx="3"/>
            </p:cNvCxnSpPr>
            <p:nvPr/>
          </p:nvCxnSpPr>
          <p:spPr>
            <a:xfrm rot="5400000">
              <a:off x="1257300" y="55245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1219200" y="1676400"/>
            <a:ext cx="531812" cy="153988"/>
            <a:chOff x="1906588" y="5486400"/>
            <a:chExt cx="531812" cy="153988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906588" y="5486400"/>
              <a:ext cx="3032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0800000" flipV="1">
              <a:off x="2057400" y="5486400"/>
              <a:ext cx="15398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2057400" y="563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3200400" y="1600200"/>
            <a:ext cx="531812" cy="153988"/>
            <a:chOff x="1906588" y="5486400"/>
            <a:chExt cx="531812" cy="153988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1906588" y="5486400"/>
              <a:ext cx="3032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 flipV="1">
              <a:off x="2057400" y="5486400"/>
              <a:ext cx="15398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057400" y="563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1828800" y="2819400"/>
            <a:ext cx="531812" cy="153988"/>
            <a:chOff x="1906588" y="5486400"/>
            <a:chExt cx="531812" cy="153988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1906588" y="5486400"/>
              <a:ext cx="3032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 flipV="1">
              <a:off x="2057400" y="5486400"/>
              <a:ext cx="15398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2057400" y="563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935288" y="3084512"/>
            <a:ext cx="531812" cy="153988"/>
            <a:chOff x="1906588" y="5486400"/>
            <a:chExt cx="531812" cy="153988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1906588" y="5486400"/>
              <a:ext cx="3032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 flipV="1">
              <a:off x="2057400" y="5486400"/>
              <a:ext cx="15398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2057400" y="563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 rot="16200000">
            <a:off x="5373688" y="3160712"/>
            <a:ext cx="531812" cy="153988"/>
            <a:chOff x="1906588" y="5486400"/>
            <a:chExt cx="531812" cy="153988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1906588" y="5486400"/>
              <a:ext cx="3032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 flipV="1">
              <a:off x="2057400" y="5486400"/>
              <a:ext cx="15398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057400" y="563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381000" y="5334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ч</a:t>
            </a:r>
            <a:r>
              <a:rPr lang="mk-MK" sz="1400" dirty="0" smtClean="0"/>
              <a:t>овек со </a:t>
            </a:r>
            <a:r>
              <a:rPr lang="en-US" sz="1400" dirty="0" smtClean="0"/>
              <a:t>RF </a:t>
            </a:r>
            <a:r>
              <a:rPr lang="mk-MK" sz="1400" dirty="0" smtClean="0"/>
              <a:t>предавател</a:t>
            </a:r>
            <a:endParaRPr lang="mk-MK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038600" y="457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с</a:t>
            </a:r>
            <a:r>
              <a:rPr lang="mk-MK" sz="1400" dirty="0" smtClean="0"/>
              <a:t>ензорски јазли (мокроколнтролери опремени со сензори и радио уред)</a:t>
            </a:r>
            <a:endParaRPr lang="mk-MK" sz="1400" dirty="0"/>
          </a:p>
        </p:txBody>
      </p:sp>
      <p:cxnSp>
        <p:nvCxnSpPr>
          <p:cNvPr id="112" name="Straight Arrow Connector 111"/>
          <p:cNvCxnSpPr/>
          <p:nvPr/>
        </p:nvCxnSpPr>
        <p:spPr>
          <a:xfrm rot="5400000">
            <a:off x="800100" y="1104900"/>
            <a:ext cx="762000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35" idx="3"/>
          </p:cNvCxnSpPr>
          <p:nvPr/>
        </p:nvCxnSpPr>
        <p:spPr>
          <a:xfrm rot="10800000" flipV="1">
            <a:off x="3048000" y="914400"/>
            <a:ext cx="1752600" cy="6477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51" idx="3"/>
          </p:cNvCxnSpPr>
          <p:nvPr/>
        </p:nvCxnSpPr>
        <p:spPr>
          <a:xfrm rot="10800000" flipV="1">
            <a:off x="1676400" y="914400"/>
            <a:ext cx="3124200" cy="18669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2743200" y="1524000"/>
            <a:ext cx="2667000" cy="1447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43" idx="0"/>
          </p:cNvCxnSpPr>
          <p:nvPr/>
        </p:nvCxnSpPr>
        <p:spPr>
          <a:xfrm rot="16200000" flipH="1">
            <a:off x="3829050" y="1885950"/>
            <a:ext cx="2667000" cy="7239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5800" y="3810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х</a:t>
            </a:r>
            <a:r>
              <a:rPr lang="mk-MK" dirty="0" smtClean="0"/>
              <a:t>одници - тунели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219200"/>
            <a:ext cx="7239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Секој сензорски јазол се состои од микроконтролер со прикачени сензори и со прикачен радио уред</a:t>
            </a: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Секој сензорски јазол ги праќа своите мерењата безжично до излезот од рудникот кадешто се прифаќаат од </a:t>
            </a:r>
            <a:r>
              <a:rPr lang="en-US" sz="2000" dirty="0" smtClean="0">
                <a:ea typeface="Times New Roman"/>
                <a:cs typeface="Times New Roman"/>
              </a:rPr>
              <a:t>PC </a:t>
            </a:r>
            <a:r>
              <a:rPr lang="mk-MK" sz="2000" dirty="0" smtClean="0">
                <a:ea typeface="Times New Roman"/>
                <a:cs typeface="Times New Roman"/>
              </a:rPr>
              <a:t>опремен исто така со радио уред</a:t>
            </a: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Пораките од поодалечените сензорски јазли не може да стигнат директно до излезот на рудникот и затоа тие се препраќаат од еден до друг сензорски јазол се додека не стигнат до излезот (</a:t>
            </a:r>
            <a:r>
              <a:rPr lang="en-US" sz="2000" dirty="0" smtClean="0">
                <a:ea typeface="Times New Roman"/>
                <a:cs typeface="Times New Roman"/>
              </a:rPr>
              <a:t>multihop </a:t>
            </a:r>
            <a:r>
              <a:rPr lang="mk-MK" sz="2000" dirty="0" smtClean="0">
                <a:ea typeface="Times New Roman"/>
                <a:cs typeface="Times New Roman"/>
              </a:rPr>
              <a:t>комуникација)</a:t>
            </a:r>
            <a:endParaRPr lang="mk-MK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239000" cy="463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 </a:t>
            </a:r>
            <a:r>
              <a:rPr lang="en-US" sz="2000" dirty="0" smtClean="0">
                <a:ea typeface="Times New Roman"/>
                <a:cs typeface="Times New Roman"/>
              </a:rPr>
              <a:t>Host </a:t>
            </a:r>
            <a:r>
              <a:rPr lang="mk-MK" sz="2000" dirty="0" smtClean="0">
                <a:ea typeface="Times New Roman"/>
                <a:cs typeface="Times New Roman"/>
              </a:rPr>
              <a:t>а</a:t>
            </a:r>
            <a:r>
              <a:rPr lang="mk-MK" sz="2000" dirty="0" smtClean="0">
                <a:ea typeface="Times New Roman"/>
                <a:cs typeface="Times New Roman"/>
              </a:rPr>
              <a:t>пликацијата (инсталирана во </a:t>
            </a:r>
            <a:r>
              <a:rPr lang="en-US" sz="2000" dirty="0" smtClean="0">
                <a:ea typeface="Times New Roman"/>
                <a:cs typeface="Times New Roman"/>
              </a:rPr>
              <a:t>PC-</a:t>
            </a:r>
            <a:r>
              <a:rPr lang="mk-MK" sz="2000" dirty="0" smtClean="0">
                <a:ea typeface="Times New Roman"/>
                <a:cs typeface="Times New Roman"/>
              </a:rPr>
              <a:t>то) податоците од мерењата се обработуваат и се прават следните работи</a:t>
            </a:r>
            <a:r>
              <a:rPr lang="en-US" sz="2000" dirty="0" smtClean="0">
                <a:ea typeface="Times New Roman"/>
                <a:cs typeface="Times New Roman"/>
              </a:rPr>
              <a:t>:</a:t>
            </a:r>
          </a:p>
          <a:p>
            <a:pPr marL="709200" lvl="1" indent="-252000" algn="just">
              <a:lnSpc>
                <a:spcPct val="115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се меморираат податоците и по потреба се гледа историјата на мерењата</a:t>
            </a:r>
          </a:p>
          <a:p>
            <a:pPr marL="709200" lvl="1" indent="-252000" algn="just">
              <a:lnSpc>
                <a:spcPct val="115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а</a:t>
            </a:r>
            <a:r>
              <a:rPr lang="mk-MK" dirty="0" smtClean="0">
                <a:ea typeface="Times New Roman"/>
                <a:cs typeface="Times New Roman"/>
              </a:rPr>
              <a:t>ко има некои мерења што укажуваат на случена несреќа или можна опасност се активират аларми</a:t>
            </a:r>
          </a:p>
          <a:p>
            <a:pPr marL="709200" lvl="1" indent="-252000" algn="just">
              <a:lnSpc>
                <a:spcPct val="115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п</a:t>
            </a:r>
            <a:r>
              <a:rPr lang="mk-MK" dirty="0" smtClean="0">
                <a:ea typeface="Times New Roman"/>
                <a:cs typeface="Times New Roman"/>
              </a:rPr>
              <a:t>одатоците и статистиките се прикажуваат табеларно, графички, нумерички и сл.</a:t>
            </a:r>
          </a:p>
          <a:p>
            <a:pPr marL="709200" lvl="1" indent="-252000" algn="just">
              <a:lnSpc>
                <a:spcPct val="115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mk-MK" dirty="0" smtClean="0">
                <a:ea typeface="Times New Roman"/>
                <a:cs typeface="Times New Roman"/>
              </a:rPr>
              <a:t>ц</a:t>
            </a:r>
            <a:r>
              <a:rPr lang="mk-MK" dirty="0" smtClean="0">
                <a:ea typeface="Times New Roman"/>
                <a:cs typeface="Times New Roman"/>
              </a:rPr>
              <a:t>ела активност на </a:t>
            </a:r>
            <a:r>
              <a:rPr lang="en-US" dirty="0" smtClean="0">
                <a:ea typeface="Times New Roman"/>
                <a:cs typeface="Times New Roman"/>
              </a:rPr>
              <a:t>PC-to</a:t>
            </a:r>
            <a:r>
              <a:rPr lang="mk-MK" dirty="0" smtClean="0">
                <a:ea typeface="Times New Roman"/>
                <a:cs typeface="Times New Roman"/>
              </a:rPr>
              <a:t> може да се следи од било каде во светот (се разбира со овластен пристап) бидејќи </a:t>
            </a:r>
            <a:r>
              <a:rPr lang="en-US" dirty="0" smtClean="0">
                <a:ea typeface="Times New Roman"/>
                <a:cs typeface="Times New Roman"/>
              </a:rPr>
              <a:t>PC-</a:t>
            </a:r>
            <a:r>
              <a:rPr lang="mk-MK" dirty="0" smtClean="0">
                <a:ea typeface="Times New Roman"/>
                <a:cs typeface="Times New Roman"/>
              </a:rPr>
              <a:t>то е поврзано на Интернет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7239000" cy="2195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Локализацијата на луѓето се прави такашто секој човек носи </a:t>
            </a:r>
            <a:r>
              <a:rPr lang="en-US" sz="2000" dirty="0" smtClean="0">
                <a:ea typeface="Times New Roman"/>
                <a:cs typeface="Times New Roman"/>
              </a:rPr>
              <a:t>RF</a:t>
            </a:r>
            <a:r>
              <a:rPr lang="mk-MK" sz="2000" dirty="0" smtClean="0">
                <a:ea typeface="Times New Roman"/>
                <a:cs typeface="Times New Roman"/>
              </a:rPr>
              <a:t> предавадел (вообичаено прикачен на појас) со уникатна фреквенција за идентификација, а програмата во </a:t>
            </a:r>
            <a:r>
              <a:rPr lang="en-US" sz="2000" dirty="0" smtClean="0">
                <a:ea typeface="Times New Roman"/>
                <a:cs typeface="Times New Roman"/>
              </a:rPr>
              <a:t>PC-</a:t>
            </a:r>
            <a:r>
              <a:rPr lang="mk-MK" sz="2000" dirty="0" smtClean="0">
                <a:ea typeface="Times New Roman"/>
                <a:cs typeface="Times New Roman"/>
              </a:rPr>
              <a:t>то ја пресметува местопложбата на човекот според јачината на приемниот сигнал во секој од микроконтролерите</a:t>
            </a:r>
            <a:endParaRPr lang="mk-MK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792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Во досегашните лекции разгледувавме користење на вештачка интелигенција </a:t>
            </a:r>
            <a:r>
              <a:rPr lang="en-US" sz="2000" dirty="0" smtClean="0">
                <a:ea typeface="Times New Roman"/>
                <a:cs typeface="Times New Roman"/>
              </a:rPr>
              <a:t>(</a:t>
            </a:r>
            <a:r>
              <a:rPr lang="mk-MK" sz="2000" dirty="0" smtClean="0">
                <a:ea typeface="Times New Roman"/>
                <a:cs typeface="Times New Roman"/>
              </a:rPr>
              <a:t>анг. </a:t>
            </a:r>
            <a:r>
              <a:rPr lang="en-US" sz="2000" dirty="0" smtClean="0">
                <a:ea typeface="Times New Roman"/>
                <a:cs typeface="Times New Roman"/>
              </a:rPr>
              <a:t>Artificial Intelligence – AI</a:t>
            </a:r>
            <a:r>
              <a:rPr lang="en-US" sz="2000" dirty="0" smtClean="0">
                <a:ea typeface="Times New Roman"/>
                <a:cs typeface="Times New Roman"/>
              </a:rPr>
              <a:t>)</a:t>
            </a:r>
            <a:r>
              <a:rPr lang="mk-MK" sz="2000" dirty="0" smtClean="0">
                <a:ea typeface="Times New Roman"/>
                <a:cs typeface="Times New Roman"/>
              </a:rPr>
              <a:t> за оптимизација на одреден производствен процес (на пр. оптимизација на работа на одредена машина, робот и сл.)</a:t>
            </a: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Овој мошне амбициозен проект на </a:t>
            </a:r>
            <a:r>
              <a:rPr lang="en-US" sz="2000" dirty="0" smtClean="0">
                <a:ea typeface="Times New Roman"/>
                <a:cs typeface="Times New Roman"/>
              </a:rPr>
              <a:t>HITACHI </a:t>
            </a:r>
            <a:r>
              <a:rPr lang="mk-MK" sz="2000" dirty="0" smtClean="0">
                <a:ea typeface="Times New Roman"/>
                <a:cs typeface="Times New Roman"/>
              </a:rPr>
              <a:t>има за цел многу повеќе од тоа, односно тој користи </a:t>
            </a:r>
            <a:r>
              <a:rPr lang="en-US" sz="2000" dirty="0" smtClean="0">
                <a:ea typeface="Times New Roman"/>
                <a:cs typeface="Times New Roman"/>
              </a:rPr>
              <a:t>AI </a:t>
            </a:r>
            <a:r>
              <a:rPr lang="mk-MK" sz="2000" dirty="0" smtClean="0">
                <a:ea typeface="Times New Roman"/>
                <a:cs typeface="Times New Roman"/>
              </a:rPr>
              <a:t>за да го оптимизира севкупниот профит што фабриката го остварува</a:t>
            </a: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Во овој случај, оптимизирањето на профитот всушност значи негово максимизирање преку носење одлуки кои производи да се произведуваат, со кој квалитет, која количина и сл.</a:t>
            </a:r>
          </a:p>
          <a:p>
            <a:pPr marL="252000" indent="-252000" algn="just">
              <a:lnSpc>
                <a:spcPct val="115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Тука вештачката интелегинција не ги заменува само работниците што ги контролираат и управуват машините туку ги заменува и менаџерите и наместо нив таа носи одлуки </a:t>
            </a:r>
            <a:r>
              <a:rPr lang="mk-MK" sz="2000" dirty="0" smtClean="0">
                <a:ea typeface="Times New Roman"/>
                <a:cs typeface="Times New Roman"/>
              </a:rPr>
              <a:t>кои производи да се произведуваат, со кој квалитет, која количина и сл</a:t>
            </a:r>
            <a:r>
              <a:rPr lang="mk-MK" sz="2000" dirty="0" smtClean="0">
                <a:ea typeface="Times New Roman"/>
                <a:cs typeface="Times New Roman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2400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200" dirty="0" smtClean="0"/>
              <a:t>Пример во металургијата</a:t>
            </a:r>
            <a:r>
              <a:rPr lang="en-US" sz="2200" dirty="0" smtClean="0"/>
              <a:t>:</a:t>
            </a:r>
            <a:r>
              <a:rPr lang="mk-MK" sz="2200" dirty="0" smtClean="0"/>
              <a:t> </a:t>
            </a:r>
            <a:r>
              <a:rPr lang="en-US" sz="2200" b="1" dirty="0" smtClean="0"/>
              <a:t>Smart </a:t>
            </a:r>
            <a:r>
              <a:rPr lang="mk-MK" sz="2200" b="1" dirty="0" smtClean="0"/>
              <a:t>железара </a:t>
            </a:r>
            <a:r>
              <a:rPr lang="mk-MK" sz="2200" dirty="0" smtClean="0"/>
              <a:t>(проект на </a:t>
            </a:r>
            <a:r>
              <a:rPr lang="en-US" sz="2200" dirty="0" smtClean="0"/>
              <a:t>HITACHI</a:t>
            </a:r>
            <a:r>
              <a:rPr lang="mk-MK" sz="2200" dirty="0" smtClean="0"/>
              <a:t>)</a:t>
            </a:r>
            <a:endParaRPr lang="mk-MK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876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с</a:t>
            </a:r>
            <a:r>
              <a:rPr lang="mk-MK" sz="1600" dirty="0" smtClean="0"/>
              <a:t>л. 2 – Блок шема за употреба на </a:t>
            </a:r>
            <a:r>
              <a:rPr lang="en-US" sz="1600" dirty="0" smtClean="0"/>
              <a:t>AI</a:t>
            </a:r>
            <a:r>
              <a:rPr lang="mk-MK" sz="1600" dirty="0" smtClean="0"/>
              <a:t> којашто покрај управување на машини (заменува оператори) се користи и за носење на стратешки одлуки за максимизирање на профитот на фабриката (ги заменува и менаџерите)</a:t>
            </a:r>
            <a:endParaRPr lang="mk-MK" sz="1600" dirty="0"/>
          </a:p>
        </p:txBody>
      </p:sp>
      <p:sp>
        <p:nvSpPr>
          <p:cNvPr id="3" name="Cloud 2"/>
          <p:cNvSpPr/>
          <p:nvPr/>
        </p:nvSpPr>
        <p:spPr>
          <a:xfrm>
            <a:off x="76200" y="990600"/>
            <a:ext cx="1371600" cy="838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Интернет</a:t>
            </a:r>
            <a:endParaRPr lang="mk-MK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838200"/>
            <a:ext cx="20574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TextBox 5"/>
          <p:cNvSpPr txBox="1"/>
          <p:nvPr/>
        </p:nvSpPr>
        <p:spPr>
          <a:xfrm>
            <a:off x="3352800" y="9144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AI</a:t>
            </a:r>
            <a:endParaRPr lang="mk-MK" sz="2400" b="1" dirty="0" smtClean="0"/>
          </a:p>
          <a:p>
            <a:pPr algn="ctr"/>
            <a:r>
              <a:rPr lang="en-US" dirty="0" smtClean="0"/>
              <a:t>(</a:t>
            </a:r>
            <a:r>
              <a:rPr lang="mk-MK" dirty="0" smtClean="0"/>
              <a:t>симулации, пресметки итн.</a:t>
            </a:r>
            <a:r>
              <a:rPr lang="en-US" dirty="0" smtClean="0"/>
              <a:t>)</a:t>
            </a:r>
            <a:endParaRPr lang="mk-MK" dirty="0"/>
          </a:p>
        </p:txBody>
      </p:sp>
      <p:sp>
        <p:nvSpPr>
          <p:cNvPr id="7" name="Rectangle 6"/>
          <p:cNvSpPr/>
          <p:nvPr/>
        </p:nvSpPr>
        <p:spPr>
          <a:xfrm>
            <a:off x="2819400" y="3200400"/>
            <a:ext cx="2819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0" y="4038600"/>
            <a:ext cx="3048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2800" y="4038600"/>
            <a:ext cx="190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257800" y="4038600"/>
            <a:ext cx="2286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052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6" name="Oval 15"/>
          <p:cNvSpPr/>
          <p:nvPr/>
        </p:nvSpPr>
        <p:spPr>
          <a:xfrm>
            <a:off x="3886200" y="4038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7" name="Oval 16"/>
          <p:cNvSpPr/>
          <p:nvPr/>
        </p:nvSpPr>
        <p:spPr>
          <a:xfrm>
            <a:off x="42672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8" name="Oval 17"/>
          <p:cNvSpPr/>
          <p:nvPr/>
        </p:nvSpPr>
        <p:spPr>
          <a:xfrm>
            <a:off x="4572000" y="4038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9" name="Oval 18"/>
          <p:cNvSpPr/>
          <p:nvPr/>
        </p:nvSpPr>
        <p:spPr>
          <a:xfrm>
            <a:off x="48768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2971800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/>
              <a:t>Производствен погон на фабриката</a:t>
            </a:r>
            <a:endParaRPr lang="mk-MK" dirty="0"/>
          </a:p>
        </p:txBody>
      </p:sp>
      <p:sp>
        <p:nvSpPr>
          <p:cNvPr id="21" name="Rectangle 20"/>
          <p:cNvSpPr/>
          <p:nvPr/>
        </p:nvSpPr>
        <p:spPr>
          <a:xfrm>
            <a:off x="7467600" y="1066800"/>
            <a:ext cx="1447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0" name="TextBox 29"/>
          <p:cNvSpPr txBox="1"/>
          <p:nvPr/>
        </p:nvSpPr>
        <p:spPr>
          <a:xfrm>
            <a:off x="7467600" y="106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/>
              <a:t>Архива на фабриката</a:t>
            </a:r>
            <a:endParaRPr lang="mk-MK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447800" y="1371600"/>
            <a:ext cx="1752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" idx="3"/>
          </p:cNvCxnSpPr>
          <p:nvPr/>
        </p:nvCxnSpPr>
        <p:spPr>
          <a:xfrm rot="10800000">
            <a:off x="5257800" y="144780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009105" y="2628900"/>
            <a:ext cx="1143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076700" y="2628900"/>
            <a:ext cx="11430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47800" y="6096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п</a:t>
            </a:r>
            <a:r>
              <a:rPr lang="mk-MK" sz="1400" dirty="0" smtClean="0"/>
              <a:t>одатоци за понуда/побарувачка, цени и сл.</a:t>
            </a:r>
            <a:endParaRPr lang="mk-MK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334000" y="6096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1400" dirty="0" smtClean="0"/>
              <a:t>п</a:t>
            </a:r>
            <a:r>
              <a:rPr lang="mk-MK" sz="1400" dirty="0" smtClean="0"/>
              <a:t>одатоци за стандарди, закони и др. правила што треба да се запазат</a:t>
            </a:r>
            <a:endParaRPr lang="mk-MK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295400" y="22098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1400" dirty="0" smtClean="0"/>
              <a:t>п</a:t>
            </a:r>
            <a:r>
              <a:rPr lang="mk-MK" sz="1400" dirty="0" smtClean="0"/>
              <a:t>одатоци од погонот за вложена енергија, брзина на изработка, потрошен материјал и сл.</a:t>
            </a:r>
            <a:endParaRPr lang="mk-MK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22098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1400" b="1" dirty="0" smtClean="0"/>
              <a:t>к</a:t>
            </a:r>
            <a:r>
              <a:rPr lang="mk-MK" sz="1400" b="1" dirty="0" smtClean="0"/>
              <a:t>оманди (резултат од пресметките што ги прави </a:t>
            </a:r>
            <a:r>
              <a:rPr lang="en-US" sz="1400" b="1" dirty="0" smtClean="0"/>
              <a:t>AI</a:t>
            </a:r>
            <a:r>
              <a:rPr lang="mk-MK" sz="1400" b="1" dirty="0" smtClean="0"/>
              <a:t>) за тоа </a:t>
            </a:r>
            <a:r>
              <a:rPr lang="mk-MK" sz="1400" b="1" dirty="0" smtClean="0">
                <a:ea typeface="Times New Roman"/>
                <a:cs typeface="Times New Roman"/>
              </a:rPr>
              <a:t>кои производи да се произведуваат, со кој квалитет, која количина и сл.</a:t>
            </a:r>
            <a:endParaRPr lang="mk-MK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653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83</cp:revision>
  <dcterms:created xsi:type="dcterms:W3CDTF">2006-08-16T00:00:00Z</dcterms:created>
  <dcterms:modified xsi:type="dcterms:W3CDTF">2020-03-24T20:23:59Z</dcterms:modified>
</cp:coreProperties>
</file>