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592324"/>
          <a:ext cx="7848600" cy="2208276"/>
        </p:xfrm>
        <a:graphic>
          <a:graphicData uri="http://schemas.openxmlformats.org/drawingml/2006/table">
            <a:tbl>
              <a:tblPr/>
              <a:tblGrid>
                <a:gridCol w="2819400"/>
                <a:gridCol w="5029200"/>
              </a:tblGrid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училиште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/>
                        <a:t>СОТУ Ѓорѓи Наумов - Битола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наставен предмет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Електронски склопови и уреди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година на изучување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IV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-та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струка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Електротехника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бразовен профил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Електротехничар за електроника и телекомуникации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назив на наставната единица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LMDS</a:t>
                      </a:r>
                      <a:r>
                        <a:rPr lang="mk-M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широкопојасен безжичен пренос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паралелка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+mn-lt"/>
                          <a:ea typeface="Times New Roman"/>
                          <a:cs typeface="Times New Roman"/>
                        </a:rPr>
                        <a:t>IV-6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реден број на презентација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наставник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Константин</a:t>
                      </a:r>
                      <a:r>
                        <a:rPr lang="mk-MK" sz="1400" b="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Чому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33400"/>
            <a:ext cx="6324600" cy="117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33400"/>
            <a:ext cx="7086600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2400" b="1" dirty="0" smtClean="0"/>
              <a:t>LMDS</a:t>
            </a:r>
            <a:r>
              <a:rPr lang="mk-MK" sz="2400" b="1" dirty="0" smtClean="0"/>
              <a:t> широкопојасен безжичен пренос</a:t>
            </a:r>
            <a:endParaRPr lang="mk-MK" sz="2400" b="1" dirty="0" smtClean="0">
              <a:ea typeface="Times New Roman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447800"/>
            <a:ext cx="762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2000" indent="-252000" algn="just">
              <a:buFont typeface="Arial" pitchFamily="34" charset="0"/>
              <a:buChar char="•"/>
            </a:pPr>
            <a:r>
              <a:rPr lang="mk-MK" dirty="0" smtClean="0"/>
              <a:t>LMDS (Local Multipoint Distribution System) е систем за широкопојасен </a:t>
            </a:r>
            <a:r>
              <a:rPr lang="mk-MK" dirty="0" smtClean="0"/>
              <a:t>микробранов </a:t>
            </a:r>
            <a:r>
              <a:rPr lang="mk-MK" dirty="0" smtClean="0"/>
              <a:t>безжичен </a:t>
            </a:r>
            <a:r>
              <a:rPr lang="mk-MK" dirty="0" smtClean="0"/>
              <a:t>пренос </a:t>
            </a:r>
            <a:r>
              <a:rPr lang="en-US" dirty="0" smtClean="0"/>
              <a:t>(</a:t>
            </a:r>
            <a:r>
              <a:rPr lang="mk-MK" dirty="0" smtClean="0"/>
              <a:t>во подрачјето околу 28</a:t>
            </a:r>
            <a:r>
              <a:rPr lang="en-US" dirty="0" smtClean="0"/>
              <a:t> GHz)</a:t>
            </a:r>
            <a:r>
              <a:rPr lang="mk-MK" dirty="0" smtClean="0"/>
              <a:t> </a:t>
            </a:r>
            <a:r>
              <a:rPr lang="mk-MK" dirty="0" smtClean="0"/>
              <a:t>директно од </a:t>
            </a:r>
            <a:r>
              <a:rPr lang="mk-MK" dirty="0" smtClean="0"/>
              <a:t>локална</a:t>
            </a:r>
            <a:r>
              <a:rPr lang="en-US" dirty="0" smtClean="0"/>
              <a:t> </a:t>
            </a:r>
            <a:r>
              <a:rPr lang="mk-MK" dirty="0" smtClean="0"/>
              <a:t>базна </a:t>
            </a:r>
            <a:r>
              <a:rPr lang="mk-MK" dirty="0" smtClean="0"/>
              <a:t>антена до </a:t>
            </a:r>
            <a:r>
              <a:rPr lang="mk-MK" dirty="0" smtClean="0"/>
              <a:t>крајните корисници (домовите, деловните објекти и сл.), односно тоа е технологија којашто го покрива т.н. </a:t>
            </a:r>
            <a:r>
              <a:rPr lang="en-US" dirty="0" smtClean="0"/>
              <a:t>“</a:t>
            </a:r>
            <a:r>
              <a:rPr lang="mk-MK" dirty="0" smtClean="0"/>
              <a:t>последен километар</a:t>
            </a:r>
            <a:r>
              <a:rPr lang="en-US" dirty="0" smtClean="0"/>
              <a:t>”</a:t>
            </a:r>
            <a:r>
              <a:rPr lang="mk-MK" dirty="0" smtClean="0"/>
              <a:t> (анг. </a:t>
            </a:r>
            <a:r>
              <a:rPr lang="en-US" dirty="0" smtClean="0"/>
              <a:t>l</a:t>
            </a:r>
            <a:r>
              <a:rPr lang="en-US" dirty="0" smtClean="0"/>
              <a:t>ast-mile technology</a:t>
            </a:r>
            <a:r>
              <a:rPr lang="mk-MK" dirty="0" smtClean="0"/>
              <a:t>)</a:t>
            </a:r>
          </a:p>
          <a:p>
            <a:pPr marL="252000" indent="-252000" algn="just">
              <a:buFont typeface="Arial" pitchFamily="34" charset="0"/>
              <a:buChar char="•"/>
            </a:pPr>
            <a:endParaRPr lang="mk-MK" dirty="0" smtClean="0"/>
          </a:p>
          <a:p>
            <a:pPr marL="252000" indent="-252000" algn="just">
              <a:buFont typeface="Arial" pitchFamily="34" charset="0"/>
              <a:buChar char="•"/>
            </a:pPr>
            <a:r>
              <a:rPr lang="mk-MK" dirty="0" smtClean="0"/>
              <a:t>LMDS </a:t>
            </a:r>
            <a:r>
              <a:rPr lang="mk-MK" dirty="0" smtClean="0"/>
              <a:t>овозможува ефтина реализација на телекомуникациски услуги со широк опсег (голем битски проток), односно тој овозможува</a:t>
            </a:r>
            <a:r>
              <a:rPr lang="en-US" dirty="0" smtClean="0"/>
              <a:t> </a:t>
            </a:r>
            <a:r>
              <a:rPr lang="mk-MK" dirty="0" smtClean="0"/>
              <a:t>до 1.5 </a:t>
            </a:r>
            <a:r>
              <a:rPr lang="mk-MK" dirty="0" smtClean="0"/>
              <a:t>Gbps </a:t>
            </a:r>
            <a:r>
              <a:rPr lang="en-US" dirty="0" smtClean="0"/>
              <a:t>downlink </a:t>
            </a:r>
            <a:r>
              <a:rPr lang="mk-MK" dirty="0" smtClean="0"/>
              <a:t>и до 200 Mbps</a:t>
            </a:r>
            <a:r>
              <a:rPr lang="en-US" dirty="0" smtClean="0"/>
              <a:t> uplink</a:t>
            </a:r>
            <a:endParaRPr lang="mk-MK" dirty="0" smtClean="0"/>
          </a:p>
          <a:p>
            <a:pPr marL="252000" indent="-252000" algn="just">
              <a:buFont typeface="Arial" pitchFamily="34" charset="0"/>
              <a:buChar char="•"/>
            </a:pPr>
            <a:endParaRPr lang="mk-MK" dirty="0" smtClean="0"/>
          </a:p>
          <a:p>
            <a:pPr marL="252000" indent="-252000" algn="just">
              <a:buFont typeface="Arial" pitchFamily="34" charset="0"/>
              <a:buChar char="•"/>
            </a:pPr>
            <a:r>
              <a:rPr lang="mk-MK" dirty="0" smtClean="0"/>
              <a:t>И покрај максималната брзина за </a:t>
            </a:r>
            <a:r>
              <a:rPr lang="en-US" dirty="0" smtClean="0"/>
              <a:t>downlink </a:t>
            </a:r>
            <a:r>
              <a:rPr lang="mk-MK" dirty="0" smtClean="0"/>
              <a:t>од </a:t>
            </a:r>
            <a:r>
              <a:rPr lang="mk-MK" dirty="0" smtClean="0"/>
              <a:t>1.5 </a:t>
            </a:r>
            <a:r>
              <a:rPr lang="mk-MK" dirty="0" smtClean="0"/>
              <a:t>Gbps, најчесто корисниците барат </a:t>
            </a:r>
            <a:r>
              <a:rPr lang="en-US" dirty="0" smtClean="0"/>
              <a:t>downlink</a:t>
            </a:r>
            <a:r>
              <a:rPr lang="mk-MK" dirty="0" smtClean="0"/>
              <a:t> ограничен до 38</a:t>
            </a:r>
            <a:r>
              <a:rPr lang="en-US" dirty="0" smtClean="0"/>
              <a:t> Mbps</a:t>
            </a:r>
          </a:p>
          <a:p>
            <a:pPr marL="252000" indent="-252000" algn="just">
              <a:buFont typeface="Arial" pitchFamily="34" charset="0"/>
              <a:buChar char="•"/>
            </a:pPr>
            <a:endParaRPr lang="mk-MK" dirty="0" smtClean="0"/>
          </a:p>
          <a:p>
            <a:pPr marL="252000" indent="-252000" algn="just">
              <a:buFont typeface="Arial" pitchFamily="34" charset="0"/>
              <a:buChar char="•"/>
            </a:pPr>
            <a:r>
              <a:rPr lang="mk-MK" dirty="0" smtClean="0"/>
              <a:t>Некои оператори нудат симетрични брзини за </a:t>
            </a:r>
            <a:r>
              <a:rPr lang="en-US" dirty="0" smtClean="0"/>
              <a:t>uplink</a:t>
            </a:r>
            <a:r>
              <a:rPr lang="mk-MK" dirty="0" smtClean="0"/>
              <a:t> и</a:t>
            </a:r>
            <a:r>
              <a:rPr lang="en-US" dirty="0" smtClean="0"/>
              <a:t> downlink</a:t>
            </a:r>
            <a:r>
              <a:rPr lang="mk-MK" dirty="0" smtClean="0"/>
              <a:t>; </a:t>
            </a:r>
            <a:r>
              <a:rPr lang="mk-MK" dirty="0" smtClean="0"/>
              <a:t>други нудат само </a:t>
            </a:r>
            <a:r>
              <a:rPr lang="en-US" dirty="0" smtClean="0"/>
              <a:t>downlink, </a:t>
            </a:r>
            <a:r>
              <a:rPr lang="mk-MK" dirty="0" smtClean="0"/>
              <a:t>при </a:t>
            </a:r>
            <a:r>
              <a:rPr lang="mk-MK" dirty="0" smtClean="0"/>
              <a:t>што </a:t>
            </a:r>
            <a:r>
              <a:rPr lang="mk-MK" dirty="0" smtClean="0"/>
              <a:t>корисниците </a:t>
            </a:r>
            <a:r>
              <a:rPr lang="en-US" dirty="0" smtClean="0"/>
              <a:t>uplink-</a:t>
            </a:r>
            <a:r>
              <a:rPr lang="mk-MK" dirty="0" smtClean="0"/>
              <a:t>от го реализираат со </a:t>
            </a:r>
            <a:r>
              <a:rPr lang="mk-MK" dirty="0" smtClean="0"/>
              <a:t>помош на жични </a:t>
            </a:r>
            <a:r>
              <a:rPr lang="mk-MK" dirty="0" smtClean="0"/>
              <a:t>врски</a:t>
            </a:r>
            <a:endParaRPr lang="mk-M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46482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с</a:t>
            </a:r>
            <a:r>
              <a:rPr lang="mk-MK" dirty="0" smtClean="0"/>
              <a:t>л. 1 – Архитектура на </a:t>
            </a:r>
            <a:r>
              <a:rPr lang="mk-MK" dirty="0" smtClean="0"/>
              <a:t>LMDS (Local Multipoint Distribution System) </a:t>
            </a:r>
            <a:endParaRPr lang="mk-MK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447800"/>
            <a:ext cx="603885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914400" y="54864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-252000">
              <a:buFont typeface="Arial" pitchFamily="34" charset="0"/>
              <a:buChar char="•"/>
            </a:pPr>
            <a:r>
              <a:rPr lang="mk-MK" dirty="0" smtClean="0"/>
              <a:t>Се забележува дека овој безжичен пренос бара директна оптичка видливост (анг. </a:t>
            </a:r>
            <a:r>
              <a:rPr lang="en-US" dirty="0" smtClean="0"/>
              <a:t>line-of-sight</a:t>
            </a:r>
            <a:r>
              <a:rPr lang="mk-MK" dirty="0" smtClean="0"/>
              <a:t>) и дострелот е типчно 2-8 </a:t>
            </a:r>
            <a:r>
              <a:rPr lang="en-US" dirty="0" smtClean="0"/>
              <a:t>km</a:t>
            </a:r>
            <a:endParaRPr lang="mk-M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752600"/>
            <a:ext cx="769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-252000">
              <a:buFont typeface="Arial" pitchFamily="34" charset="0"/>
              <a:buChar char="•"/>
            </a:pPr>
            <a:r>
              <a:rPr lang="en-US" dirty="0" smtClean="0"/>
              <a:t>LMDS </a:t>
            </a:r>
            <a:r>
              <a:rPr lang="mk-MK" smtClean="0"/>
              <a:t>е првично дизајниран </a:t>
            </a:r>
            <a:r>
              <a:rPr lang="mk-MK" dirty="0" smtClean="0"/>
              <a:t>за пренос на </a:t>
            </a:r>
            <a:r>
              <a:rPr lang="mk-MK" smtClean="0"/>
              <a:t>телевизиски канали, но сега се користи и за пренос на Интернет и за пренос на телефонски врски</a:t>
            </a:r>
            <a:endParaRPr lang="mk-MK" dirty="0" smtClean="0"/>
          </a:p>
          <a:p>
            <a:pPr marL="252000" indent="-252000">
              <a:buFont typeface="Arial" pitchFamily="34" charset="0"/>
              <a:buChar char="•"/>
            </a:pPr>
            <a:endParaRPr lang="mk-MK" dirty="0" smtClean="0"/>
          </a:p>
          <a:p>
            <a:pPr marL="252000" indent="-252000">
              <a:buFont typeface="Arial" pitchFamily="34" charset="0"/>
              <a:buChar char="•"/>
            </a:pPr>
            <a:r>
              <a:rPr lang="mk-MK" dirty="0" smtClean="0"/>
              <a:t>Во однос на </a:t>
            </a:r>
            <a:r>
              <a:rPr lang="en-US" dirty="0" smtClean="0"/>
              <a:t>MMDS, LMDS </a:t>
            </a:r>
            <a:r>
              <a:rPr lang="mk-MK" dirty="0" smtClean="0"/>
              <a:t>ја има предноста што нуди поголема битска брзина</a:t>
            </a:r>
          </a:p>
          <a:p>
            <a:pPr marL="252000" indent="-252000">
              <a:buFont typeface="Arial" pitchFamily="34" charset="0"/>
              <a:buChar char="•"/>
            </a:pPr>
            <a:endParaRPr lang="mk-MK" dirty="0" smtClean="0"/>
          </a:p>
          <a:p>
            <a:pPr marL="252000" indent="-252000">
              <a:buFont typeface="Arial" pitchFamily="34" charset="0"/>
              <a:buChar char="•"/>
            </a:pPr>
            <a:r>
              <a:rPr lang="mk-MK" dirty="0" smtClean="0"/>
              <a:t>Во однос на </a:t>
            </a:r>
            <a:r>
              <a:rPr lang="en-US" dirty="0" smtClean="0"/>
              <a:t>MMDS, LMDS </a:t>
            </a:r>
            <a:r>
              <a:rPr lang="mk-MK" dirty="0" smtClean="0"/>
              <a:t>ја има </a:t>
            </a:r>
            <a:r>
              <a:rPr lang="mk-MK" dirty="0" smtClean="0"/>
              <a:t>слабоста што поради повисоката фреквенција дострелот на радио врската е драстично помал</a:t>
            </a:r>
            <a:endParaRPr lang="mk-M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828092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000" b="1" i="1" dirty="0" smtClean="0">
                <a:ea typeface="Times New Roman"/>
                <a:cs typeface="Times New Roman"/>
              </a:rPr>
              <a:t>Благодарност за вниманието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273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СОТУ Ѓорѓи Наумов - Битола</dc:title>
  <dc:creator/>
  <cp:lastModifiedBy>xp</cp:lastModifiedBy>
  <cp:revision>35</cp:revision>
  <dcterms:created xsi:type="dcterms:W3CDTF">2006-08-16T00:00:00Z</dcterms:created>
  <dcterms:modified xsi:type="dcterms:W3CDTF">2020-03-23T12:34:08Z</dcterms:modified>
</cp:coreProperties>
</file>