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mk-MK" dirty="0" smtClean="0"/>
              <a:t>Решавање систем линеарни равенки со метод на замена</a:t>
            </a:r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36661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566671"/>
                <a:ext cx="8596668" cy="5474692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mk-MK" dirty="0" smtClean="0"/>
                  <a:t>Ако која било равенка од системот линеарни равенки се замени со друга равенка еквивалентна на неа се добива нов систем што е еквивалентен на дадениот. </a:t>
                </a:r>
              </a:p>
              <a:p>
                <a:r>
                  <a:rPr lang="mk-MK" dirty="0" smtClean="0"/>
                  <a:t>1. Дадени  се системите равенки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mk-MK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mk-MK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=5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−3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=−1</m:t>
                            </m:r>
                          </m:e>
                        </m:eqArr>
                      </m:e>
                    </m:d>
                  </m:oMath>
                </a14:m>
                <a:r>
                  <a:rPr lang="mk-MK" dirty="0" smtClean="0"/>
                  <a:t>   и 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mk-MK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mk-MK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=5−2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−3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5−2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=−1</m:t>
                            </m:r>
                          </m:e>
                        </m:eqArr>
                      </m:e>
                    </m:d>
                  </m:oMath>
                </a14:m>
                <a:r>
                  <a:rPr lang="mk-MK" dirty="0" smtClean="0"/>
                  <a:t> </a:t>
                </a:r>
                <a:endParaRPr lang="en-US" dirty="0" smtClean="0"/>
              </a:p>
              <a:p>
                <a:r>
                  <a:rPr lang="mk-MK" dirty="0" smtClean="0"/>
                  <a:t>Провери дали парот (2,1) е решение на системите.</a:t>
                </a:r>
              </a:p>
              <a:p>
                <a:r>
                  <a:rPr lang="mk-MK" dirty="0" smtClean="0"/>
                  <a:t>Сигурно воочи (заменувајќи на местото на х, 2 и на местото на у, 1) дека дадениот пар е решение на двата системи, бидејќи се добиваат точни бројни равенства.</a:t>
                </a:r>
              </a:p>
              <a:p>
                <a:r>
                  <a:rPr lang="mk-MK" dirty="0" smtClean="0"/>
                  <a:t>Првите равенки се еквивалентни, односно во вториот систем </a:t>
                </a:r>
                <a:r>
                  <a:rPr lang="en-US" dirty="0" smtClean="0"/>
                  <a:t>“</a:t>
                </a:r>
                <a:r>
                  <a:rPr lang="mk-MK" dirty="0" smtClean="0"/>
                  <a:t>сме го изразиле у преку х</a:t>
                </a:r>
                <a:r>
                  <a:rPr lang="en-US" dirty="0" smtClean="0"/>
                  <a:t>”</a:t>
                </a:r>
                <a:r>
                  <a:rPr lang="mk-MK" dirty="0" smtClean="0"/>
                  <a:t>, додека втората равенка на вториот систем претставува трансформација, така што променливата у е заменета со изразот 5-2х, добиен од првата равенка. На тој начин е добиен систем кој што е еквивалентен на првиот и ни овозможува решавајќи  ја втората равенка(веќе е равенка со една непозната), да добиеме решение за х. Потоа вредноста на х да ја замениме во првата равенка и да ја добиеме вредоста на у, а со тоа и да го </a:t>
                </a:r>
                <a:r>
                  <a:rPr lang="en-US" dirty="0" smtClean="0"/>
                  <a:t>“</a:t>
                </a:r>
                <a:r>
                  <a:rPr lang="mk-MK" dirty="0" smtClean="0"/>
                  <a:t>решиме системот</a:t>
                </a:r>
                <a:r>
                  <a:rPr lang="en-US" dirty="0" smtClean="0"/>
                  <a:t>”</a:t>
                </a:r>
                <a:r>
                  <a:rPr lang="mk-MK" dirty="0" smtClean="0"/>
                  <a:t>, односно да го одредиме парот кој што ги задоволува двете равенки на системот.</a:t>
                </a:r>
                <a:endParaRPr lang="mk-MK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566671"/>
                <a:ext cx="8596668" cy="5474692"/>
              </a:xfrm>
              <a:blipFill rotWithShape="0">
                <a:blip r:embed="rId2"/>
                <a:stretch>
                  <a:fillRect l="-142" t="-1225" r="-709"/>
                </a:stretch>
              </a:blipFill>
            </p:spPr>
            <p:txBody>
              <a:bodyPr/>
              <a:lstStyle/>
              <a:p>
                <a:r>
                  <a:rPr lang="mk-M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9333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Метод на замена 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>
                <a:solidFill>
                  <a:srgbClr val="FF0000"/>
                </a:solidFill>
              </a:rPr>
              <a:t>Теорема</a:t>
            </a:r>
            <a:r>
              <a:rPr lang="mk-MK" dirty="0" smtClean="0"/>
              <a:t>: Ако од едната равенка на системот, едната непозната (на пример у) може еднозначно да се изрази преку другата, а потоа со добиениот израз се замени таа променлива во другата равенка, тогаш новодобиената равенка и првата равенка од системот образуваат нов систем што е еквивалентен на дадениот.</a:t>
            </a:r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1991685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334851"/>
                <a:ext cx="8596668" cy="5706511"/>
              </a:xfrm>
            </p:spPr>
            <p:txBody>
              <a:bodyPr/>
              <a:lstStyle/>
              <a:p>
                <a:r>
                  <a:rPr lang="mk-MK" dirty="0" smtClean="0"/>
                  <a:t>2. Реши го системот равенки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mk-MK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mk-MK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=2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=−1</m:t>
                            </m:r>
                          </m:e>
                        </m:eqArr>
                      </m:e>
                    </m:d>
                  </m:oMath>
                </a14:m>
                <a:endParaRPr lang="en-US" dirty="0" smtClean="0"/>
              </a:p>
              <a:p>
                <a:r>
                  <a:rPr lang="mk-MK" dirty="0" smtClean="0"/>
                  <a:t>Решение: Прво, проверуваме дали системот равенки е во нормален вид, во оваа задача е во нормален вид.</a:t>
                </a:r>
              </a:p>
              <a:p>
                <a:r>
                  <a:rPr lang="mk-MK" dirty="0" smtClean="0"/>
                  <a:t>Кога работиме со метод на замена, проверуваме дали има непозната пред која коефициентот е 1 или -1, ако постои таква. Во овој слу</a:t>
                </a:r>
                <a:r>
                  <a:rPr lang="mk-MK" dirty="0"/>
                  <a:t>ч</a:t>
                </a:r>
                <a:r>
                  <a:rPr lang="mk-MK" dirty="0" smtClean="0"/>
                  <a:t>ај тоа е х во втората равенка, па имаме 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mk-MK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mk-MK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=2</m:t>
                            </m:r>
                          </m:e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=2</m:t>
                            </m:r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eqAr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mk-MK" dirty="0" smtClean="0">
                    <a:sym typeface="Symbol" panose="05050102010706020507" pitchFamily="18" charset="2"/>
                  </a:rPr>
                  <a:t>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mk-MK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mk-MK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( </m:t>
                            </m:r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−1)−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=2</m:t>
                            </m:r>
                          </m: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=2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dirty="0" smtClean="0"/>
                  <a:t> </a:t>
                </a:r>
                <a:r>
                  <a:rPr lang="mk-MK" dirty="0" smtClean="0">
                    <a:sym typeface="Symbol" panose="05050102010706020507" pitchFamily="18" charset="2"/>
                  </a:rPr>
                  <a:t></a:t>
                </a:r>
                <a:r>
                  <a:rPr lang="en-US" dirty="0" smtClean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6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𝑦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−3−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𝑦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=2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=2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𝑦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−1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dirty="0" smtClean="0"/>
                  <a:t> </a:t>
                </a:r>
                <a:r>
                  <a:rPr lang="mk-MK" dirty="0" smtClean="0">
                    <a:sym typeface="Symbol" panose="05050102010706020507" pitchFamily="18" charset="2"/>
                  </a:rPr>
                  <a:t></a:t>
                </a:r>
                <a:r>
                  <a:rPr lang="en-US" dirty="0" smtClean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5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𝑦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=2+3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=2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𝑦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−1</m:t>
                            </m:r>
                          </m:e>
                        </m:eqArr>
                      </m:e>
                    </m:d>
                  </m:oMath>
                </a14:m>
                <a:endParaRPr lang="en-US" dirty="0" smtClean="0"/>
              </a:p>
              <a:p>
                <a:r>
                  <a:rPr lang="mk-MK" dirty="0" smtClean="0">
                    <a:sym typeface="Symbol" panose="05050102010706020507" pitchFamily="18" charset="2"/>
                  </a:rPr>
                  <a:t></a:t>
                </a:r>
                <a:r>
                  <a:rPr lang="en-US" dirty="0" smtClean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5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𝑦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=5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=2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𝑦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−1 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dirty="0" smtClean="0"/>
                  <a:t> </a:t>
                </a:r>
                <a:r>
                  <a:rPr lang="mk-MK" dirty="0" smtClean="0">
                    <a:sym typeface="Symbol" panose="05050102010706020507" pitchFamily="18" charset="2"/>
                  </a:rPr>
                  <a:t></a:t>
                </a:r>
                <a:r>
                  <a:rPr lang="en-US" dirty="0" smtClean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𝑦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=1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=2∗1−1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dirty="0" smtClean="0"/>
                  <a:t> </a:t>
                </a:r>
                <a:r>
                  <a:rPr lang="mk-MK" dirty="0" smtClean="0">
                    <a:sym typeface="Symbol" panose="05050102010706020507" pitchFamily="18" charset="2"/>
                  </a:rPr>
                  <a:t></a:t>
                </a:r>
                <a:r>
                  <a:rPr lang="en-US" dirty="0" smtClean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𝑦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=1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=1</m:t>
                            </m:r>
                          </m:e>
                        </m:eqArr>
                      </m:e>
                    </m:d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mk-MK" dirty="0" smtClean="0"/>
                  <a:t>Решението на системот е подредениот пар (1,1)</a:t>
                </a:r>
                <a:endParaRPr lang="mk-MK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334851"/>
                <a:ext cx="8596668" cy="5706511"/>
              </a:xfrm>
              <a:blipFill rotWithShape="0">
                <a:blip r:embed="rId2"/>
                <a:stretch>
                  <a:fillRect l="-142" r="-426"/>
                </a:stretch>
              </a:blipFill>
            </p:spPr>
            <p:txBody>
              <a:bodyPr/>
              <a:lstStyle/>
              <a:p>
                <a:r>
                  <a:rPr lang="mk-M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5719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1107583"/>
                <a:ext cx="8596668" cy="4933779"/>
              </a:xfrm>
            </p:spPr>
            <p:txBody>
              <a:bodyPr/>
              <a:lstStyle/>
              <a:p>
                <a:pPr marL="0" indent="0">
                  <a:buNone/>
                </a:pPr>
                <a:endParaRPr lang="mk-MK" dirty="0" smtClean="0"/>
              </a:p>
              <a:p>
                <a:pPr marL="0" indent="0">
                  <a:buNone/>
                </a:pPr>
                <a:endParaRPr lang="mk-MK" dirty="0"/>
              </a:p>
              <a:p>
                <a:pPr marL="0" indent="0">
                  <a:buNone/>
                </a:pPr>
                <a:r>
                  <a:rPr lang="mk-MK" dirty="0" smtClean="0"/>
                  <a:t>3. Реши го системот равенки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mk-MK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mk-MK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mk-MK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+3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=1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=8</m:t>
                            </m:r>
                          </m:e>
                        </m:eqArr>
                      </m:e>
                    </m:d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mk-MK" dirty="0" smtClean="0"/>
                  <a:t>Решение: Бидејќи нема коефициент пред некоја од непознатите кој што е 1 или – 1, сеедно е која непозната ќе ја изразиме.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mk-MK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mk-MK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=1−3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=8</m:t>
                            </m:r>
                          </m:e>
                        </m:eqAr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</m:oMath>
                </a14:m>
                <a:r>
                  <a:rPr lang="en-US" dirty="0" smtClean="0"/>
                  <a:t> </a:t>
                </a:r>
                <a:r>
                  <a:rPr lang="mk-MK" dirty="0" smtClean="0">
                    <a:sym typeface="Symbol" panose="05050102010706020507" pitchFamily="18" charset="2"/>
                  </a:rPr>
                  <a:t></a:t>
                </a:r>
                <a:r>
                  <a:rPr lang="en-US" dirty="0" smtClean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1−3</m:t>
                                </m:r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𝑦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den>
                            </m:f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3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∙</m:t>
                            </m:r>
                            <m:f>
                              <m:fPr>
                                <m:ctrlPr>
                                  <a:rPr lang="en-US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1−3</m:t>
                                </m:r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𝑦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−2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𝑦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=8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dirty="0" smtClean="0"/>
                  <a:t> </a:t>
                </a:r>
                <a:r>
                  <a:rPr lang="mk-MK" dirty="0" smtClean="0">
                    <a:sym typeface="Symbol" panose="05050102010706020507" pitchFamily="18" charset="2"/>
                  </a:rPr>
                  <a:t></a:t>
                </a:r>
                <a:r>
                  <a:rPr lang="en-US" dirty="0" smtClean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eqArr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1−3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𝑦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den>
                            </m:f>
                          </m:e>
                          <m:e>
                            <m:f>
                              <m:f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3−9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𝑦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−2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𝑦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=8 /∙2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dirty="0" smtClean="0"/>
                  <a:t> </a:t>
                </a:r>
                <a:r>
                  <a:rPr lang="en-US" dirty="0" smtClean="0">
                    <a:sym typeface="Symbol" panose="05050102010706020507" pitchFamily="18" charset="2"/>
                  </a:rPr>
                  <a:t>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eqArr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1−3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𝑦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den>
                            </m:f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3−9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𝑦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−4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𝑦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=16</m:t>
                            </m:r>
                          </m:e>
                        </m:eqArr>
                      </m:e>
                    </m:d>
                  </m:oMath>
                </a14:m>
                <a:endParaRPr lang="en-US" dirty="0" smtClean="0"/>
              </a:p>
              <a:p>
                <a:pPr>
                  <a:buFont typeface="Symbol" panose="05050102010706020507" pitchFamily="18" charset="2"/>
                  <a:buChar char="Û"/>
                </a:pP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eqArr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1−3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𝑦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den>
                            </m:f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−13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𝑦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=16−3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dirty="0">
                    <a:sym typeface="Symbol" panose="05050102010706020507" pitchFamily="18" charset="2"/>
                  </a:rPr>
                  <a:t> </a:t>
                </a:r>
                <a:r>
                  <a:rPr lang="en-US" dirty="0" smtClean="0">
                    <a:sym typeface="Symbol" panose="05050102010706020507" pitchFamily="18" charset="2"/>
                  </a:rPr>
                  <a:t>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i="1" dirty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eqArr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1−3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𝑦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den>
                            </m:f>
                          </m:e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−13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𝑦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=13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dirty="0">
                    <a:sym typeface="Symbol" panose="05050102010706020507" pitchFamily="18" charset="2"/>
                  </a:rPr>
                  <a:t> </a:t>
                </a:r>
                <a:r>
                  <a:rPr lang="en-US" dirty="0" smtClean="0">
                    <a:sym typeface="Symbol" panose="05050102010706020507" pitchFamily="18" charset="2"/>
                  </a:rPr>
                  <a:t>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i="1" dirty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eqArr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1−3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𝑦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den>
                            </m:f>
                          </m:e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𝑦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=−1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dirty="0">
                    <a:sym typeface="Symbol" panose="05050102010706020507" pitchFamily="18" charset="2"/>
                  </a:rPr>
                  <a:t> </a:t>
                </a:r>
                <a:r>
                  <a:rPr lang="en-US" dirty="0" smtClean="0">
                    <a:sym typeface="Symbol" panose="05050102010706020507" pitchFamily="18" charset="2"/>
                  </a:rPr>
                  <a:t>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i="1" dirty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eqArr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1−3</m:t>
                                </m:r>
                                <m:r>
                                  <a:rPr lang="en-US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∙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(−1)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den>
                            </m:f>
                          </m:e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𝑦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=−1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dirty="0" smtClean="0"/>
                  <a:t> </a:t>
                </a:r>
                <a:r>
                  <a:rPr lang="en-US" dirty="0" smtClean="0">
                    <a:sym typeface="Symbol" panose="05050102010706020507" pitchFamily="18" charset="2"/>
                  </a:rPr>
                  <a:t>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i="1" dirty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eqArr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=2</m:t>
                            </m:r>
                          </m:e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𝑦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=−1</m:t>
                            </m:r>
                          </m:e>
                        </m:eqArr>
                      </m:e>
                    </m:d>
                  </m:oMath>
                </a14:m>
                <a:endParaRPr lang="mk-MK" dirty="0" smtClean="0"/>
              </a:p>
              <a:p>
                <a:pPr>
                  <a:buFont typeface="Symbol" panose="05050102010706020507" pitchFamily="18" charset="2"/>
                  <a:buChar char="Û"/>
                </a:pPr>
                <a:r>
                  <a:rPr lang="mk-MK" dirty="0" smtClean="0"/>
                  <a:t>Значи решението на системот е (х,у)=(2, -1)</a:t>
                </a:r>
                <a:endParaRPr lang="mk-MK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107583"/>
                <a:ext cx="8596668" cy="4933779"/>
              </a:xfrm>
              <a:blipFill rotWithShape="0">
                <a:blip r:embed="rId2"/>
                <a:stretch>
                  <a:fillRect l="-567"/>
                </a:stretch>
              </a:blipFill>
            </p:spPr>
            <p:txBody>
              <a:bodyPr/>
              <a:lstStyle/>
              <a:p>
                <a:r>
                  <a:rPr lang="mk-M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2566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476519"/>
                <a:ext cx="8596668" cy="5564844"/>
              </a:xfrm>
            </p:spPr>
            <p:txBody>
              <a:bodyPr/>
              <a:lstStyle/>
              <a:p>
                <a:r>
                  <a:rPr lang="mk-MK" dirty="0" smtClean="0"/>
                  <a:t>4. Реши го системот </a:t>
                </a:r>
                <a:r>
                  <a:rPr lang="mk-MK" dirty="0" smtClean="0"/>
                  <a:t>рав</a:t>
                </a:r>
                <a:r>
                  <a:rPr lang="en-US" dirty="0" smtClean="0"/>
                  <a:t>e</a:t>
                </a:r>
                <a:r>
                  <a:rPr lang="mk-MK" dirty="0" smtClean="0"/>
                  <a:t>нки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mk-MK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mk-MK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d>
                              <m:dPr>
                                <m:ctrlPr>
                                  <a:rPr lang="mk-MK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</m:e>
                            </m:d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𝑥𝑦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+4</m:t>
                            </m:r>
                          </m:e>
                          <m:e>
                            <m:f>
                              <m:fPr>
                                <m:ctrlPr>
                                  <a:rPr lang="mk-MK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den>
                            </m:f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</m:e>
                        </m:eqArr>
                      </m:e>
                    </m:d>
                  </m:oMath>
                </a14:m>
                <a:endParaRPr lang="en-US" dirty="0" smtClean="0"/>
              </a:p>
              <a:p>
                <a:r>
                  <a:rPr lang="mk-MK" dirty="0" smtClean="0"/>
                  <a:t>Решение: Се забележува дека дадениот систем не е во нормален вид, затоа прво треба да се сведе, на тој на чин што во првата равенка ќе се изврши множењето, ќе се соберат сличните мономи, а во втората ќе се помножат сите членови со НЗС(3,2,6)=6. Имаме: 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mk-MK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mk-MK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</m:e>
                            </m:d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𝑥𝑦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+4</m:t>
                            </m:r>
                          </m:e>
                          <m:e>
                            <m:f>
                              <m:fPr>
                                <m:ctrlPr>
                                  <a:rPr lang="mk-MK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den>
                            </m:f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−2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/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∙6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dirty="0" smtClean="0"/>
                  <a:t>  </a:t>
                </a:r>
                <a:r>
                  <a:rPr lang="en-US" dirty="0" smtClean="0">
                    <a:sym typeface="Symbol" panose="05050102010706020507" pitchFamily="18" charset="2"/>
                  </a:rPr>
                  <a:t> 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i="1" dirty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eqArr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𝑥𝑦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+3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−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𝑦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−3=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𝑥𝑦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+4</m:t>
                            </m:r>
                          </m:e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  <m:d>
                              <m:dPr>
                                <m:ctrlPr>
                                  <a:rPr lang="en-US" b="0" i="1" dirty="0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dPr>
                              <m:e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𝑥</m:t>
                                </m:r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−2</m:t>
                                </m:r>
                              </m:e>
                            </m:d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−3</m:t>
                            </m:r>
                            <m:d>
                              <m:dPr>
                                <m:ctrlPr>
                                  <a:rPr lang="en-US" b="0" i="1" dirty="0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dPr>
                              <m:e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𝑥</m:t>
                                </m:r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+</m:t>
                                </m:r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𝑦</m:t>
                                </m:r>
                              </m:e>
                            </m:d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=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𝑦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−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−2∙6</m:t>
                            </m:r>
                          </m:e>
                        </m:eqArr>
                      </m:e>
                    </m:d>
                  </m:oMath>
                </a14:m>
                <a:endParaRPr lang="mk-MK" dirty="0" smtClean="0"/>
              </a:p>
              <a:p>
                <a:r>
                  <a:rPr lang="en-US" dirty="0">
                    <a:sym typeface="Symbol" panose="05050102010706020507" pitchFamily="18" charset="2"/>
                  </a:rPr>
                  <a:t> 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eqArr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3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−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𝑦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=4+3</m:t>
                            </m:r>
                          </m:e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−4−3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−3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𝑦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=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𝑦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−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−12 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dirty="0" smtClean="0"/>
                  <a:t> </a:t>
                </a:r>
                <a:r>
                  <a:rPr lang="en-US" dirty="0">
                    <a:sym typeface="Symbol" panose="05050102010706020507" pitchFamily="18" charset="2"/>
                  </a:rPr>
                  <a:t> 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eqArr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3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−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𝑦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=7</m:t>
                            </m:r>
                          </m:e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−3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+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−3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𝑦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−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𝑦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=−12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+4</m:t>
                            </m:r>
                          </m:e>
                        </m:eqArr>
                      </m:e>
                    </m:d>
                  </m:oMath>
                </a14:m>
                <a:endParaRPr lang="en-US" dirty="0" smtClean="0"/>
              </a:p>
              <a:p>
                <a:r>
                  <a:rPr lang="en-US" dirty="0">
                    <a:sym typeface="Symbol" panose="05050102010706020507" pitchFamily="18" charset="2"/>
                  </a:rPr>
                  <a:t> 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eqArr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3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−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𝑦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=7</m:t>
                            </m:r>
                          </m:e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−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4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𝑦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=−8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dirty="0" smtClean="0">
                    <a:sym typeface="Symbol" panose="05050102010706020507" pitchFamily="18" charset="2"/>
                  </a:rPr>
                  <a:t>  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eqArr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3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−2=7</m:t>
                            </m:r>
                          </m:e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𝑦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=2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dirty="0" smtClean="0"/>
                  <a:t> </a:t>
                </a:r>
                <a:r>
                  <a:rPr lang="en-US" dirty="0">
                    <a:sym typeface="Symbol" panose="05050102010706020507" pitchFamily="18" charset="2"/>
                  </a:rPr>
                  <a:t> 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eqArr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=3</m:t>
                            </m:r>
                          </m:e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𝑦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=2</m:t>
                            </m:r>
                          </m:e>
                        </m:eqArr>
                      </m:e>
                    </m:d>
                  </m:oMath>
                </a14:m>
                <a:endParaRPr lang="en-US" dirty="0" smtClean="0"/>
              </a:p>
              <a:p>
                <a:r>
                  <a:rPr lang="mk-MK" dirty="0" smtClean="0"/>
                  <a:t>Решението на системот е (3,2)</a:t>
                </a:r>
                <a:endParaRPr lang="en-US" dirty="0" smtClean="0"/>
              </a:p>
              <a:p>
                <a:endParaRPr lang="mk-MK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476519"/>
                <a:ext cx="8596668" cy="5564844"/>
              </a:xfrm>
              <a:blipFill rotWithShape="0">
                <a:blip r:embed="rId2"/>
                <a:stretch>
                  <a:fillRect l="-142"/>
                </a:stretch>
              </a:blipFill>
            </p:spPr>
            <p:txBody>
              <a:bodyPr/>
              <a:lstStyle/>
              <a:p>
                <a:r>
                  <a:rPr lang="mk-M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9066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579549"/>
            <a:ext cx="8596668" cy="5423177"/>
          </a:xfrm>
        </p:spPr>
        <p:txBody>
          <a:bodyPr/>
          <a:lstStyle/>
          <a:p>
            <a:r>
              <a:rPr lang="mk-MK" dirty="0" smtClean="0"/>
              <a:t>Ако по извршените трансформации на даден систем равенки со непознати х и у една од равенките е од видот 0</a:t>
            </a:r>
            <a:r>
              <a:rPr lang="mk-MK" dirty="0" smtClean="0">
                <a:sym typeface="Symbol" panose="05050102010706020507" pitchFamily="18" charset="2"/>
              </a:rPr>
              <a:t>х=к (или 0у=к), каде што к е реален број, тогаш таа равенка нема решение, па и системот равенки нема решение, т.е. </a:t>
            </a:r>
            <a:r>
              <a:rPr lang="mk-MK" dirty="0">
                <a:sym typeface="Symbol" panose="05050102010706020507" pitchFamily="18" charset="2"/>
              </a:rPr>
              <a:t>т</a:t>
            </a:r>
            <a:r>
              <a:rPr lang="mk-MK" dirty="0" smtClean="0">
                <a:sym typeface="Symbol" panose="05050102010706020507" pitchFamily="18" charset="2"/>
              </a:rPr>
              <a:t>ој е противречен или невозможен. </a:t>
            </a:r>
          </a:p>
          <a:p>
            <a:r>
              <a:rPr lang="mk-MK" dirty="0" smtClean="0">
                <a:sym typeface="Symbol" panose="05050102010706020507" pitchFamily="18" charset="2"/>
              </a:rPr>
              <a:t>Ако пак, една од равенките е од видот х0=0 или у0=0, тогаш таа равенка има бесконечно многу решенија, па и системот има бесконечно многу решенија, односно се вели дека е неопределен. </a:t>
            </a:r>
          </a:p>
          <a:p>
            <a:r>
              <a:rPr lang="mk-MK" dirty="0" smtClean="0">
                <a:solidFill>
                  <a:srgbClr val="92D050"/>
                </a:solidFill>
                <a:sym typeface="Symbol" panose="05050102010706020507" pitchFamily="18" charset="2"/>
              </a:rPr>
              <a:t>Значи, еден систем од две линеарни равенки со две непознати може:</a:t>
            </a:r>
          </a:p>
          <a:p>
            <a:r>
              <a:rPr lang="mk-MK" dirty="0" smtClean="0">
                <a:solidFill>
                  <a:srgbClr val="92D050"/>
                </a:solidFill>
                <a:sym typeface="Symbol" panose="05050102010706020507" pitchFamily="18" charset="2"/>
              </a:rPr>
              <a:t>1. да има единствено решение</a:t>
            </a:r>
          </a:p>
          <a:p>
            <a:r>
              <a:rPr lang="mk-MK" dirty="0" smtClean="0">
                <a:solidFill>
                  <a:srgbClr val="92D050"/>
                </a:solidFill>
                <a:sym typeface="Symbol" panose="05050102010706020507" pitchFamily="18" charset="2"/>
              </a:rPr>
              <a:t>2. да има бесконечно многу решенија т.е. да биде неопределен</a:t>
            </a:r>
          </a:p>
          <a:p>
            <a:r>
              <a:rPr lang="mk-MK" dirty="0" smtClean="0">
                <a:solidFill>
                  <a:srgbClr val="92D050"/>
                </a:solidFill>
                <a:sym typeface="Symbol" panose="05050102010706020507" pitchFamily="18" charset="2"/>
              </a:rPr>
              <a:t>3. да нема решение, т.е. Невозможен (противречен)</a:t>
            </a:r>
          </a:p>
          <a:p>
            <a:pPr marL="0" indent="0">
              <a:buNone/>
            </a:pPr>
            <a:endParaRPr lang="mk-MK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mk-MK" dirty="0" smtClean="0">
                <a:sym typeface="Symbol" panose="05050102010706020507" pitchFamily="18" charset="2"/>
              </a:rPr>
              <a:t>За дополнителни прашања, контактирајте ме на </a:t>
            </a:r>
            <a:r>
              <a:rPr lang="en-US" dirty="0" smtClean="0">
                <a:sym typeface="Symbol" panose="05050102010706020507" pitchFamily="18" charset="2"/>
              </a:rPr>
              <a:t>mail: 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jovanovska_tatijana@yahoo.com</a:t>
            </a:r>
            <a:endParaRPr lang="mk-MK" dirty="0" smtClean="0">
              <a:solidFill>
                <a:srgbClr val="FF0000"/>
              </a:solidFill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34988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72</TotalTime>
  <Words>266</Words>
  <Application>Microsoft Office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Cambria Math</vt:lpstr>
      <vt:lpstr>Symbol</vt:lpstr>
      <vt:lpstr>Trebuchet MS</vt:lpstr>
      <vt:lpstr>Wingdings 3</vt:lpstr>
      <vt:lpstr>Facet</vt:lpstr>
      <vt:lpstr>Решавање систем линеарни равенки со метод на замена</vt:lpstr>
      <vt:lpstr>PowerPoint Presentation</vt:lpstr>
      <vt:lpstr>Метод на замена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Решавање систем линеарни равенки со метод на замена</dc:title>
  <dc:creator>Windows User</dc:creator>
  <cp:lastModifiedBy>Windows User</cp:lastModifiedBy>
  <cp:revision>12</cp:revision>
  <dcterms:created xsi:type="dcterms:W3CDTF">2020-03-19T16:11:27Z</dcterms:created>
  <dcterms:modified xsi:type="dcterms:W3CDTF">2020-03-19T21:47:51Z</dcterms:modified>
</cp:coreProperties>
</file>