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76" r:id="rId7"/>
    <p:sldId id="284" r:id="rId8"/>
    <p:sldId id="257" r:id="rId9"/>
    <p:sldId id="286" r:id="rId10"/>
    <p:sldId id="287" r:id="rId11"/>
    <p:sldId id="288" r:id="rId12"/>
    <p:sldId id="289" r:id="rId13"/>
    <p:sldId id="258" r:id="rId14"/>
    <p:sldId id="290" r:id="rId15"/>
    <p:sldId id="295" r:id="rId16"/>
    <p:sldId id="292" r:id="rId17"/>
    <p:sldId id="293" r:id="rId18"/>
    <p:sldId id="294" r:id="rId19"/>
    <p:sldId id="260" r:id="rId20"/>
    <p:sldId id="296" r:id="rId21"/>
    <p:sldId id="297" r:id="rId22"/>
    <p:sldId id="261" r:id="rId23"/>
    <p:sldId id="299" r:id="rId24"/>
    <p:sldId id="300" r:id="rId25"/>
    <p:sldId id="262" r:id="rId26"/>
    <p:sldId id="298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17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7FF7-E49D-4E48-B6F9-DBBB9DC3F28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751-6533-4794-9400-2B2A0BEC2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7FF7-E49D-4E48-B6F9-DBBB9DC3F28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751-6533-4794-9400-2B2A0BEC2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7FF7-E49D-4E48-B6F9-DBBB9DC3F28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751-6533-4794-9400-2B2A0BEC2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7FF7-E49D-4E48-B6F9-DBBB9DC3F28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751-6533-4794-9400-2B2A0BEC2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7FF7-E49D-4E48-B6F9-DBBB9DC3F28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751-6533-4794-9400-2B2A0BEC2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7FF7-E49D-4E48-B6F9-DBBB9DC3F28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751-6533-4794-9400-2B2A0BEC2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7FF7-E49D-4E48-B6F9-DBBB9DC3F28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751-6533-4794-9400-2B2A0BEC2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7FF7-E49D-4E48-B6F9-DBBB9DC3F28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751-6533-4794-9400-2B2A0BEC2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7FF7-E49D-4E48-B6F9-DBBB9DC3F28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751-6533-4794-9400-2B2A0BEC2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7FF7-E49D-4E48-B6F9-DBBB9DC3F28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751-6533-4794-9400-2B2A0BEC2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7FF7-E49D-4E48-B6F9-DBBB9DC3F28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5751-6533-4794-9400-2B2A0BEC2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7FF7-E49D-4E48-B6F9-DBBB9DC3F28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5751-6533-4794-9400-2B2A0BEC2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en.wikipedia.org/wiki/Sandro_Botticelli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ИСТОРИЈА НА УМЕТНОСТ</a:t>
            </a:r>
            <a:br>
              <a:rPr lang="mk-MK" dirty="0" smtClean="0"/>
            </a:br>
            <a:r>
              <a:rPr lang="mk-MK" sz="1800" dirty="0" smtClean="0"/>
              <a:t/>
            </a:r>
            <a:br>
              <a:rPr lang="mk-MK" sz="1800" dirty="0" smtClean="0"/>
            </a:br>
            <a:r>
              <a:rPr lang="mk-MK" sz="1800" dirty="0" smtClean="0"/>
              <a:t>ПРОФ. М-Р БИЛЈАНА ПЕТРОВСКА ИСИЈАНИН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mk-MK" sz="1800" dirty="0" smtClean="0"/>
              <a:t>ДРЖАВНО МУЗИЧКО УЧИЛИШТЕ-БИТОЛА</a:t>
            </a:r>
            <a:br>
              <a:rPr lang="mk-MK" sz="1800" dirty="0" smtClean="0"/>
            </a:br>
            <a:r>
              <a:rPr lang="mk-MK" sz="1800" dirty="0" smtClean="0"/>
              <a:t/>
            </a:r>
            <a:br>
              <a:rPr lang="mk-MK" sz="1800" dirty="0" smtClean="0"/>
            </a:br>
            <a:r>
              <a:rPr lang="mk-MK" sz="1800" dirty="0" smtClean="0"/>
              <a:t/>
            </a:r>
            <a:br>
              <a:rPr lang="mk-MK" sz="1800" dirty="0" smtClean="0"/>
            </a:br>
            <a:r>
              <a:rPr lang="mk-MK" dirty="0" smtClean="0"/>
              <a:t/>
            </a:r>
            <a:br>
              <a:rPr lang="mk-MK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Донатело, </a:t>
            </a:r>
            <a:r>
              <a:rPr lang="mk-MK" i="1" dirty="0" smtClean="0"/>
              <a:t>Давид</a:t>
            </a:r>
            <a:br>
              <a:rPr lang="mk-MK" i="1" dirty="0" smtClean="0"/>
            </a:br>
            <a:r>
              <a:rPr lang="mk-MK" b="0" dirty="0" smtClean="0"/>
              <a:t>Во ова дело споени се</a:t>
            </a:r>
            <a:br>
              <a:rPr lang="mk-MK" b="0" dirty="0" smtClean="0"/>
            </a:br>
            <a:r>
              <a:rPr lang="mk-MK" b="0" dirty="0" smtClean="0"/>
              <a:t>античката убавина и</a:t>
            </a:r>
            <a:br>
              <a:rPr lang="mk-MK" b="0" dirty="0" smtClean="0"/>
            </a:br>
            <a:r>
              <a:rPr lang="mk-MK" b="0" dirty="0" smtClean="0"/>
              <a:t>силата и живоста на </a:t>
            </a:r>
            <a:br>
              <a:rPr lang="mk-MK" b="0" dirty="0" smtClean="0"/>
            </a:br>
            <a:r>
              <a:rPr lang="mk-MK" b="0" dirty="0" smtClean="0"/>
              <a:t>изразот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3124200"/>
            <a:ext cx="5486400" cy="804862"/>
          </a:xfrm>
        </p:spPr>
        <p:txBody>
          <a:bodyPr/>
          <a:lstStyle/>
          <a:p>
            <a:r>
              <a:rPr lang="mk-MK" dirty="0" smtClean="0"/>
              <a:t>Во своите дела ги спојува античката убавина со </a:t>
            </a:r>
          </a:p>
          <a:p>
            <a:r>
              <a:rPr lang="mk-MK" dirty="0" smtClean="0"/>
              <a:t>Силата и изразот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idx="1"/>
          </p:nvPr>
        </p:nvSpPr>
        <p:spPr>
          <a:xfrm>
            <a:off x="5105400" y="1295400"/>
            <a:ext cx="3124200" cy="4038600"/>
          </a:xfrm>
        </p:spPr>
      </p:sp>
      <p:pic>
        <p:nvPicPr>
          <p:cNvPr id="27662" name="Picture 14" descr="C:\Users\toshiba\Desktop\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8714" y="0"/>
            <a:ext cx="5146766" cy="10007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Донатело, </a:t>
            </a:r>
            <a:r>
              <a:rPr lang="mk-MK" i="1" dirty="0" smtClean="0"/>
              <a:t>Гатамелата на коњ, Падова, 1453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За пример му служел римскиот споменик на Марко Аурелие</a:t>
            </a:r>
            <a:endParaRPr lang="en-US" dirty="0"/>
          </a:p>
        </p:txBody>
      </p:sp>
      <p:pic>
        <p:nvPicPr>
          <p:cNvPr id="26626" name="Picture 2" descr="https://media1.picsearch.com/is?o1IPQRv2x5aGtVrDuPi7WA6eMZPXe5z8_wME5kNoqmE&amp;height=23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470" r="347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Андреа Верокио, </a:t>
            </a:r>
            <a:r>
              <a:rPr lang="mk-MK" i="1" dirty="0" smtClean="0"/>
              <a:t>Колеони, Венеција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sz="1600" dirty="0" smtClean="0"/>
              <a:t>Бронзена статуа  со воинствен и пркосен став</a:t>
            </a:r>
            <a:endParaRPr lang="en-US" sz="1600" dirty="0"/>
          </a:p>
        </p:txBody>
      </p:sp>
      <p:pic>
        <p:nvPicPr>
          <p:cNvPr id="25602" name="Picture 2" descr="https://upload.wikimedia.org/wikipedia/commons/thumb/b/b1/Bartolomeo_Colleoni_by_Andrea_del_Verrocchio.jpg/800px-Bartolomeo_Colleoni_by_Andrea_del_Verrocchi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101" b="810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Мазачо, </a:t>
            </a:r>
            <a:r>
              <a:rPr lang="mk-MK" i="1" dirty="0" smtClean="0"/>
              <a:t>Изгонувањето од рајот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Оваа сцена е дел од фреските во капелата Бранкачи во црквата Санта Марија де ла Кармине во Фиренца (1427). </a:t>
            </a:r>
            <a:endParaRPr lang="en-US" dirty="0"/>
          </a:p>
        </p:txBody>
      </p:sp>
      <p:pic>
        <p:nvPicPr>
          <p:cNvPr id="3075" name="Picture 3" descr="C:\Users\toshiba\Desktop\330px-Masaccio-TheExpulsionOfAdamAndEveFromEden-Restoratio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747" b="2174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Сандро Ботичели, </a:t>
            </a:r>
            <a:r>
              <a:rPr lang="mk-MK" i="1" dirty="0" smtClean="0"/>
              <a:t>Пролет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 tooltip="Sandro Botticelli"/>
              </a:rPr>
              <a:t>I</a:t>
            </a:r>
            <a:r>
              <a:rPr lang="mk-MK" dirty="0" smtClean="0"/>
              <a:t>околу 1480, темпера на панел  202х314см.  Галерија Уфици, Фиренца</a:t>
            </a:r>
            <a:endParaRPr lang="en-US" dirty="0"/>
          </a:p>
        </p:txBody>
      </p:sp>
      <p:pic>
        <p:nvPicPr>
          <p:cNvPr id="23554" name="Picture 2" descr="Botticelli-primaver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6156" r="61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Сандро Ботичели, </a:t>
            </a:r>
            <a:r>
              <a:rPr lang="mk-MK" i="1" dirty="0" smtClean="0"/>
              <a:t>Раѓањето на Венера </a:t>
            </a:r>
            <a:r>
              <a:rPr lang="mk-MK" dirty="0" smtClean="0"/>
              <a:t>(1480)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Во сликите внесува поезија и нежно треперење, но и вознемиреност. Инспирирана е од античката митологија. Се наоѓа во галеријата Уфици, Фиренца</a:t>
            </a:r>
            <a:endParaRPr lang="en-US" dirty="0"/>
          </a:p>
        </p:txBody>
      </p:sp>
      <p:pic>
        <p:nvPicPr>
          <p:cNvPr id="4099" name="Picture 3" descr="C:\Users\toshiba\Desktop\unnam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167" r="81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andro Botticelli Paint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616826" cy="10758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donna of the Magnificat Sandro Botticel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6172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estello Annunciation Sandro Botticel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381000"/>
            <a:ext cx="7483565" cy="7053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Андреа Мантења, </a:t>
            </a:r>
            <a:r>
              <a:rPr lang="mk-MK" i="1" dirty="0" smtClean="0"/>
              <a:t>Свети Себастијан </a:t>
            </a:r>
            <a:r>
              <a:rPr lang="mk-MK" dirty="0" smtClean="0"/>
              <a:t>(1480), Лувр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Скулптурален,  апстрактен стил во кој ги спојува готските  елементи со класичната уметност</a:t>
            </a:r>
            <a:endParaRPr lang="en-US" dirty="0"/>
          </a:p>
        </p:txBody>
      </p:sp>
      <p:pic>
        <p:nvPicPr>
          <p:cNvPr id="5124" name="Picture 4" descr="C:\Users\toshiba\Desktop\200px-Andrea_Mantegna_08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162" b="29730"/>
          <a:stretch>
            <a:fillRect/>
          </a:stretch>
        </p:blipFill>
        <p:spPr bwMode="auto">
          <a:xfrm>
            <a:off x="1828800" y="-304800"/>
            <a:ext cx="5486400" cy="5289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РЕНЕСАНСА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sz="2000" dirty="0" smtClean="0"/>
              <a:t>- ренесансата е широко културно движење што се појавува во Италија уште во 14</a:t>
            </a:r>
            <a:r>
              <a:rPr lang="en-US" sz="2000" dirty="0" smtClean="0"/>
              <a:t> </a:t>
            </a:r>
            <a:r>
              <a:rPr lang="mk-MK" sz="2000" dirty="0" smtClean="0"/>
              <a:t>век, а се развива и шири во текот на 15 и првата половина на 16</a:t>
            </a:r>
            <a:r>
              <a:rPr lang="en-US" sz="2000" dirty="0" smtClean="0"/>
              <a:t> </a:t>
            </a:r>
            <a:r>
              <a:rPr lang="mk-MK" sz="2000" dirty="0" smtClean="0"/>
              <a:t>век</a:t>
            </a:r>
          </a:p>
          <a:p>
            <a:r>
              <a:rPr lang="mk-MK" sz="2000" dirty="0" smtClean="0"/>
              <a:t>- ренесансата ја оживува античката култура, ги обновува старогрчкиот и латинскиот јазик, а уметноста и науката се привилегирани како во антиката</a:t>
            </a:r>
          </a:p>
          <a:p>
            <a:r>
              <a:rPr lang="mk-MK" sz="2000" dirty="0" smtClean="0"/>
              <a:t>- во ренесансата се напушта статусот на средновековниот анонимен уметник и уметникот добива димензија на индивидуален творец, а со тоа и интелектуално достоинство</a:t>
            </a:r>
          </a:p>
          <a:p>
            <a:r>
              <a:rPr lang="mk-MK" sz="2000" dirty="0" smtClean="0"/>
              <a:t>- во рененсансниот период Бог повеќе не е во центарот на размислувањето, туку човекот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Џовани Белини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sz="1800" i="1" dirty="0" smtClean="0"/>
              <a:t>Пиета</a:t>
            </a:r>
            <a:endParaRPr lang="en-US" sz="1800" i="1" dirty="0"/>
          </a:p>
        </p:txBody>
      </p:sp>
      <p:pic>
        <p:nvPicPr>
          <p:cNvPr id="16386" name="Picture 2" descr="Pieta (1460)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125" b="312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ЕВРОПА И РЕНЕСАНСАТА (Фландрија,Франција и Германија)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Јан ван Ајк, </a:t>
            </a:r>
            <a:r>
              <a:rPr lang="mk-MK" i="1" dirty="0" smtClean="0"/>
              <a:t>Брачниот пар Арнолфини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Фламански уметник кој заедно со својот брат ја усовршил техниката на сликање со маслени бои.  Ова е ремек-дело со јасно распоредени  форми во затворен простор.</a:t>
            </a:r>
            <a:endParaRPr lang="en-US" dirty="0"/>
          </a:p>
        </p:txBody>
      </p:sp>
      <p:pic>
        <p:nvPicPr>
          <p:cNvPr id="6146" name="Picture 2" descr="C:\Users\toshiba\Desktop\Van_Eyck_-_Arnolfini_Portrai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219" b="22603"/>
          <a:stretch>
            <a:fillRect/>
          </a:stretch>
        </p:blipFill>
        <p:spPr bwMode="auto">
          <a:xfrm>
            <a:off x="1676400" y="278153"/>
            <a:ext cx="5486400" cy="4525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Питер Бројгел, </a:t>
            </a:r>
            <a:r>
              <a:rPr lang="mk-MK" i="1" dirty="0" smtClean="0"/>
              <a:t>Слепиот води слеп, 1568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Библиска алегорија на човечката глупост. Неизвештачено, со чувство на хумор, ги претставува животните вистини</a:t>
            </a:r>
            <a:endParaRPr lang="en-US" dirty="0"/>
          </a:p>
        </p:txBody>
      </p:sp>
      <p:pic>
        <p:nvPicPr>
          <p:cNvPr id="2050" name="Picture 2" descr="C:\Users\toshiba\Desktop\The-Parable-Of-The-Blind-Leading-The-Blin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667" r="96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Хиеронимус Бош</a:t>
            </a:r>
            <a:r>
              <a:rPr lang="mk-MK" dirty="0" smtClean="0"/>
              <a:t>, </a:t>
            </a:r>
            <a:r>
              <a:rPr lang="mk-MK" i="1" dirty="0" smtClean="0"/>
              <a:t>Градина на уживање, 1495-1505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Сликар на фантазијата, на кошмарниот свет на ѓаволските и демонски појави, моснтруозни ѓивотни кои со својата еротичност ги ставаат светците во искушение</a:t>
            </a:r>
            <a:endParaRPr lang="en-US" dirty="0"/>
          </a:p>
        </p:txBody>
      </p:sp>
      <p:pic>
        <p:nvPicPr>
          <p:cNvPr id="3074" name="Picture 2" descr="C:\Users\toshiba\Desktop\1024px-The_Garden_of_Earthly_Delights_by_Bosch_High_Resolutio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044" r="1204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Жан Фуке, диптихот на Етан Шеваљие, 1450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Шеваљие, главен слуга во царскиот двор е претставен на левиот дел од диптихот (се наоѓа во Берлин) , а на десниот Богородица (се наоѓа во Антверп, Белгија)</a:t>
            </a:r>
            <a:endParaRPr lang="en-US" dirty="0"/>
          </a:p>
        </p:txBody>
      </p:sp>
      <p:pic>
        <p:nvPicPr>
          <p:cNvPr id="1027" name="Picture 3" descr="C:\Users\toshiba\Desktop\the-melun-diptych-by-jean-fouque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428" r="1442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3200" dirty="0" smtClean="0"/>
              <a:t/>
            </a:r>
            <a:br>
              <a:rPr lang="mk-MK" sz="3200" dirty="0" smtClean="0"/>
            </a:br>
            <a:r>
              <a:rPr lang="mk-MK" sz="3200" dirty="0" smtClean="0"/>
              <a:t/>
            </a:r>
            <a:br>
              <a:rPr lang="mk-MK" sz="3200" dirty="0" smtClean="0"/>
            </a:br>
            <a:r>
              <a:rPr lang="mk-MK" sz="3200" dirty="0" smtClean="0"/>
              <a:t/>
            </a:r>
            <a:br>
              <a:rPr lang="mk-MK" sz="3200" dirty="0" smtClean="0"/>
            </a:br>
            <a:r>
              <a:rPr lang="mk-MK" sz="3200" dirty="0" smtClean="0"/>
              <a:t/>
            </a:r>
            <a:br>
              <a:rPr lang="mk-MK" sz="3200" dirty="0" smtClean="0"/>
            </a:br>
            <a:r>
              <a:rPr lang="mk-MK" sz="3200" dirty="0" smtClean="0"/>
              <a:t/>
            </a:r>
            <a:br>
              <a:rPr lang="mk-MK" sz="3200" dirty="0" smtClean="0"/>
            </a:br>
            <a:r>
              <a:rPr lang="mk-MK" sz="3200" dirty="0" smtClean="0"/>
              <a:t/>
            </a:r>
            <a:br>
              <a:rPr lang="mk-MK" sz="3200" dirty="0" smtClean="0"/>
            </a:br>
            <a:r>
              <a:rPr lang="mk-MK" sz="3200" dirty="0" smtClean="0"/>
              <a:t/>
            </a:r>
            <a:br>
              <a:rPr lang="mk-MK" sz="3200" dirty="0" smtClean="0"/>
            </a:br>
            <a:r>
              <a:rPr lang="mk-MK" sz="3200" dirty="0" smtClean="0"/>
              <a:t>ВИСОКА РЕНЕСАНСА</a:t>
            </a:r>
            <a:br>
              <a:rPr lang="mk-MK" sz="3200" dirty="0" smtClean="0"/>
            </a:br>
            <a:r>
              <a:rPr lang="mk-MK" sz="3200" dirty="0" smtClean="0"/>
              <a:t/>
            </a:r>
            <a:br>
              <a:rPr lang="mk-MK" sz="3200" dirty="0" smtClean="0"/>
            </a:br>
            <a:r>
              <a:rPr lang="mk-MK" sz="3200" dirty="0" smtClean="0"/>
              <a:t/>
            </a:r>
            <a:br>
              <a:rPr lang="mk-MK" sz="3200" dirty="0" smtClean="0"/>
            </a:br>
            <a:r>
              <a:rPr lang="mk-MK" sz="3200" dirty="0" smtClean="0"/>
              <a:t/>
            </a:r>
            <a:br>
              <a:rPr lang="mk-MK" sz="3200" dirty="0" smtClean="0"/>
            </a:br>
            <a:r>
              <a:rPr lang="mk-MK" sz="1800" dirty="0" smtClean="0"/>
              <a:t/>
            </a:r>
            <a:br>
              <a:rPr lang="mk-MK" sz="1800" dirty="0" smtClean="0"/>
            </a:br>
            <a:r>
              <a:rPr lang="mk-MK" sz="2200" dirty="0" smtClean="0"/>
              <a:t>Во големите центри, како Фиренца и Рим, се оформуваат основните интересирања на рененсансата: да се креира затворен,совршен космос од елементите на  просторот,светлината и анатомијата. Периодот од 16 век е наречен чинквеченто или висока ренесанса,кога Рим ја презема водечката улога во уметноста.</a:t>
            </a:r>
            <a:endParaRPr lang="en-US" sz="2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Базилика </a:t>
            </a:r>
            <a:r>
              <a:rPr lang="mk-MK" i="1" dirty="0" smtClean="0"/>
              <a:t>Свети Петар </a:t>
            </a:r>
            <a:r>
              <a:rPr lang="mk-MK" dirty="0" smtClean="0"/>
              <a:t>во Рим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mk-MK" sz="1200" dirty="0" smtClean="0"/>
              <a:t>Од 1506 година почнува изградбата на црквата, а новиот план го изработува Донато Браманте, кој основата ја замислил во форма на квадрат со впишан грчки крст. ПО неговата смрт градењето го продолжува Рафаел, а од 1547 година работите ги раководи стариот Микеланџело кој ги намалува споредните куполи и и дава поголема важност на главната купола (со височина од 123 метри) и претставува најголема купола во архитектурата. Црквата  ја завршил како трикорабна базилика. 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http://popara.mk/2011/bez-naslov/site-svetski-chuda/crkvata-sveti-petar-vo-rim/</a:t>
            </a:r>
            <a:endParaRPr lang="en-US" dirty="0"/>
          </a:p>
        </p:txBody>
      </p:sp>
      <p:pic>
        <p:nvPicPr>
          <p:cNvPr id="2050" name="Picture 2" descr="C:\Users\toshiba\Desktop\1024px-Petersdom_von_Engelsburg_gese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43400"/>
            <a:ext cx="6364288" cy="1023938"/>
          </a:xfrm>
        </p:spPr>
        <p:txBody>
          <a:bodyPr/>
          <a:lstStyle/>
          <a:p>
            <a:r>
              <a:rPr lang="mk-MK" dirty="0" smtClean="0"/>
              <a:t>Микеланџело Буонароти, </a:t>
            </a:r>
            <a:r>
              <a:rPr lang="mk-MK" i="1" dirty="0" smtClean="0"/>
              <a:t>Давид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5334000"/>
            <a:ext cx="5486400" cy="804862"/>
          </a:xfrm>
        </p:spPr>
        <p:txBody>
          <a:bodyPr/>
          <a:lstStyle/>
          <a:p>
            <a:r>
              <a:rPr lang="mk-MK" dirty="0" smtClean="0"/>
              <a:t>Симбол на младоста и страсната сила</a:t>
            </a:r>
            <a:endParaRPr lang="en-US" dirty="0"/>
          </a:p>
        </p:txBody>
      </p:sp>
      <p:pic>
        <p:nvPicPr>
          <p:cNvPr id="3078" name="Picture 6" descr="C:\Users\toshiba\Desktop\frontd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-469370"/>
            <a:ext cx="5884085" cy="9911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4102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Микеланџело, Мојсеј (Сан Петро ин Винколи, Рим)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Хармонија на физичката и внатрешната сила и израз</a:t>
            </a:r>
            <a:endParaRPr lang="en-US" dirty="0"/>
          </a:p>
        </p:txBody>
      </p:sp>
      <p:pic>
        <p:nvPicPr>
          <p:cNvPr id="4099" name="Picture 3" descr="C:\Users\toshiba\Desktop\2474b7a6f235ff8a459d5302b8232727a1fe37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4967"/>
            <a:ext cx="3505200" cy="5094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РАНАТА РЕНЕСАНСА ВО ИТАЛИЈА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k-MK" sz="2000" dirty="0" smtClean="0"/>
              <a:t>- Ренесансата се дели на: рана ренесанса или кватроченто (за 1400г.) и висока ренесанса или чинквеченто (за 1500 година).</a:t>
            </a:r>
          </a:p>
          <a:p>
            <a:r>
              <a:rPr lang="mk-MK" sz="2000" dirty="0" smtClean="0"/>
              <a:t>-Фиренца и Венеција стануваат големи центри, а Рим во втората половина на 15</a:t>
            </a:r>
            <a:r>
              <a:rPr lang="en-US" sz="2000" dirty="0" smtClean="0"/>
              <a:t> </a:t>
            </a:r>
            <a:r>
              <a:rPr lang="mk-MK" sz="2000" dirty="0" smtClean="0"/>
              <a:t>век станува нов ренесансен центар</a:t>
            </a:r>
          </a:p>
          <a:p>
            <a:r>
              <a:rPr lang="mk-MK" sz="2000" dirty="0" smtClean="0"/>
              <a:t>- Раната ренесанса е период кога во Италија одделни владетели,збогатени поединци и градски општини на уметниците им даваат нови можности за работа со што ги ослободуваат од поранешниот нарачател-црквата, па така наместо само црковни содржини, се појавуваат и мотиви од античката митологија и современиот живот.</a:t>
            </a:r>
          </a:p>
          <a:p>
            <a:r>
              <a:rPr lang="mk-MK" sz="2000" dirty="0" smtClean="0"/>
              <a:t>- Андреа Пизано, Џото, Дучо,Чимабуе,Симоне Мартини, Филипо Брунелески, Донатело,Андреа Верокио,Мазачо, Сандро Ботичели,Андреа Мантења, Џовани Белини, се едни од имињата на ранонренесансните уметници во Италија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Сикстинска капела ,Ватикан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Поглед</a:t>
            </a:r>
          </a:p>
          <a:p>
            <a:r>
              <a:rPr lang="mk-MK" dirty="0" smtClean="0"/>
              <a:t> кон олтарот</a:t>
            </a:r>
            <a:endParaRPr lang="en-US" dirty="0"/>
          </a:p>
        </p:txBody>
      </p:sp>
      <p:pic>
        <p:nvPicPr>
          <p:cNvPr id="5122" name="Picture 2" descr="C:\Users\toshiba\Desktop\300px-Capela_sistin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3715" b="237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Таваницата на Сикстинската капела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Сцени од Библијата, дело на Микеланџело</a:t>
            </a:r>
            <a:endParaRPr lang="en-US" dirty="0"/>
          </a:p>
        </p:txBody>
      </p:sp>
      <p:pic>
        <p:nvPicPr>
          <p:cNvPr id="6146" name="Picture 2" descr="C:\Users\toshiba\Desktop\1280px-CAPPELLA_SISTIN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6042" r="260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Микеланџело, </a:t>
            </a:r>
            <a:r>
              <a:rPr lang="mk-MK" i="1" dirty="0" smtClean="0"/>
              <a:t>Создавањето на светот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Фреска на таваницата на Сикстинската капела (1505-12)</a:t>
            </a:r>
            <a:endParaRPr lang="en-US" dirty="0"/>
          </a:p>
        </p:txBody>
      </p:sp>
      <p:pic>
        <p:nvPicPr>
          <p:cNvPr id="7170" name="Picture 2" descr="C:\Users\toshiba\Desktop\1024px-Creation_of_Adam_Michelangel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69" r="546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Микеланџело, </a:t>
            </a:r>
            <a:r>
              <a:rPr lang="mk-MK" i="1" dirty="0" smtClean="0"/>
              <a:t>Последниот суд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Фреска на олтарниот ѕид со сцени од Страшниот суд</a:t>
            </a:r>
            <a:endParaRPr lang="en-US" dirty="0"/>
          </a:p>
        </p:txBody>
      </p:sp>
      <p:pic>
        <p:nvPicPr>
          <p:cNvPr id="8194" name="Picture 2" descr="C:\Users\toshiba\Desktop\Michelangelo_Buonarroti_-_Jugement_dernie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312" b="1631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Леонардо да Винчи, </a:t>
            </a:r>
            <a:r>
              <a:rPr lang="mk-MK" i="1" dirty="0" smtClean="0"/>
              <a:t>Мона Лиза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Особена физиономија, таинствена и неодредена, со насмевка на усните што одвај се насетува и со поглед полн со резигнација. Таа е олицетворение на мајчинска нежност (1503-06)</a:t>
            </a:r>
            <a:endParaRPr lang="en-US" dirty="0"/>
          </a:p>
        </p:txBody>
      </p:sp>
      <p:pic>
        <p:nvPicPr>
          <p:cNvPr id="9219" name="Picture 3" descr="C:\Users\toshiba\Desktop\louvre-portrait-de-lisa-gherardini-epouse-de-francesco-del-giocondo-dite-monna-lisa-la-gioconda-ou-la-joco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908" b="19200"/>
          <a:stretch>
            <a:fillRect/>
          </a:stretch>
        </p:blipFill>
        <p:spPr bwMode="auto">
          <a:xfrm>
            <a:off x="1828800" y="0"/>
            <a:ext cx="4389120" cy="4833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Леонардо да Винчи, </a:t>
            </a:r>
            <a:r>
              <a:rPr lang="mk-MK" i="1" dirty="0" smtClean="0"/>
              <a:t>Тајната вечера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Црква Санта Марија дела Грациа во Милано (1495-98)</a:t>
            </a:r>
            <a:endParaRPr lang="en-US" dirty="0"/>
          </a:p>
        </p:txBody>
      </p:sp>
      <p:pic>
        <p:nvPicPr>
          <p:cNvPr id="10243" name="Picture 3" descr="C:\Users\toshiba\Desktop\Última_Cena_-_Da_Vinci_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35" r="1243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Рафаело Санти, </a:t>
            </a:r>
            <a:r>
              <a:rPr lang="mk-MK" i="1" dirty="0" smtClean="0"/>
              <a:t>Мадона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Рафаел го претставува ликот на Богородица како обична жена</a:t>
            </a:r>
            <a:endParaRPr lang="en-US" dirty="0"/>
          </a:p>
        </p:txBody>
      </p:sp>
      <p:pic>
        <p:nvPicPr>
          <p:cNvPr id="11266" name="Picture 2" descr="C:\Users\toshiba\Desktop\raphael-madonna-goldfinch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441" b="15484"/>
          <a:stretch>
            <a:fillRect/>
          </a:stretch>
        </p:blipFill>
        <p:spPr bwMode="auto">
          <a:xfrm>
            <a:off x="1828800" y="0"/>
            <a:ext cx="4343400" cy="4912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Џорџоне, </a:t>
            </a:r>
            <a:r>
              <a:rPr lang="mk-MK" i="1" dirty="0" smtClean="0"/>
              <a:t>Бура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Растопеност на формите (венецијански стил), свеченост и смиреност</a:t>
            </a:r>
            <a:endParaRPr lang="en-US" dirty="0"/>
          </a:p>
        </p:txBody>
      </p:sp>
      <p:pic>
        <p:nvPicPr>
          <p:cNvPr id="12290" name="Picture 2" descr="C:\Users\toshiba\Desktop\1508_giorgione_tempes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696" b="1669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Тицијан, </a:t>
            </a:r>
            <a:r>
              <a:rPr lang="mk-MK" i="1" dirty="0" smtClean="0"/>
              <a:t>Урбинска Венера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Богатство на бои што предизвикува впечаток на живост, раскошни ефекти на светло и сенка</a:t>
            </a:r>
            <a:endParaRPr lang="en-US" dirty="0"/>
          </a:p>
        </p:txBody>
      </p:sp>
      <p:pic>
        <p:nvPicPr>
          <p:cNvPr id="13314" name="Picture 2" descr="C:\Users\toshiba\Desktop\unname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111" r="311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Андреа Пизано,бронзена врата во Фиренца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Релјефно на 28 полиња се прикажуваат сцени од животот на Јован Крстител на бронзената врата за баптистериумот во Фиренца</a:t>
            </a:r>
            <a:endParaRPr lang="en-US" dirty="0"/>
          </a:p>
        </p:txBody>
      </p:sp>
      <p:pic>
        <p:nvPicPr>
          <p:cNvPr id="34818" name="Picture 2" descr="https://upload.wikimedia.org/wikipedia/commons/thumb/f/f6/South_Doors_of_the_Florence_Baptistry.JPG/800px-South_Doors_of_the_Florence_Baptistr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84" b="21884"/>
          <a:stretch>
            <a:fillRect/>
          </a:stretch>
        </p:blipFill>
        <p:spPr bwMode="auto">
          <a:xfrm>
            <a:off x="1371600" y="0"/>
            <a:ext cx="6603999" cy="495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Џото ди Бондоне, Падова, капела дели Скровењи,1304/05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dirty="0" smtClean="0"/>
              <a:t>Џото се обидува да внесе повеќе живост во крутата византиска иконографија. Со тридимензионалната збиена форма изразува смирени расположенија, но и драматична вознемиреност.</a:t>
            </a:r>
            <a:endParaRPr lang="en-US" dirty="0"/>
          </a:p>
        </p:txBody>
      </p:sp>
      <p:pic>
        <p:nvPicPr>
          <p:cNvPr id="33794" name="Picture 2" descr="https://upload.wikimedia.org/wikipedia/commons/thumb/e/ef/Giotto_-_Scrovegni_-_-31-_-_Kiss_of_Judas.jpg/800px-Giotto_-_Scrovegni_-_-31-_-_Kiss_of_Juda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538" b="1153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Џото ди Бондоне, Мадона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5791200" y="5867400"/>
            <a:ext cx="5257800" cy="533400"/>
          </a:xfrm>
        </p:spPr>
        <p:txBody>
          <a:bodyPr>
            <a:normAutofit/>
          </a:bodyPr>
          <a:lstStyle/>
          <a:p>
            <a:r>
              <a:rPr lang="mk-MK" sz="2000" dirty="0" smtClean="0"/>
              <a:t>Џото, </a:t>
            </a:r>
            <a:r>
              <a:rPr lang="mk-MK" sz="2000" i="1" dirty="0" smtClean="0"/>
              <a:t> Мадона</a:t>
            </a:r>
            <a:endParaRPr lang="en-US" sz="2000" dirty="0"/>
          </a:p>
        </p:txBody>
      </p:sp>
      <p:pic>
        <p:nvPicPr>
          <p:cNvPr id="1028" name="Picture 4" descr="C:\Users\toshiba\Desktop\Giotto_Ognissanti_Madonna_white_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228600"/>
            <a:ext cx="4419600" cy="6802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Симоне Мартини, </a:t>
            </a:r>
            <a:r>
              <a:rPr lang="mk-MK" i="1" dirty="0" smtClean="0"/>
              <a:t>Кондотиер Гвидоричо да Фолјано,1326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mk-MK" dirty="0" smtClean="0"/>
              <a:t>Симоне Мартини го отвора просторот н</a:t>
            </a:r>
            <a:r>
              <a:rPr lang="en-US" dirty="0" smtClean="0"/>
              <a:t>e</a:t>
            </a:r>
            <a:r>
              <a:rPr lang="mk-MK" dirty="0" smtClean="0"/>
              <a:t> во длабочина, туку линеарно од едната на другата страна.</a:t>
            </a:r>
            <a:endParaRPr lang="en-US" dirty="0"/>
          </a:p>
        </p:txBody>
      </p:sp>
      <p:pic>
        <p:nvPicPr>
          <p:cNvPr id="31746" name="Picture 2" descr="Condotier Gvidoriccio da Fogliano by Simone Martin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7583" r="2758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Филипо Брунелески,</a:t>
            </a:r>
            <a:r>
              <a:rPr lang="mk-MK" i="1" dirty="0" smtClean="0"/>
              <a:t>Санта</a:t>
            </a:r>
            <a:r>
              <a:rPr lang="mk-MK" dirty="0" smtClean="0"/>
              <a:t> </a:t>
            </a:r>
            <a:r>
              <a:rPr lang="mk-MK" i="1" dirty="0" smtClean="0"/>
              <a:t>Мариа дел фиоре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mk-MK" dirty="0" smtClean="0"/>
              <a:t>В  </a:t>
            </a:r>
            <a:r>
              <a:rPr lang="mk-MK" sz="6400" dirty="0" smtClean="0"/>
              <a:t>периодот на раната ренесанса  - се издвојува Фирентинската архитектонска школа во која се употребува печена глина, а архитектите создаваат хармонични целини и убави пропорции. На катедралата во Фиренца , изградена како трикорабна надолжна градба, Брунелески гради висока купола со лантерна (куличка)</a:t>
            </a:r>
            <a:endParaRPr lang="en-US" sz="6400" dirty="0"/>
          </a:p>
        </p:txBody>
      </p:sp>
      <p:pic>
        <p:nvPicPr>
          <p:cNvPr id="2050" name="Picture 2" descr="C:\Users\toshiba\Desktop\cupol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031" b="1203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Леон Батиста Алберти, </a:t>
            </a:r>
            <a:r>
              <a:rPr lang="mk-MK" i="1" dirty="0" smtClean="0"/>
              <a:t>Санта Мариа Новела, 1458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Santa Maria Novella (Florence), 1458 - 1470 - Leon Battista Albert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687" b="17687"/>
          <a:stretch>
            <a:fillRect/>
          </a:stretch>
        </p:blipFill>
        <p:spPr bwMode="auto">
          <a:xfrm>
            <a:off x="1143000" y="1524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923</Words>
  <Application>Microsoft Office PowerPoint</Application>
  <PresentationFormat>On-screen Show (4:3)</PresentationFormat>
  <Paragraphs>75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   ИСТОРИЈА НА УМЕТНОСТ  ПРОФ. М-Р БИЛЈАНА ПЕТРОВСКА ИСИЈАНИН ДРЖАВНО МУЗИЧКО УЧИЛИШТЕ-БИТОЛА    </vt:lpstr>
      <vt:lpstr>РЕНЕСАНСА</vt:lpstr>
      <vt:lpstr>РАНАТА РЕНЕСАНСА ВО ИТАЛИЈА</vt:lpstr>
      <vt:lpstr>Андреа Пизано,бронзена врата во Фиренца</vt:lpstr>
      <vt:lpstr>Џото ди Бондоне, Падова, капела дели Скровењи,1304/05</vt:lpstr>
      <vt:lpstr>Џото ди Бондоне, Мадона</vt:lpstr>
      <vt:lpstr>Симоне Мартини, Кондотиер Гвидоричо да Фолјано,1326</vt:lpstr>
      <vt:lpstr>Филипо Брунелески,Санта Мариа дел фиоре</vt:lpstr>
      <vt:lpstr>Леон Батиста Алберти, Санта Мариа Новела, 1458</vt:lpstr>
      <vt:lpstr>Донатело, Давид Во ова дело споени се античката убавина и силата и живоста на  изразот</vt:lpstr>
      <vt:lpstr>Донатело, Гатамелата на коњ, Падова, 1453</vt:lpstr>
      <vt:lpstr>Андреа Верокио, Колеони, Венеција</vt:lpstr>
      <vt:lpstr>Мазачо, Изгонувањето од рајот</vt:lpstr>
      <vt:lpstr>Сандро Ботичели, Пролет</vt:lpstr>
      <vt:lpstr>Сандро Ботичели, Раѓањето на Венера (1480)</vt:lpstr>
      <vt:lpstr>Slide 16</vt:lpstr>
      <vt:lpstr>Slide 17</vt:lpstr>
      <vt:lpstr>Slide 18</vt:lpstr>
      <vt:lpstr>Андреа Мантења, Свети Себастијан (1480), Лувр</vt:lpstr>
      <vt:lpstr>Џовани Белини</vt:lpstr>
      <vt:lpstr>ЕВРОПА И РЕНЕСАНСАТА (Фландрија,Франција и Германија)</vt:lpstr>
      <vt:lpstr>Јан ван Ајк, Брачниот пар Арнолфини</vt:lpstr>
      <vt:lpstr>Питер Бројгел, Слепиот води слеп, 1568</vt:lpstr>
      <vt:lpstr>Хиеронимус Бош, Градина на уживање, 1495-1505</vt:lpstr>
      <vt:lpstr>Жан Фуке, диптихот на Етан Шеваљие, 1450</vt:lpstr>
      <vt:lpstr>       ВИСОКА РЕНЕСАНСА     Во големите центри, како Фиренца и Рим, се оформуваат основните интересирања на рененсансата: да се креира затворен,совршен космос од елементите на  просторот,светлината и анатомијата. Периодот од 16 век е наречен чинквеченто или висока ренесанса,кога Рим ја презема водечката улога во уметноста.</vt:lpstr>
      <vt:lpstr>Базилика Свети Петар во Рим</vt:lpstr>
      <vt:lpstr>Микеланџело Буонароти, Давид</vt:lpstr>
      <vt:lpstr>Микеланџело, Мојсеј (Сан Петро ин Винколи, Рим)</vt:lpstr>
      <vt:lpstr>Сикстинска капела ,Ватикан</vt:lpstr>
      <vt:lpstr>Таваницата на Сикстинската капела</vt:lpstr>
      <vt:lpstr>Микеланџело, Создавањето на светот</vt:lpstr>
      <vt:lpstr>Микеланџело, Последниот суд</vt:lpstr>
      <vt:lpstr>Леонардо да Винчи, Мона Лиза</vt:lpstr>
      <vt:lpstr>Леонардо да Винчи, Тајната вечера</vt:lpstr>
      <vt:lpstr>Рафаело Санти, Мадона</vt:lpstr>
      <vt:lpstr>Џорџоне, Бура</vt:lpstr>
      <vt:lpstr>Тицијан, Урбинска Венера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Џото ди Бондоне, Мадона</dc:title>
  <dc:creator>toshiba</dc:creator>
  <cp:lastModifiedBy>toshiba</cp:lastModifiedBy>
  <cp:revision>31</cp:revision>
  <dcterms:created xsi:type="dcterms:W3CDTF">2016-12-04T12:58:12Z</dcterms:created>
  <dcterms:modified xsi:type="dcterms:W3CDTF">2020-03-23T08:57:00Z</dcterms:modified>
</cp:coreProperties>
</file>