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DA4B3-DF2A-42C8-8F65-147656DA8C1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AF967-1B43-4232-8321-3B7D40A15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51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465E1-4100-4D03-84A7-0F0FDEC321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35A8A-F115-40C6-B176-A55595B6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1626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35A8A-F115-40C6-B176-A55595B6E1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9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35A8A-F115-40C6-B176-A55595B6E1B4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73392-BE22-4E61-956A-2B8B195332C3}" type="datetime1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A50AC-99CD-4FE1-B98A-0DDBC1A23C14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DCF52-5F37-424A-A14F-8F63115F0D51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AEA9B-8F8D-4FD0-ACB3-FE302A715B1E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51130-01B1-4DEB-94FC-F667CAEC4C34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29483-77CA-4724-B6EA-B43D8880490C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C7E39-D7B9-4545-86FB-E473C352910D}" type="datetime1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D4679-8A7C-49F4-B2AF-51EDD28D51CE}" type="datetime1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C3DE-7CD5-4252-BC0F-0EA26A353076}" type="datetime1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C49281-D7DD-4E76-BAC7-6EFD4F27E83B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9AE9E8-015A-4FEF-9D4F-8113DF56EE44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A30717-4046-4C64-B695-8F6048E5D8CF}" type="datetime1">
              <a:rPr lang="en-US" smtClean="0"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4847B6-D798-4B28-90EA-F8DE4E26FE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Примена на линеарни равенки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mk-MK" dirty="0" smtClean="0"/>
              <a:t>Весна Атанасовска</a:t>
            </a:r>
          </a:p>
          <a:p>
            <a:pPr algn="l"/>
            <a:r>
              <a:rPr lang="mk-MK" dirty="0" smtClean="0"/>
              <a:t>Наставник по математика</a:t>
            </a:r>
          </a:p>
          <a:p>
            <a:pPr algn="l"/>
            <a:r>
              <a:rPr lang="mk-MK" dirty="0" smtClean="0"/>
              <a:t>ОУ „Др. Трифун Пановски“-Битола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mk-MK" sz="2400" dirty="0" smtClean="0">
                    <a:solidFill>
                      <a:srgbClr val="7030A0"/>
                    </a:solidFill>
                  </a:rPr>
                  <a:t>Пример 1:</a:t>
                </a:r>
                <a:r>
                  <a:rPr lang="mk-MK" sz="2400" dirty="0" smtClean="0"/>
                  <a:t> На цртежот е прикажана прачка составена од три прачки.</a:t>
                </a:r>
                <a:r>
                  <a:rPr lang="en-US" sz="2400" dirty="0" smtClean="0"/>
                  <a:t> </a:t>
                </a:r>
                <a:r>
                  <a:rPr lang="mk-MK" sz="2400" dirty="0" smtClean="0"/>
                  <a:t>Одреди ја вредноста на </a:t>
                </a:r>
                <a:r>
                  <a:rPr lang="en-US" sz="2400" dirty="0" smtClean="0"/>
                  <a:t>x.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mk-MK" sz="2400" dirty="0" smtClean="0">
                    <a:solidFill>
                      <a:srgbClr val="00B050"/>
                    </a:solidFill>
                  </a:rPr>
                  <a:t>Решение:</a:t>
                </a:r>
                <a:r>
                  <a:rPr lang="mk-MK" sz="2400" dirty="0" smtClean="0"/>
                  <a:t> Трите должини образуваат збир 32, т. е.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+5=32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+5=32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=32−5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=27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=13.5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1348" r="-1037"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Примена на равенки во задачи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818426" y="2310953"/>
            <a:ext cx="4267200" cy="1321832"/>
            <a:chOff x="1371600" y="2602468"/>
            <a:chExt cx="4267200" cy="1359932"/>
          </a:xfrm>
        </p:grpSpPr>
        <p:sp>
          <p:nvSpPr>
            <p:cNvPr id="6" name="Rectangle 5"/>
            <p:cNvSpPr/>
            <p:nvPr/>
          </p:nvSpPr>
          <p:spPr>
            <a:xfrm>
              <a:off x="2895600" y="32004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2004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9600" y="3200400"/>
              <a:ext cx="1219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7719" y="260246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371600" y="2971800"/>
              <a:ext cx="1524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895600" y="2971800"/>
              <a:ext cx="1524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419600" y="2971800"/>
              <a:ext cx="1219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895600" y="2819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419600" y="2819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515574" y="264056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87174" y="26405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5638800" y="3593068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371600" y="3581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371600" y="3962400"/>
              <a:ext cx="422563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158802" y="35930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0316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mk-MK" sz="2400" dirty="0" smtClean="0"/>
                  <a:t>Пример 2: За дадениот триаголник на цртежот, одреди ги внатрешните агли.</a:t>
                </a:r>
              </a:p>
              <a:p>
                <a:pPr marL="0" indent="0">
                  <a:buNone/>
                </a:pPr>
                <a:r>
                  <a:rPr lang="mk-MK" sz="2400" dirty="0" smtClean="0"/>
                  <a:t>Решение: Збирот на внатрешните агли во секој триаголник е </a:t>
                </a:r>
                <a14:m>
                  <m:oMath xmlns:m="http://schemas.openxmlformats.org/officeDocument/2006/math">
                    <m:r>
                      <a:rPr lang="mk-MK" sz="2400" b="0" i="1" smtClean="0">
                        <a:latin typeface="Cambria Math"/>
                      </a:rPr>
                      <m:t>180</m:t>
                    </m:r>
                    <m:r>
                      <a:rPr lang="mk-MK" sz="24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mk-MK" sz="2400" dirty="0" smtClean="0"/>
                  <a:t>, па затоа имаме: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+5+2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−16+3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−1=180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−12=180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=180+12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=192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=32°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mk-MK" sz="2400" dirty="0" smtClean="0"/>
                  <a:t>Аглите во триаголникот се </a:t>
                </a:r>
                <a14:m>
                  <m:oMath xmlns:m="http://schemas.openxmlformats.org/officeDocument/2006/math">
                    <m:r>
                      <a:rPr lang="mk-MK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mk-MK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+5=37°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ea typeface="Cambria Math"/>
                  </a:rPr>
                  <a:t>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−16=64−16=48°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ea typeface="Cambria Math"/>
                  </a:rPr>
                  <a:t>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−1=96−1=95°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809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Примена на равенки во задачи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77000" y="2946645"/>
            <a:ext cx="1905000" cy="1600200"/>
            <a:chOff x="609600" y="2673927"/>
            <a:chExt cx="1905000" cy="1600200"/>
          </a:xfrm>
        </p:grpSpPr>
        <p:sp>
          <p:nvSpPr>
            <p:cNvPr id="6" name="Isosceles Triangle 5"/>
            <p:cNvSpPr/>
            <p:nvPr/>
          </p:nvSpPr>
          <p:spPr>
            <a:xfrm>
              <a:off x="609600" y="2673927"/>
              <a:ext cx="1905000" cy="1600200"/>
            </a:xfrm>
            <a:prstGeom prst="triangle">
              <a:avLst>
                <a:gd name="adj" fmla="val 2154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23455" y="3961977"/>
                  <a:ext cx="6401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+5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455" y="3961977"/>
                  <a:ext cx="640175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7619" b="-2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667057" y="3966350"/>
                  <a:ext cx="83894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−16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7057" y="3966350"/>
                  <a:ext cx="838948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5797" b="-196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79618" y="2971800"/>
                  <a:ext cx="7395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latin typeface="Cambria Math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618" y="2971800"/>
                  <a:ext cx="739561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7377" b="-196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738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mk-MK" sz="2400" dirty="0" smtClean="0">
                    <a:solidFill>
                      <a:srgbClr val="7030A0"/>
                    </a:solidFill>
                  </a:rPr>
                  <a:t>Пример 3:</a:t>
                </a:r>
                <a:r>
                  <a:rPr lang="mk-MK" sz="2400" dirty="0" smtClean="0"/>
                  <a:t> Мајката е 25 години постара од ќерката. Заедно имаат 55 години. Колку години има мајката, а колку ќерката?</a:t>
                </a:r>
              </a:p>
              <a:p>
                <a:pPr marL="0" indent="0" algn="just">
                  <a:buNone/>
                </a:pPr>
                <a:r>
                  <a:rPr lang="mk-MK" sz="2400" dirty="0" smtClean="0">
                    <a:solidFill>
                      <a:srgbClr val="00B050"/>
                    </a:solidFill>
                  </a:rPr>
                  <a:t>Решение: </a:t>
                </a:r>
                <a:r>
                  <a:rPr lang="mk-MK" sz="2400" dirty="0" smtClean="0"/>
                  <a:t>Нека </a:t>
                </a:r>
              </a:p>
              <a:p>
                <a:pPr marL="0" indent="0" algn="just">
                  <a:buNone/>
                </a:pPr>
                <a:r>
                  <a:rPr lang="mk-MK" sz="2400" dirty="0"/>
                  <a:t>	 </a:t>
                </a:r>
                <a:r>
                  <a:rPr lang="mk-MK" sz="2400" dirty="0" smtClean="0"/>
                  <a:t>     </a:t>
                </a:r>
                <a:r>
                  <a:rPr lang="mk-MK" sz="2400" dirty="0" smtClean="0">
                    <a:solidFill>
                      <a:srgbClr val="0070C0"/>
                    </a:solidFill>
                  </a:rPr>
                  <a:t>Ќерката има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x</a:t>
                </a:r>
                <a:r>
                  <a:rPr lang="mk-MK" sz="2400" dirty="0" smtClean="0">
                    <a:solidFill>
                      <a:srgbClr val="0070C0"/>
                    </a:solidFill>
                  </a:rPr>
                  <a:t> години</a:t>
                </a:r>
              </a:p>
              <a:p>
                <a:pPr marL="0" indent="0" algn="just">
                  <a:buNone/>
                </a:pPr>
                <a:r>
                  <a:rPr lang="mk-MK" sz="2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mk-MK" sz="2400" dirty="0" smtClean="0"/>
                  <a:t>Тогаш </a:t>
                </a:r>
              </a:p>
              <a:p>
                <a:pPr marL="0" indent="0" algn="just">
                  <a:buNone/>
                </a:pPr>
                <a:r>
                  <a:rPr lang="mk-MK" sz="2400" dirty="0" smtClean="0"/>
                  <a:t>	      </a:t>
                </a:r>
                <a:r>
                  <a:rPr lang="mk-MK" sz="2400" dirty="0" smtClean="0">
                    <a:solidFill>
                      <a:srgbClr val="FF0000"/>
                    </a:solidFill>
                  </a:rPr>
                  <a:t>Мајката има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x+25 </a:t>
                </a:r>
                <a:r>
                  <a:rPr lang="mk-MK" sz="2400" dirty="0" smtClean="0">
                    <a:solidFill>
                      <a:srgbClr val="FF0000"/>
                    </a:solidFill>
                  </a:rPr>
                  <a:t>години</a:t>
                </a:r>
              </a:p>
              <a:p>
                <a:pPr marL="0" indent="0" algn="just">
                  <a:buNone/>
                </a:pPr>
                <a:r>
                  <a:rPr lang="mk-MK" sz="2400" dirty="0" smtClean="0"/>
                  <a:t>Заедно имаат 55 години, односно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+25=55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=55−25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sz="2400" b="0" dirty="0" smtClean="0"/>
              </a:p>
              <a:p>
                <a:pPr marL="0" indent="0" algn="just">
                  <a:buNone/>
                </a:pPr>
                <a:r>
                  <a:rPr lang="en-US" sz="2400" dirty="0" smtClean="0">
                    <a:solidFill>
                      <a:srgbClr val="00B050"/>
                    </a:solidFill>
                  </a:rPr>
                  <a:t>O</a:t>
                </a:r>
                <a:r>
                  <a:rPr lang="mk-MK" sz="2400" dirty="0" smtClean="0">
                    <a:solidFill>
                      <a:srgbClr val="00B050"/>
                    </a:solidFill>
                  </a:rPr>
                  <a:t>дговор: </a:t>
                </a:r>
                <a:r>
                  <a:rPr lang="mk-MK" sz="2400" b="1" dirty="0" smtClean="0"/>
                  <a:t>Ќерката има 15 години, мајката 15+25=40 години.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887" r="-2000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Примена на равенки во задачи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Домашна работа</a:t>
            </a:r>
          </a:p>
          <a:p>
            <a:pPr marL="0" indent="0">
              <a:buNone/>
            </a:pPr>
            <a:r>
              <a:rPr lang="mk-MK" dirty="0" smtClean="0"/>
              <a:t>Учебник стр. 176/3, 4,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VII                             </a:t>
            </a:r>
            <a:r>
              <a:rPr lang="mk-MK" smtClean="0"/>
              <a:t>Весна Атанасовска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Примена на равенки во задачи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254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Примена на линеарни равенки </vt:lpstr>
      <vt:lpstr>Примена на равенки во задачи</vt:lpstr>
      <vt:lpstr>Примена на равенки во задачи</vt:lpstr>
      <vt:lpstr>Примена на равенки во задачи</vt:lpstr>
      <vt:lpstr>Примена на равенки во 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на линеарни равенки</dc:title>
  <dc:creator>Vesna</dc:creator>
  <cp:lastModifiedBy>Vesna</cp:lastModifiedBy>
  <cp:revision>8</cp:revision>
  <dcterms:created xsi:type="dcterms:W3CDTF">2020-03-18T23:43:25Z</dcterms:created>
  <dcterms:modified xsi:type="dcterms:W3CDTF">2020-03-19T00:58:55Z</dcterms:modified>
</cp:coreProperties>
</file>