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59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114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569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10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58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037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683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651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400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696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90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563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E69D-E478-4AD0-993B-9999BD22686A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3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93443"/>
          </a:xfrm>
        </p:spPr>
        <p:txBody>
          <a:bodyPr>
            <a:normAutofit fontScale="90000"/>
          </a:bodyPr>
          <a:lstStyle/>
          <a:p>
            <a:pPr algn="ctr"/>
            <a:r>
              <a:rPr lang="mk-MK" sz="3000" dirty="0" smtClean="0"/>
              <a:t/>
            </a:r>
            <a:br>
              <a:rPr lang="mk-MK" sz="3000" dirty="0" smtClean="0"/>
            </a:br>
            <a:r>
              <a:rPr lang="mk-MK" sz="3000" dirty="0" smtClean="0"/>
              <a:t/>
            </a:r>
            <a:br>
              <a:rPr lang="mk-MK" sz="3000" dirty="0" smtClean="0"/>
            </a:br>
            <a:r>
              <a:rPr lang="mk-MK" sz="3000" dirty="0" smtClean="0"/>
              <a:t/>
            </a:r>
            <a:br>
              <a:rPr lang="mk-MK" sz="3000" dirty="0" smtClean="0"/>
            </a:br>
            <a:r>
              <a:rPr lang="mk-MK" sz="3000" dirty="0" smtClean="0"/>
              <a:t/>
            </a:r>
            <a:br>
              <a:rPr lang="mk-MK" sz="3000" dirty="0" smtClean="0"/>
            </a:br>
            <a:r>
              <a:rPr lang="mk-MK" sz="3000" dirty="0" smtClean="0"/>
              <a:t/>
            </a:r>
            <a:br>
              <a:rPr lang="mk-MK" sz="3000" dirty="0" smtClean="0"/>
            </a:br>
            <a:r>
              <a:rPr lang="mk-MK" sz="3000" dirty="0" smtClean="0"/>
              <a:t/>
            </a:r>
            <a:br>
              <a:rPr lang="mk-MK" sz="3000" dirty="0" smtClean="0"/>
            </a:br>
            <a:r>
              <a:rPr lang="mk-MK" sz="3000" dirty="0" smtClean="0"/>
              <a:t/>
            </a:r>
            <a:br>
              <a:rPr lang="mk-MK" sz="3000" dirty="0" smtClean="0"/>
            </a:br>
            <a:r>
              <a:rPr lang="mk-MK" sz="3000" dirty="0" smtClean="0"/>
              <a:t/>
            </a:r>
            <a:br>
              <a:rPr lang="mk-MK" sz="3000" dirty="0" smtClean="0"/>
            </a:br>
            <a:r>
              <a:rPr lang="mk-MK" sz="3300" b="1" dirty="0" smtClean="0">
                <a:solidFill>
                  <a:srgbClr val="FF0000"/>
                </a:solidFill>
              </a:rPr>
              <a:t>Цели </a:t>
            </a:r>
            <a:r>
              <a:rPr lang="mk-MK" sz="3300" b="1" dirty="0" smtClean="0">
                <a:solidFill>
                  <a:srgbClr val="FF0000"/>
                </a:solidFill>
              </a:rPr>
              <a:t>на часот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17519"/>
            <a:ext cx="10515600" cy="315944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mk-MK" sz="2400" dirty="0" smtClean="0"/>
              <a:t>Ученикот треба да ги именува членовите на семејството</a:t>
            </a:r>
          </a:p>
          <a:p>
            <a:pPr algn="ctr">
              <a:buFont typeface="Wingdings" pitchFamily="2" charset="2"/>
              <a:buChar char="ü"/>
            </a:pPr>
            <a:r>
              <a:rPr lang="mk-MK" sz="2400" dirty="0" smtClean="0"/>
              <a:t>Ученикот треба да разбере слушнат/пишан текст во врска со семејството</a:t>
            </a:r>
          </a:p>
          <a:p>
            <a:pPr algn="ctr">
              <a:buFont typeface="Wingdings" pitchFamily="2" charset="2"/>
              <a:buChar char="ü"/>
            </a:pPr>
            <a:r>
              <a:rPr lang="mk-MK" sz="2400" dirty="0" smtClean="0"/>
              <a:t>Ученикот треба да ги искаже семејните врски во своето семејство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527048" y="530353"/>
            <a:ext cx="836676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/>
              <a:t>Предмет:</a:t>
            </a:r>
            <a:r>
              <a:rPr lang="mk-MK" sz="3000" b="1" dirty="0" smtClean="0"/>
              <a:t>Италијански јазик</a:t>
            </a:r>
            <a:endParaRPr lang="en-US" dirty="0" smtClean="0"/>
          </a:p>
          <a:p>
            <a:endParaRPr lang="ru-RU" dirty="0" smtClean="0"/>
          </a:p>
          <a:p>
            <a:r>
              <a:rPr lang="en-US" dirty="0" smtClean="0"/>
              <a:t>O</a:t>
            </a:r>
            <a:r>
              <a:rPr lang="mk-MK" dirty="0" smtClean="0"/>
              <a:t>дделение</a:t>
            </a:r>
            <a:r>
              <a:rPr lang="en-US" dirty="0" smtClean="0"/>
              <a:t>:</a:t>
            </a:r>
            <a:r>
              <a:rPr lang="mk-MK" dirty="0" smtClean="0"/>
              <a:t> </a:t>
            </a:r>
            <a:r>
              <a:rPr lang="en-US" dirty="0" smtClean="0"/>
              <a:t>VI</a:t>
            </a:r>
            <a:r>
              <a:rPr lang="mk-MK" dirty="0" smtClean="0"/>
              <a:t> (шесто)</a:t>
            </a:r>
            <a:endParaRPr lang="en-US" dirty="0" smtClean="0"/>
          </a:p>
          <a:p>
            <a:r>
              <a:rPr lang="ru-RU" dirty="0" smtClean="0"/>
              <a:t>Наставник: Маја Милевска-Кулевска	</a:t>
            </a:r>
          </a:p>
          <a:p>
            <a:r>
              <a:rPr lang="ru-RU" dirty="0" smtClean="0"/>
              <a:t>Основно </a:t>
            </a:r>
            <a:r>
              <a:rPr lang="ru-RU" dirty="0" smtClean="0"/>
              <a:t>училиште: ОУ Св.Климент Охридски-Битола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7182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" y="7766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mk-MK" sz="3300" b="1" dirty="0" smtClean="0">
                <a:solidFill>
                  <a:srgbClr val="FF0000"/>
                </a:solidFill>
              </a:rPr>
              <a:t>Домашна работа: </a:t>
            </a:r>
            <a:br>
              <a:rPr lang="mk-MK" sz="3300" b="1" dirty="0" smtClean="0">
                <a:solidFill>
                  <a:srgbClr val="FF0000"/>
                </a:solidFill>
              </a:rPr>
            </a:br>
            <a:r>
              <a:rPr lang="mk-MK" sz="3300" b="1" dirty="0" smtClean="0">
                <a:solidFill>
                  <a:srgbClr val="FF0000"/>
                </a:solidFill>
              </a:rPr>
              <a:t>Именувај ги членовите на твоето семејство</a:t>
            </a:r>
            <a:endParaRPr lang="en-US" sz="3300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big-happy-family-with-hand-drawn-style_23-21478324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4401" y="2139695"/>
            <a:ext cx="4037267" cy="40372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67141"/>
          </a:xfrm>
        </p:spPr>
        <p:txBody>
          <a:bodyPr>
            <a:normAutofit/>
          </a:bodyPr>
          <a:lstStyle/>
          <a:p>
            <a:r>
              <a:rPr lang="mk-MK" sz="4000" b="1" dirty="0" smtClean="0">
                <a:solidFill>
                  <a:srgbClr val="FF0000"/>
                </a:solidFill>
              </a:rPr>
              <a:t>Што научивме</a:t>
            </a:r>
            <a:r>
              <a:rPr lang="en-US" sz="4000" b="1" dirty="0" smtClean="0">
                <a:solidFill>
                  <a:srgbClr val="FF0000"/>
                </a:solidFill>
              </a:rPr>
              <a:t>…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mk-MK" dirty="0" smtClean="0"/>
              <a:t>Научивме да ги именуваме членовите на семејството на италијански јазик</a:t>
            </a:r>
          </a:p>
          <a:p>
            <a:pPr>
              <a:buFont typeface="Wingdings" pitchFamily="2" charset="2"/>
              <a:buChar char="ü"/>
            </a:pPr>
            <a:r>
              <a:rPr lang="mk-MK" dirty="0" smtClean="0"/>
              <a:t>Научивме да ги искажеме семејните врски во нашето семејство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zie.jpg"/>
          <p:cNvPicPr>
            <a:picLocks noChangeAspect="1"/>
          </p:cNvPicPr>
          <p:nvPr/>
        </p:nvPicPr>
        <p:blipFill>
          <a:blip r:embed="rId2"/>
          <a:srcRect r="1136" b="6944"/>
          <a:stretch>
            <a:fillRect/>
          </a:stretch>
        </p:blipFill>
        <p:spPr>
          <a:xfrm>
            <a:off x="2939288" y="336296"/>
            <a:ext cx="6277864" cy="590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b="1" dirty="0" smtClean="0">
                <a:solidFill>
                  <a:srgbClr val="FF0000"/>
                </a:solidFill>
              </a:rPr>
              <a:t/>
            </a:r>
            <a:br>
              <a:rPr lang="mk-MK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La </a:t>
            </a:r>
            <a:r>
              <a:rPr lang="en-US" b="1" dirty="0" err="1" smtClean="0">
                <a:solidFill>
                  <a:srgbClr val="FF0000"/>
                </a:solidFill>
              </a:rPr>
              <a:t>famiglia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family-genealogy-tree-diagram-chart_3446-33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xmlns="" val="229597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amily-genealogy-tree-diagram-chart_3446-33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8027" y="377221"/>
            <a:ext cx="2873661" cy="2873661"/>
          </a:xfrm>
        </p:spPr>
      </p:pic>
      <p:sp>
        <p:nvSpPr>
          <p:cNvPr id="5" name="Rectangle 4"/>
          <p:cNvSpPr/>
          <p:nvPr/>
        </p:nvSpPr>
        <p:spPr>
          <a:xfrm>
            <a:off x="1746504" y="3182112"/>
            <a:ext cx="9098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Ciao, ragazzi. Io mi chiamo Roberto. Oggi vi presento la mia famiglia. Allora, io ho una sorella che si chiama Giulia. Lei ha 14 anni. Mio padre si chiama Luigi e mia madre si chiama Anna. Lei ha un fratello, mio zio. Lui si chiama Angelo ed è sposato con Maria, mia zia. Loro hanno tre figli:mio cugino Tommaso, suo fratello Mattia e mia cugina Paola. I miei nonni sono al fondo della foto. Mio nonno si chiama Alberto e mia nonna si chiama Lucia. Che bella famiglia, eh?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729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Ciao, </a:t>
            </a:r>
            <a:r>
              <a:rPr lang="en-US" b="1" dirty="0" err="1" smtClean="0"/>
              <a:t>io</a:t>
            </a:r>
            <a:r>
              <a:rPr lang="en-US" b="1" dirty="0" smtClean="0"/>
              <a:t> mi </a:t>
            </a:r>
            <a:r>
              <a:rPr lang="en-US" b="1" dirty="0" err="1" smtClean="0"/>
              <a:t>chiamo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Roberto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IMG_263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2504" y="1301789"/>
            <a:ext cx="2990596" cy="3912355"/>
          </a:xfrm>
        </p:spPr>
      </p:pic>
      <p:cxnSp>
        <p:nvCxnSpPr>
          <p:cNvPr id="6" name="Elbow Connector 5"/>
          <p:cNvCxnSpPr/>
          <p:nvPr/>
        </p:nvCxnSpPr>
        <p:spPr>
          <a:xfrm rot="10800000" flipV="1">
            <a:off x="5934456" y="1207008"/>
            <a:ext cx="1801368" cy="960120"/>
          </a:xfrm>
          <a:prstGeom prst="bentConnector3">
            <a:avLst>
              <a:gd name="adj1" fmla="val 50000"/>
            </a:avLst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7806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22043"/>
          </a:xfrm>
        </p:spPr>
        <p:txBody>
          <a:bodyPr>
            <a:normAutofit/>
          </a:bodyPr>
          <a:lstStyle/>
          <a:p>
            <a:pPr algn="ctr"/>
            <a:r>
              <a:rPr lang="mk-MK" sz="3300" b="1" dirty="0" smtClean="0"/>
              <a:t/>
            </a:r>
            <a:br>
              <a:rPr lang="mk-MK" sz="3300" b="1" dirty="0" smtClean="0"/>
            </a:br>
            <a:r>
              <a:rPr lang="en-US" sz="3300" b="1" dirty="0" err="1" smtClean="0"/>
              <a:t>Allora</a:t>
            </a:r>
            <a:r>
              <a:rPr lang="en-US" sz="3300" b="1" dirty="0" smtClean="0"/>
              <a:t>, ho </a:t>
            </a:r>
            <a:r>
              <a:rPr lang="en-US" sz="3300" b="1" dirty="0" err="1" smtClean="0"/>
              <a:t>una</a:t>
            </a:r>
            <a:r>
              <a:rPr lang="en-US" sz="3300" b="1" dirty="0" smtClean="0"/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sorella</a:t>
            </a:r>
            <a:r>
              <a:rPr lang="en-US" sz="3300" b="1" dirty="0" smtClean="0"/>
              <a:t>. Lei </a:t>
            </a:r>
            <a:r>
              <a:rPr lang="en-US" sz="3300" b="1" dirty="0" err="1" smtClean="0"/>
              <a:t>si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chiama</a:t>
            </a:r>
            <a:r>
              <a:rPr lang="en-US" sz="3300" b="1" dirty="0" smtClean="0"/>
              <a:t> Giulia e ha 14 </a:t>
            </a:r>
            <a:r>
              <a:rPr lang="en-US" sz="3300" b="1" dirty="0" err="1" smtClean="0"/>
              <a:t>anni</a:t>
            </a:r>
            <a:r>
              <a:rPr lang="en-US" sz="3300" b="1" dirty="0" smtClean="0"/>
              <a:t>. </a:t>
            </a:r>
            <a:br>
              <a:rPr lang="en-US" sz="3300" b="1" dirty="0" smtClean="0"/>
            </a:br>
            <a:r>
              <a:rPr lang="en-US" sz="3300" b="1" dirty="0" smtClean="0"/>
              <a:t>Mio </a:t>
            </a:r>
            <a:r>
              <a:rPr lang="en-US" sz="3300" b="1" dirty="0" smtClean="0">
                <a:solidFill>
                  <a:srgbClr val="FF0000"/>
                </a:solidFill>
              </a:rPr>
              <a:t>padre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si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chiama</a:t>
            </a:r>
            <a:r>
              <a:rPr lang="en-US" sz="3300" b="1" dirty="0" smtClean="0"/>
              <a:t> Luigi e </a:t>
            </a:r>
            <a:r>
              <a:rPr lang="en-US" sz="3300" b="1" dirty="0" err="1" smtClean="0"/>
              <a:t>mia</a:t>
            </a:r>
            <a:r>
              <a:rPr lang="en-US" sz="3300" b="1" dirty="0" smtClean="0"/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madre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si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chiama</a:t>
            </a:r>
            <a:r>
              <a:rPr lang="en-US" sz="3300" b="1" dirty="0" smtClean="0"/>
              <a:t> Anna.</a:t>
            </a:r>
            <a:endParaRPr lang="en-US" sz="3300" b="1" dirty="0"/>
          </a:p>
        </p:txBody>
      </p:sp>
      <p:pic>
        <p:nvPicPr>
          <p:cNvPr id="4" name="Content Placeholder 3" descr="IMG_263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9624" y="2020824"/>
            <a:ext cx="3843044" cy="4156139"/>
          </a:xfrm>
        </p:spPr>
      </p:pic>
      <p:cxnSp>
        <p:nvCxnSpPr>
          <p:cNvPr id="6" name="Elbow Connector 5"/>
          <p:cNvCxnSpPr/>
          <p:nvPr/>
        </p:nvCxnSpPr>
        <p:spPr>
          <a:xfrm>
            <a:off x="4901184" y="1261872"/>
            <a:ext cx="1536192" cy="1316736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rot="16200000" flipH="1">
            <a:off x="2446020" y="2253996"/>
            <a:ext cx="2542032" cy="2093976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5400000">
            <a:off x="6158484" y="3022092"/>
            <a:ext cx="2423160" cy="548640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4577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6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208" y="1952188"/>
            <a:ext cx="4253992" cy="414381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27632" y="713232"/>
            <a:ext cx="9125712" cy="1472184"/>
          </a:xfrm>
        </p:spPr>
        <p:txBody>
          <a:bodyPr>
            <a:noAutofit/>
          </a:bodyPr>
          <a:lstStyle/>
          <a:p>
            <a:r>
              <a:rPr lang="en-US" sz="3300" b="1" dirty="0" smtClean="0"/>
              <a:t>Mio </a:t>
            </a:r>
            <a:r>
              <a:rPr lang="en-US" sz="3300" b="1" dirty="0" err="1" smtClean="0">
                <a:solidFill>
                  <a:srgbClr val="FF0000"/>
                </a:solidFill>
              </a:rPr>
              <a:t>zio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si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chiama</a:t>
            </a:r>
            <a:r>
              <a:rPr lang="en-US" sz="3300" b="1" dirty="0" smtClean="0"/>
              <a:t> Angelo </a:t>
            </a:r>
            <a:r>
              <a:rPr lang="en-US" sz="3300" b="1" dirty="0" err="1" smtClean="0"/>
              <a:t>ed</a:t>
            </a:r>
            <a:r>
              <a:rPr lang="en-US" sz="3300" b="1" dirty="0" smtClean="0"/>
              <a:t> </a:t>
            </a:r>
            <a:r>
              <a:rPr lang="fr-FR" sz="3300" b="1" dirty="0" smtClean="0"/>
              <a:t>è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sposato</a:t>
            </a:r>
            <a:r>
              <a:rPr lang="en-US" sz="3300" b="1" dirty="0" smtClean="0"/>
              <a:t> con Anna, </a:t>
            </a:r>
            <a:r>
              <a:rPr lang="en-US" sz="3300" b="1" dirty="0" err="1" smtClean="0"/>
              <a:t>mia</a:t>
            </a:r>
            <a:r>
              <a:rPr lang="en-US" sz="3300" b="1" dirty="0" smtClean="0"/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zia</a:t>
            </a:r>
            <a:r>
              <a:rPr lang="en-US" sz="3300" b="1" dirty="0" smtClean="0"/>
              <a:t>. </a:t>
            </a:r>
            <a:r>
              <a:rPr lang="en-US" sz="3300" b="1" dirty="0" err="1" smtClean="0"/>
              <a:t>Loro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hanno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tre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figli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che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sono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miei</a:t>
            </a:r>
            <a:r>
              <a:rPr lang="en-US" sz="3300" b="1" dirty="0" smtClean="0"/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cugini</a:t>
            </a:r>
            <a:r>
              <a:rPr lang="en-US" sz="3300" b="1" dirty="0" smtClean="0"/>
              <a:t>: </a:t>
            </a:r>
            <a:r>
              <a:rPr lang="mk-MK" sz="3300" b="1" dirty="0" smtClean="0"/>
              <a:t/>
            </a:r>
            <a:br>
              <a:rPr lang="mk-MK" sz="3300" b="1" dirty="0" smtClean="0"/>
            </a:br>
            <a:r>
              <a:rPr lang="en-US" sz="3300" b="1" dirty="0" err="1" smtClean="0"/>
              <a:t>Tommaso</a:t>
            </a:r>
            <a:r>
              <a:rPr lang="en-US" sz="3300" b="1" dirty="0" smtClean="0"/>
              <a:t>, </a:t>
            </a:r>
            <a:r>
              <a:rPr lang="en-US" sz="3300" b="1" dirty="0" err="1" smtClean="0"/>
              <a:t>Mattia</a:t>
            </a:r>
            <a:r>
              <a:rPr lang="en-US" sz="3300" b="1" dirty="0" smtClean="0"/>
              <a:t> e Paola.</a:t>
            </a:r>
            <a:endParaRPr lang="en-US" sz="3300" b="1" dirty="0"/>
          </a:p>
        </p:txBody>
      </p:sp>
      <p:cxnSp>
        <p:nvCxnSpPr>
          <p:cNvPr id="10" name="Elbow Connector 9"/>
          <p:cNvCxnSpPr/>
          <p:nvPr/>
        </p:nvCxnSpPr>
        <p:spPr>
          <a:xfrm rot="16200000" flipH="1">
            <a:off x="2299716" y="1284732"/>
            <a:ext cx="3291840" cy="2788920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>
            <a:off x="1792224" y="1527048"/>
            <a:ext cx="4544568" cy="3127248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 rot="10800000" flipV="1">
            <a:off x="6748272" y="1627632"/>
            <a:ext cx="1783080" cy="1197864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10515600" cy="1417320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smtClean="0"/>
              <a:t>Ed </a:t>
            </a:r>
            <a:r>
              <a:rPr lang="en-US" sz="3300" b="1" dirty="0" err="1" smtClean="0"/>
              <a:t>ecco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miei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nonni</a:t>
            </a:r>
            <a:r>
              <a:rPr lang="en-US" sz="3300" b="1" dirty="0" smtClean="0"/>
              <a:t>. </a:t>
            </a:r>
            <a:br>
              <a:rPr lang="en-US" sz="3300" b="1" dirty="0" smtClean="0"/>
            </a:br>
            <a:r>
              <a:rPr lang="en-US" sz="3300" b="1" dirty="0" smtClean="0"/>
              <a:t>Mio </a:t>
            </a:r>
            <a:r>
              <a:rPr lang="en-US" sz="3300" b="1" dirty="0" err="1" smtClean="0">
                <a:solidFill>
                  <a:srgbClr val="FF0000"/>
                </a:solidFill>
              </a:rPr>
              <a:t>nonno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si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chiama</a:t>
            </a:r>
            <a:r>
              <a:rPr lang="en-US" sz="3300" b="1" dirty="0" smtClean="0"/>
              <a:t> Alberto e </a:t>
            </a:r>
            <a:r>
              <a:rPr lang="en-US" sz="3300" b="1" dirty="0" err="1" smtClean="0"/>
              <a:t>mia</a:t>
            </a:r>
            <a:r>
              <a:rPr lang="en-US" sz="3300" b="1" dirty="0" smtClean="0"/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nonna</a:t>
            </a:r>
            <a:r>
              <a:rPr lang="en-US" sz="3300" b="1" dirty="0" smtClean="0"/>
              <a:t> </a:t>
            </a:r>
            <a:r>
              <a:rPr lang="fr-FR" sz="3300" b="1" dirty="0" smtClean="0"/>
              <a:t>è</a:t>
            </a:r>
            <a:r>
              <a:rPr lang="mk-MK" sz="3300" b="1" dirty="0" smtClean="0"/>
              <a:t> </a:t>
            </a:r>
            <a:r>
              <a:rPr lang="en-US" sz="3300" b="1" dirty="0" smtClean="0"/>
              <a:t>Lucia.</a:t>
            </a:r>
            <a:endParaRPr lang="en-US" sz="3300" b="1" dirty="0"/>
          </a:p>
        </p:txBody>
      </p:sp>
      <p:pic>
        <p:nvPicPr>
          <p:cNvPr id="4" name="Content Placeholder 3" descr="IMG_26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6150" y="2509044"/>
            <a:ext cx="5219700" cy="2984500"/>
          </a:xfrm>
        </p:spPr>
      </p:pic>
      <p:cxnSp>
        <p:nvCxnSpPr>
          <p:cNvPr id="6" name="Elbow Connector 5"/>
          <p:cNvCxnSpPr/>
          <p:nvPr/>
        </p:nvCxnSpPr>
        <p:spPr>
          <a:xfrm rot="16200000" flipH="1">
            <a:off x="3099816" y="1837944"/>
            <a:ext cx="1892808" cy="1709928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rot="5400000">
            <a:off x="6976872" y="1911096"/>
            <a:ext cx="1600200" cy="1271016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8900" y="1113333"/>
            <a:ext cx="6825996" cy="48386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>
            <a:normAutofit/>
          </a:bodyPr>
          <a:lstStyle/>
          <a:p>
            <a:endParaRPr lang="it-IT" sz="2500" dirty="0" smtClean="0"/>
          </a:p>
          <a:p>
            <a:endParaRPr lang="it-IT" sz="2500" dirty="0" smtClean="0"/>
          </a:p>
          <a:p>
            <a:endParaRPr lang="it-IT" sz="2500" dirty="0" smtClean="0"/>
          </a:p>
          <a:p>
            <a:endParaRPr lang="it-IT" sz="2500" dirty="0" smtClean="0"/>
          </a:p>
          <a:p>
            <a:endParaRPr lang="it-IT" sz="2500" dirty="0" smtClean="0"/>
          </a:p>
          <a:p>
            <a:endParaRPr lang="it-IT" sz="2500" dirty="0" smtClean="0"/>
          </a:p>
          <a:p>
            <a:pPr>
              <a:buNone/>
            </a:pPr>
            <a:r>
              <a:rPr lang="it-IT" sz="2500" dirty="0" smtClean="0"/>
              <a:t>	Mi chiamo Alessia, sono macedone e ho 10 anni. Mio_______ si chiama Luigi, invece mia _______ si chiama Maria. Lei ha una sorella, Sara, mia _____. E sposata con Mario, mio _____. I miei nonni sono i genitori di mia madre e mia zia. Mio _____ si chiama Pietro e mia ______ si chiama Angela. </a:t>
            </a:r>
            <a:endParaRPr lang="en-US" sz="2500" dirty="0"/>
          </a:p>
        </p:txBody>
      </p:sp>
      <p:pic>
        <p:nvPicPr>
          <p:cNvPr id="4" name="Picture 3" descr="family-tree-icons_23-21475112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051" y="765763"/>
            <a:ext cx="3919157" cy="3056047"/>
          </a:xfrm>
          <a:prstGeom prst="rect">
            <a:avLst/>
          </a:prstGeom>
        </p:spPr>
      </p:pic>
      <p:cxnSp>
        <p:nvCxnSpPr>
          <p:cNvPr id="6" name="Elbow Connector 5"/>
          <p:cNvCxnSpPr/>
          <p:nvPr/>
        </p:nvCxnSpPr>
        <p:spPr>
          <a:xfrm flipV="1">
            <a:off x="3163824" y="3721608"/>
            <a:ext cx="1481328" cy="448056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>
            <a:off x="4727448" y="2048256"/>
            <a:ext cx="5907024" cy="2084832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6200000" flipH="1">
            <a:off x="3493008" y="2487168"/>
            <a:ext cx="2057400" cy="1929384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16200000" flipH="1">
            <a:off x="6844284" y="2647188"/>
            <a:ext cx="2002536" cy="17373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5400000">
            <a:off x="3191256" y="2487168"/>
            <a:ext cx="2414016" cy="226771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211</Words>
  <Application>Microsoft Office PowerPoint</Application>
  <PresentationFormat>Custom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      Цели на часот</vt:lpstr>
      <vt:lpstr> La famiglia</vt:lpstr>
      <vt:lpstr>Slide 3</vt:lpstr>
      <vt:lpstr>Ciao, io mi chiamo Roberto.</vt:lpstr>
      <vt:lpstr> Allora, ho una sorella. Lei si chiama Giulia e ha 14 anni.  Mio padre si chiama Luigi e mia madre si chiama Anna.</vt:lpstr>
      <vt:lpstr>Mio zio si chiama Angelo ed è sposato con Anna, mia zia. Loro hanno tre figli che sono i miei cugini:  Tommaso, Mattia e Paola.</vt:lpstr>
      <vt:lpstr>Ed ecco i miei nonni.  Mio nonno si chiama Alberto e mia nonna è Lucia.</vt:lpstr>
      <vt:lpstr>Slide 8</vt:lpstr>
      <vt:lpstr>Slide 9</vt:lpstr>
      <vt:lpstr>Домашна работа:  Именувај ги членовите на твоето семејство</vt:lpstr>
      <vt:lpstr>Што научивме…</vt:lpstr>
      <vt:lpstr>Slide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Lazovski</dc:creator>
  <cp:lastModifiedBy>Asus_pc</cp:lastModifiedBy>
  <cp:revision>22</cp:revision>
  <dcterms:created xsi:type="dcterms:W3CDTF">2020-03-19T12:52:29Z</dcterms:created>
  <dcterms:modified xsi:type="dcterms:W3CDTF">2020-03-23T14:54:19Z</dcterms:modified>
</cp:coreProperties>
</file>