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8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262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6341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612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008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39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256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43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261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886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847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573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345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750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393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336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0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9cET0MvXiU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74216CB-654C-47D0-B1BF-6AE6A29D3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r="13668" b="-1"/>
          <a:stretch/>
        </p:blipFill>
        <p:spPr>
          <a:xfrm>
            <a:off x="5123543" y="-1"/>
            <a:ext cx="5201036" cy="4504344"/>
          </a:xfrm>
          <a:custGeom>
            <a:avLst/>
            <a:gdLst/>
            <a:ahLst/>
            <a:cxnLst/>
            <a:rect l="l" t="t" r="r" b="b"/>
            <a:pathLst>
              <a:path w="5201036" h="4504344">
                <a:moveTo>
                  <a:pt x="379987" y="0"/>
                </a:moveTo>
                <a:lnTo>
                  <a:pt x="5201036" y="0"/>
                </a:lnTo>
                <a:lnTo>
                  <a:pt x="1797922" y="4504344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273D861-7100-4D4E-B66B-8A2A66E87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3" r="1" b="16808"/>
          <a:stretch/>
        </p:blipFill>
        <p:spPr>
          <a:xfrm>
            <a:off x="5161901" y="-1"/>
            <a:ext cx="7026923" cy="6858001"/>
          </a:xfrm>
          <a:custGeom>
            <a:avLst/>
            <a:gdLst/>
            <a:ahLst/>
            <a:cxnLst/>
            <a:rect l="l" t="t" r="r" b="b"/>
            <a:pathLst>
              <a:path w="7026923" h="6858001">
                <a:moveTo>
                  <a:pt x="5181345" y="0"/>
                </a:moveTo>
                <a:lnTo>
                  <a:pt x="7026923" y="0"/>
                </a:lnTo>
                <a:lnTo>
                  <a:pt x="7026923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CB9557-1C0F-4D5C-9C56-55765722A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2404534"/>
            <a:ext cx="5111631" cy="164630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mk-MK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5 </a:t>
            </a:r>
            <a:br>
              <a:rPr lang="mk-MK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k-MK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Најнов век</a:t>
            </a:r>
            <a:br>
              <a:rPr lang="mk-MK" sz="1900" dirty="0"/>
            </a:br>
            <a:br>
              <a:rPr lang="mk-MK" sz="1900" dirty="0"/>
            </a:br>
            <a:br>
              <a:rPr lang="mk-MK" sz="1900" dirty="0"/>
            </a:br>
            <a:endParaRPr lang="mk-MK" sz="1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308A7-AA5C-4DED-946B-673A2A408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4050833"/>
            <a:ext cx="5111631" cy="1096899"/>
          </a:xfrm>
        </p:spPr>
        <p:txBody>
          <a:bodyPr>
            <a:noAutofit/>
          </a:bodyPr>
          <a:lstStyle/>
          <a:p>
            <a:r>
              <a:rPr lang="mk-MK" sz="4800" i="1" u="sng" cap="all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rPr>
              <a:t>Прва Светска војна</a:t>
            </a:r>
            <a:endParaRPr lang="mk-MK" sz="4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9D67DC-5D2E-42F6-B6F9-307F9DCF1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35865" y="-1"/>
            <a:ext cx="3403114" cy="4504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A5CF7C-6404-43F6-A7B4-BA4B377A0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49263B-F828-46CF-BE99-E1F04AA4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D2093AC-4440-4826-A64D-34A6C35CA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2D72DBD9-5FA4-455A-A1FA-B597C5CE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524CA39C-C7AB-4375-A4A3-3B344648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6E1B1D6C-0B7A-44C3-A433-40DB007F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66D0B188-5EC5-44FD-BE25-D08032F3D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FBA7F63E-1E15-4064-92A6-3778EC42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F4B1A838-7104-4EFF-9266-FBF8FCBD9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381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5EC5-927B-4D47-BE65-C2E04D09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3235" y="609600"/>
            <a:ext cx="1339907" cy="539931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endParaRPr lang="mk-MK" sz="2000" u="sng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D56ABF9E-706F-4E71-98F2-A70E578E8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96389"/>
            <a:ext cx="4122644" cy="6217920"/>
          </a:xfr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mk-MK" sz="3800" dirty="0">
                <a:solidFill>
                  <a:schemeClr val="accent1"/>
                </a:solidFill>
              </a:rPr>
              <a:t>1. </a:t>
            </a:r>
            <a:r>
              <a:rPr lang="mk-MK" sz="3800" u="sng" dirty="0">
                <a:solidFill>
                  <a:schemeClr val="accent1"/>
                </a:solidFill>
              </a:rPr>
              <a:t>Причини</a:t>
            </a:r>
            <a:r>
              <a:rPr lang="mk-MK" sz="3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k-MK" sz="3800" dirty="0">
                <a:solidFill>
                  <a:schemeClr val="accent1"/>
                </a:solidFill>
              </a:rPr>
              <a:t> </a:t>
            </a:r>
            <a: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Борбата за </a:t>
            </a:r>
            <a:r>
              <a:rPr lang="mk-MK" sz="3800" b="1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колонијалн</a:t>
            </a:r>
            <a:r>
              <a:rPr lang="en-US" sz="3800" b="1" dirty="0">
                <a:solidFill>
                  <a:schemeClr val="accent1"/>
                </a:solidFill>
                <a:latin typeface="Elephant" panose="02020904090505020303" pitchFamily="18" charset="0"/>
              </a:rPr>
              <a:t>a </a:t>
            </a:r>
            <a:r>
              <a:rPr lang="mk-MK" sz="3800" b="1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прераспределба</a:t>
            </a:r>
            <a: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 и превласт во Светот помеѓу старите капиталистички земји Англија, Франција, Русија (</a:t>
            </a:r>
            <a:r>
              <a:rPr lang="mk-MK" sz="3800" b="1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Антанта</a:t>
            </a:r>
            <a: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) и новите капиталистички држави Германија, Италија, Австро-Унгарија (</a:t>
            </a:r>
            <a:r>
              <a:rPr lang="mk-MK" sz="3800" b="1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Централни Сили</a:t>
            </a:r>
            <a: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).</a:t>
            </a:r>
            <a:r>
              <a:rPr lang="en-US" sz="3800" dirty="0">
                <a:solidFill>
                  <a:schemeClr val="accent1"/>
                </a:solidFill>
                <a:latin typeface="Elephant" panose="02020904090505020303" pitchFamily="18" charset="0"/>
              </a:rPr>
              <a:t> </a:t>
            </a:r>
            <a:br>
              <a:rPr lang="mk-MK" sz="3800" dirty="0">
                <a:solidFill>
                  <a:schemeClr val="accent1"/>
                </a:solidFill>
              </a:rPr>
            </a:br>
            <a:br>
              <a:rPr lang="mk-MK" sz="3800" dirty="0">
                <a:solidFill>
                  <a:schemeClr val="accent1"/>
                </a:solidFill>
              </a:rPr>
            </a:br>
            <a:r>
              <a:rPr lang="mk-MK" sz="3800" u="sng" dirty="0">
                <a:solidFill>
                  <a:schemeClr val="accent1"/>
                </a:solidFill>
              </a:rPr>
              <a:t>Повод</a:t>
            </a:r>
            <a:r>
              <a:rPr lang="mk-MK" sz="3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mk-MK" sz="3800" b="1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28 јуни 1914г</a:t>
            </a:r>
            <a: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. во Сараево бил извршен атентат на австро-унгарскиот престолонаследник </a:t>
            </a:r>
            <a:r>
              <a:rPr lang="mk-MK" sz="3800" b="1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Франц Фердинанд</a:t>
            </a:r>
            <a: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, од страна на Гаврило Принцип (член на рев.  организација Млада Босна).             </a:t>
            </a:r>
            <a:b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</a:br>
            <a: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- Австро–Унгарија ја обвинила Србија за атентатот и и поставила ултиматум кој морала да го одбие. Поради тоа Австро – Унгарија и објавила војна на Србија на </a:t>
            </a:r>
            <a:r>
              <a:rPr lang="mk-MK" sz="3800" b="1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28 јули 1914</a:t>
            </a:r>
            <a:r>
              <a:rPr lang="mk-MK" sz="3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 година. </a:t>
            </a:r>
            <a:br>
              <a:rPr lang="mk-MK" sz="2300" dirty="0">
                <a:solidFill>
                  <a:schemeClr val="accent1"/>
                </a:solidFill>
              </a:rPr>
            </a:br>
            <a:endParaRPr lang="mk-MK" sz="2300" u="sng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D8ABC72-60D2-46B1-9D73-37A698D23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2" r="2" b="1185"/>
          <a:stretch/>
        </p:blipFill>
        <p:spPr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27" name="Content Placeholder 26" descr="A group of people in uniform&#10;&#10;Description automatically generated">
            <a:extLst>
              <a:ext uri="{FF2B5EF4-FFF2-40B4-BE49-F238E27FC236}">
                <a16:creationId xmlns:a16="http://schemas.microsoft.com/office/drawing/2014/main" id="{18A46598-53BE-431C-BDBC-658DFE6B0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15881" b="-2"/>
          <a:stretch/>
        </p:blipFill>
        <p:spPr>
          <a:xfrm flipH="1"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7" name="Picture 6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FFB72DF5-3636-4B8B-9CA8-D1D9BEC3F7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7" b="1"/>
          <a:stretch/>
        </p:blipFill>
        <p:spPr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6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36F1-92E7-41D0-A14D-BF2B6A1F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i="1" u="sng"/>
              <a:t>Во текот на Првата светска војна, воените дејствија се воделе на повеќе фронтови: </a:t>
            </a:r>
            <a:endParaRPr lang="mk-MK" sz="2500" i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4D321-5170-41A6-9290-3E7CD30C1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6" y="2180920"/>
            <a:ext cx="5078839" cy="2624709"/>
          </a:xfrm>
          <a:solidFill>
            <a:schemeClr val="lt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 Источен;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 Западен;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 Кавкаски;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 Балкански 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 Македонски (</a:t>
            </a:r>
            <a:r>
              <a:rPr lang="ru-RU" sz="2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Солунски</a:t>
            </a:r>
            <a:r>
              <a:rPr lang="ru-RU" sz="2000" dirty="0">
                <a:solidFill>
                  <a:schemeClr val="accent2"/>
                </a:solidFill>
              </a:rPr>
              <a:t>) фронт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  <a:p>
            <a:endParaRPr lang="mk-MK" dirty="0"/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27B549C-84FB-4382-8B49-8488C4DB8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r="8122" b="-6"/>
          <a:stretch/>
        </p:blipFill>
        <p:spPr>
          <a:xfrm>
            <a:off x="6303059" y="260922"/>
            <a:ext cx="5211607" cy="431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847C4-785B-40B2-811D-D64608B7D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008" y="3493275"/>
            <a:ext cx="3336916" cy="329729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336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photo of a horse&#10;&#10;Description automatically generated">
            <a:extLst>
              <a:ext uri="{FF2B5EF4-FFF2-40B4-BE49-F238E27FC236}">
                <a16:creationId xmlns:a16="http://schemas.microsoft.com/office/drawing/2014/main" id="{D17C836A-976D-4D8A-B2AB-B445D9CAE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"/>
          <a:stretch/>
        </p:blipFill>
        <p:spPr>
          <a:xfrm>
            <a:off x="3196" y="-54425"/>
            <a:ext cx="12188804" cy="6866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69C2E-CD01-4965-95BB-7A8726BC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4233"/>
            <a:ext cx="8596668" cy="1786597"/>
          </a:xfrm>
        </p:spPr>
        <p:txBody>
          <a:bodyPr anchor="ctr">
            <a:normAutofit/>
          </a:bodyPr>
          <a:lstStyle/>
          <a:p>
            <a:r>
              <a:rPr lang="mk-MK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Балкански фронт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F5B9-A21E-4675-9E2D-49B40692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10154"/>
            <a:ext cx="6192949" cy="4185399"/>
          </a:xfrm>
        </p:spPr>
        <p:txBody>
          <a:bodyPr anchor="ctr">
            <a:normAutofit/>
          </a:bodyPr>
          <a:lstStyle/>
          <a:p>
            <a:r>
              <a:rPr lang="mk-MK" sz="2000" dirty="0"/>
              <a:t>Есен 1914г. Српската војска ја победила Австроунгарската кај планината </a:t>
            </a:r>
            <a:r>
              <a:rPr lang="mk-MK" sz="2000" b="1" dirty="0">
                <a:solidFill>
                  <a:schemeClr val="accent1"/>
                </a:solidFill>
              </a:rPr>
              <a:t>Цер</a:t>
            </a:r>
            <a:r>
              <a:rPr lang="mk-MK" sz="2000" dirty="0"/>
              <a:t>, подоцна и кај рекала </a:t>
            </a:r>
            <a:r>
              <a:rPr lang="mk-MK" sz="2000" b="1" dirty="0">
                <a:solidFill>
                  <a:schemeClr val="accent1"/>
                </a:solidFill>
              </a:rPr>
              <a:t>Колубара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  <a:endParaRPr lang="mk-MK" sz="2000" b="1" dirty="0">
              <a:solidFill>
                <a:schemeClr val="accent1"/>
              </a:solidFill>
            </a:endParaRPr>
          </a:p>
          <a:p>
            <a:endParaRPr lang="mk-MK" sz="2000" dirty="0"/>
          </a:p>
          <a:p>
            <a:endParaRPr lang="mk-MK" sz="2000" dirty="0"/>
          </a:p>
          <a:p>
            <a:endParaRPr lang="mk-MK" sz="2000" dirty="0"/>
          </a:p>
          <a:p>
            <a:r>
              <a:rPr lang="mk-MK" sz="2000" dirty="0"/>
              <a:t>Есента 1915г. – Бугарија и објавува војна на Србија после што заедно со Германија и Австроунгарија ја нападнале и ја окупирале</a:t>
            </a:r>
            <a:r>
              <a:rPr lang="en-US" sz="2000" dirty="0"/>
              <a:t>.</a:t>
            </a:r>
            <a:endParaRPr lang="mk-MK" sz="2000" dirty="0"/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3AC216E-B670-45EF-ACA2-1C6D84ACC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" b="-1"/>
          <a:stretch/>
        </p:blipFill>
        <p:spPr>
          <a:xfrm>
            <a:off x="7537704" y="1389160"/>
            <a:ext cx="4010830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95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5222-3131-4CFA-99C5-13338C8D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/>
              <a:t>3. Источен и Западен фронт</a:t>
            </a:r>
            <a:br>
              <a:rPr lang="mk-MK" dirty="0"/>
            </a:br>
            <a:r>
              <a:rPr lang="mk-MK" dirty="0"/>
              <a:t>(1914 – 1915г.)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F19B-BA3A-423A-BD3E-EF68AE71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000" dirty="0"/>
              <a:t>Воглавно се воделе рововски битки</a:t>
            </a:r>
          </a:p>
          <a:p>
            <a:r>
              <a:rPr lang="mk-MK" sz="2000" dirty="0"/>
              <a:t>1914г. – битката кај </a:t>
            </a:r>
            <a:r>
              <a:rPr lang="mk-MK" sz="2000" b="1" dirty="0">
                <a:solidFill>
                  <a:schemeClr val="accent1"/>
                </a:solidFill>
              </a:rPr>
              <a:t>Марна </a:t>
            </a:r>
            <a:r>
              <a:rPr lang="mk-MK" sz="2000" dirty="0">
                <a:solidFill>
                  <a:schemeClr val="tx1"/>
                </a:solidFill>
              </a:rPr>
              <a:t>(запрени германските освојувања на запад)</a:t>
            </a:r>
          </a:p>
          <a:p>
            <a:r>
              <a:rPr lang="mk-MK" sz="2000">
                <a:solidFill>
                  <a:schemeClr val="tx1"/>
                </a:solidFill>
              </a:rPr>
              <a:t>на </a:t>
            </a:r>
            <a:r>
              <a:rPr lang="mk-MK" sz="2000" dirty="0">
                <a:solidFill>
                  <a:schemeClr val="tx1"/>
                </a:solidFill>
              </a:rPr>
              <a:t>Источниот фронт судир на германски и руски војски (без поголем успех на Германија)</a:t>
            </a:r>
          </a:p>
          <a:p>
            <a:r>
              <a:rPr lang="mk-MK" sz="2000" dirty="0">
                <a:solidFill>
                  <a:schemeClr val="tx1"/>
                </a:solidFill>
              </a:rPr>
              <a:t>Мај 1915г. </a:t>
            </a:r>
            <a:r>
              <a:rPr lang="mk-MK" sz="2000" dirty="0">
                <a:solidFill>
                  <a:schemeClr val="accent1"/>
                </a:solidFill>
              </a:rPr>
              <a:t>Италија</a:t>
            </a:r>
            <a:r>
              <a:rPr lang="mk-MK" sz="2000" dirty="0">
                <a:solidFill>
                  <a:schemeClr val="tx1"/>
                </a:solidFill>
              </a:rPr>
              <a:t> преминала од Тројниот сојуз </a:t>
            </a:r>
            <a:r>
              <a:rPr lang="mk-MK" sz="2000" dirty="0">
                <a:solidFill>
                  <a:schemeClr val="accent1"/>
                </a:solidFill>
              </a:rPr>
              <a:t>кон Антантата </a:t>
            </a:r>
            <a:r>
              <a:rPr lang="mk-MK" sz="2000" dirty="0">
                <a:solidFill>
                  <a:schemeClr val="tx1"/>
                </a:solidFill>
              </a:rPr>
              <a:t>(и биле ветени територии на јадранското крајбрежје)</a:t>
            </a:r>
          </a:p>
          <a:p>
            <a:r>
              <a:rPr lang="mk-MK" sz="2000" dirty="0">
                <a:solidFill>
                  <a:schemeClr val="accent1"/>
                </a:solidFill>
              </a:rPr>
              <a:t>Бугарија</a:t>
            </a:r>
            <a:r>
              <a:rPr lang="mk-MK" sz="2000" dirty="0">
                <a:solidFill>
                  <a:schemeClr val="tx1"/>
                </a:solidFill>
              </a:rPr>
              <a:t> се вклучила во војната од страната на Централните сили (Австро-Унгарија и ветила дека ќе ги добие цела Македонија и источна Србија)</a:t>
            </a:r>
            <a:endParaRPr lang="mk-MK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herd of black and white photo of a person&#10;&#10;Description automatically generated">
            <a:extLst>
              <a:ext uri="{FF2B5EF4-FFF2-40B4-BE49-F238E27FC236}">
                <a16:creationId xmlns:a16="http://schemas.microsoft.com/office/drawing/2014/main" id="{5AE95BE9-0215-4011-A6D8-B65631BDF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71" y="364332"/>
            <a:ext cx="35623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0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F575-9449-4C4C-BFC1-FDB27CE8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mk-MK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Војната во 1916 година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D913-E0F7-431E-9B23-3C9B214E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1930400"/>
            <a:ext cx="5114776" cy="444426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mk-MK" dirty="0">
                <a:solidFill>
                  <a:schemeClr val="accent2"/>
                </a:solidFill>
              </a:rPr>
              <a:t>Фев. - дек. 1916г</a:t>
            </a:r>
            <a:r>
              <a:rPr lang="mk-MK" dirty="0"/>
              <a:t>. Битката кај </a:t>
            </a:r>
            <a:r>
              <a:rPr lang="mk-MK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Верден</a:t>
            </a:r>
            <a:r>
              <a:rPr lang="mk-MK" dirty="0"/>
              <a:t> (рововска битка помеѓу француски и германски војски која била најдолгата битка во Првата светска војна).</a:t>
            </a:r>
          </a:p>
          <a:p>
            <a:pPr>
              <a:lnSpc>
                <a:spcPct val="90000"/>
              </a:lnSpc>
            </a:pPr>
            <a:r>
              <a:rPr lang="mk-MK" dirty="0">
                <a:solidFill>
                  <a:schemeClr val="accent2"/>
                </a:solidFill>
              </a:rPr>
              <a:t>Мај 1916г</a:t>
            </a:r>
            <a:r>
              <a:rPr lang="mk-MK" dirty="0"/>
              <a:t>. Битката кај </a:t>
            </a:r>
            <a:r>
              <a:rPr lang="mk-MK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Јутланд</a:t>
            </a:r>
            <a:r>
              <a:rPr lang="mk-MK" dirty="0"/>
              <a:t> на Балтичко Море (најголема поморска битка во Првата светска војна).</a:t>
            </a:r>
          </a:p>
          <a:p>
            <a:pPr>
              <a:lnSpc>
                <a:spcPct val="90000"/>
              </a:lnSpc>
            </a:pPr>
            <a:r>
              <a:rPr lang="mk-MK" dirty="0"/>
              <a:t>Отворен </a:t>
            </a:r>
            <a:r>
              <a:rPr lang="mk-MK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Македонски (Солунски) фронт </a:t>
            </a:r>
            <a:r>
              <a:rPr lang="mk-MK" dirty="0"/>
              <a:t>кој поминувал низ македонска територија. Тука војувале англиски, француски и српски војски против бугарско – германски војски. Била заземена </a:t>
            </a:r>
            <a:r>
              <a:rPr lang="mk-MK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Битола</a:t>
            </a:r>
            <a:r>
              <a:rPr lang="mk-MK" dirty="0"/>
              <a:t> од англо-француски и српските војски </a:t>
            </a:r>
            <a:r>
              <a:rPr lang="mk-MK"/>
              <a:t>која била втор најбомбардиран град, после Верден, </a:t>
            </a:r>
            <a:r>
              <a:rPr lang="mk-MK" dirty="0"/>
              <a:t>во текот на Првата светска војна.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B033134-ADDC-41C1-82D5-8E80A51B2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r="-1" b="-1"/>
          <a:stretch/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5" name="Picture 4" descr="A picture containing outdoor, grass, field, motorcycle&#10;&#10;Description automatically generated">
            <a:extLst>
              <a:ext uri="{FF2B5EF4-FFF2-40B4-BE49-F238E27FC236}">
                <a16:creationId xmlns:a16="http://schemas.microsoft.com/office/drawing/2014/main" id="{A8F82B29-30CD-4047-AA47-7BC1935B6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5083" b="5"/>
          <a:stretch/>
        </p:blipFill>
        <p:spPr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9" name="Picture 8" descr="A vintage photo of a group of people walking on a city street&#10;&#10;Description automatically generated">
            <a:extLst>
              <a:ext uri="{FF2B5EF4-FFF2-40B4-BE49-F238E27FC236}">
                <a16:creationId xmlns:a16="http://schemas.microsoft.com/office/drawing/2014/main" id="{F8E8BA91-07FB-4BC7-B321-213CA5D39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55"/>
          <a:stretch/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275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F6F-D96D-4AE8-AF41-A1280C2B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mk-M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Крај на војната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11259-B1F2-4282-84DB-973D773D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567483" cy="40878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mk-M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Русија</a:t>
            </a:r>
            <a:r>
              <a:rPr lang="mk-MK" dirty="0"/>
              <a:t> после Октомвриската револуција во 1917г., склучила мир со Германија и излегла од војната.</a:t>
            </a:r>
          </a:p>
          <a:p>
            <a:pPr>
              <a:lnSpc>
                <a:spcPct val="90000"/>
              </a:lnSpc>
            </a:pPr>
            <a:r>
              <a:rPr lang="mk-MK" dirty="0"/>
              <a:t>1917г. </a:t>
            </a:r>
            <a:r>
              <a:rPr lang="mk-M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</a:t>
            </a:r>
            <a:r>
              <a:rPr lang="mk-MK" dirty="0"/>
              <a:t> се приклучила во војната од страна на Антантата (презема офанзива на сите фронтови).</a:t>
            </a:r>
          </a:p>
          <a:p>
            <a:pPr>
              <a:lnSpc>
                <a:spcPct val="90000"/>
              </a:lnSpc>
            </a:pPr>
            <a:r>
              <a:rPr lang="mk-M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Бугарија</a:t>
            </a:r>
            <a:r>
              <a:rPr lang="mk-MK" dirty="0"/>
              <a:t> и </a:t>
            </a:r>
            <a:r>
              <a:rPr lang="mk-M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Турција</a:t>
            </a:r>
            <a:r>
              <a:rPr lang="mk-MK" dirty="0"/>
              <a:t> капитулирале први, откако биле поразени од силите на Антантата.</a:t>
            </a:r>
          </a:p>
          <a:p>
            <a:pPr>
              <a:lnSpc>
                <a:spcPct val="90000"/>
              </a:lnSpc>
            </a:pPr>
            <a:r>
              <a:rPr lang="mk-MK" i="1" dirty="0">
                <a:solidFill>
                  <a:schemeClr val="tx1"/>
                </a:solidFill>
              </a:rPr>
              <a:t>3 ноември 1918г</a:t>
            </a:r>
            <a:r>
              <a:rPr lang="mk-MK" dirty="0"/>
              <a:t>. – капитулирала </a:t>
            </a:r>
            <a:r>
              <a:rPr lang="mk-M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Австро – Унгарија</a:t>
            </a:r>
            <a:r>
              <a:rPr lang="mk-MK" dirty="0"/>
              <a:t>.</a:t>
            </a:r>
          </a:p>
          <a:p>
            <a:pPr>
              <a:lnSpc>
                <a:spcPct val="90000"/>
              </a:lnSpc>
            </a:pPr>
            <a:r>
              <a:rPr lang="mk-MK" i="1" dirty="0"/>
              <a:t>11 ноември 1918г</a:t>
            </a:r>
            <a:r>
              <a:rPr lang="mk-MK" dirty="0"/>
              <a:t>. Капитулирала и </a:t>
            </a:r>
            <a:r>
              <a:rPr lang="mk-M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Германија</a:t>
            </a:r>
            <a:r>
              <a:rPr lang="mk-MK" dirty="0"/>
              <a:t> со што завршила Првата Светска војна.</a:t>
            </a:r>
          </a:p>
        </p:txBody>
      </p:sp>
      <p:pic>
        <p:nvPicPr>
          <p:cNvPr id="5" name="Picture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AB74FBF8-645B-4383-9C4A-4A151464D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2" r="1964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29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C6349-0E6E-4D79-B8ED-9B9F450D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mk-MK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Париска мировна конференција</a:t>
            </a:r>
            <a:endParaRPr lang="mk-M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842171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895A-347D-4EE4-B16E-669527C0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70" y="2142309"/>
            <a:ext cx="5549732" cy="389905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mk-MK" i="1" dirty="0">
                <a:solidFill>
                  <a:schemeClr val="accent3"/>
                </a:solidFill>
              </a:rPr>
              <a:t>18 јануари 1919г</a:t>
            </a:r>
            <a:r>
              <a:rPr lang="mk-MK" dirty="0"/>
              <a:t>. Се одржала во </a:t>
            </a:r>
            <a:r>
              <a:rPr lang="mk-MK" dirty="0">
                <a:solidFill>
                  <a:schemeClr val="accent2"/>
                </a:solidFill>
              </a:rPr>
              <a:t>Версај</a:t>
            </a:r>
            <a:r>
              <a:rPr lang="mk-MK" dirty="0"/>
              <a:t> каде главна улога имале победничките земји: </a:t>
            </a:r>
            <a:r>
              <a:rPr lang="mk-MK" dirty="0">
                <a:solidFill>
                  <a:schemeClr val="accent2"/>
                </a:solidFill>
              </a:rPr>
              <a:t>Англија, Франција, САД, Италија и Јапонија</a:t>
            </a:r>
            <a:r>
              <a:rPr lang="mk-MK" dirty="0"/>
              <a:t>.</a:t>
            </a:r>
          </a:p>
          <a:p>
            <a:pPr>
              <a:lnSpc>
                <a:spcPct val="90000"/>
              </a:lnSpc>
            </a:pPr>
            <a:r>
              <a:rPr lang="mk-MK" dirty="0">
                <a:solidFill>
                  <a:schemeClr val="accent2"/>
                </a:solidFill>
              </a:rPr>
              <a:t>поразените</a:t>
            </a:r>
            <a:r>
              <a:rPr lang="mk-MK" dirty="0"/>
              <a:t>: Германија, Австро – Унгарија, Бугарија и Турција биле казнети со одземање на делови од нивните територии и биле принудени да платат </a:t>
            </a:r>
            <a:r>
              <a:rPr lang="mk-MK" dirty="0">
                <a:solidFill>
                  <a:schemeClr val="accent2"/>
                </a:solidFill>
              </a:rPr>
              <a:t>воена оштета</a:t>
            </a:r>
            <a:r>
              <a:rPr lang="mk-MK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mk-MK" dirty="0"/>
          </a:p>
          <a:p>
            <a:pPr>
              <a:lnSpc>
                <a:spcPct val="90000"/>
              </a:lnSpc>
            </a:pPr>
            <a:r>
              <a:rPr lang="mk-MK" u="sng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Последица</a:t>
            </a:r>
            <a:r>
              <a:rPr lang="mk-MK"/>
              <a:t> </a:t>
            </a:r>
            <a:r>
              <a:rPr lang="mk-MK" dirty="0"/>
              <a:t>од Првата светска војна биле околу 30 милиони жртви, дел загинати на бојното поле, дел од глад и болести за време и после војната. Покрај тоа, светот претпрел голема матерјална штета и економска криза.  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8702E6F-0008-4434-8F2E-1C1E6CC41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7902" b="-2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942FFD6-31C3-4ECD-AC4F-6B16CBD308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" b="3"/>
          <a:stretch/>
        </p:blipFill>
        <p:spPr>
          <a:xfrm>
            <a:off x="7526096" y="3448424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7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70A1-4804-4B88-B165-CA5E1AC7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/>
              <a:t>Како дополнителна задача, да се </a:t>
            </a:r>
            <a:r>
              <a:rPr lang="mk-MK" sz="3200"/>
              <a:t>изгледа документарецот </a:t>
            </a:r>
            <a:r>
              <a:rPr lang="mk-MK" sz="3200" dirty="0"/>
              <a:t>на следниот линк: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6AC-E423-4EF1-A97E-20CAC03D0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https://www.youtube.com/watch?v=39cET0MvXiU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753815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505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Elephant</vt:lpstr>
      <vt:lpstr>Franklin Gothic Medium Cond</vt:lpstr>
      <vt:lpstr>Trebuchet MS</vt:lpstr>
      <vt:lpstr>Wingdings 3</vt:lpstr>
      <vt:lpstr>Facet</vt:lpstr>
      <vt:lpstr>ТЕМА 5   Најнов век   </vt:lpstr>
      <vt:lpstr>PowerPoint Presentation</vt:lpstr>
      <vt:lpstr>Во текот на Првата светска војна, воените дејствија се воделе на повеќе фронтови: </vt:lpstr>
      <vt:lpstr>2. Балкански фронт</vt:lpstr>
      <vt:lpstr>3. Источен и Западен фронт (1914 – 1915г.)</vt:lpstr>
      <vt:lpstr>4. Војната во 1916 година</vt:lpstr>
      <vt:lpstr>5. Крај на војната</vt:lpstr>
      <vt:lpstr>6. Париска мировна конференција</vt:lpstr>
      <vt:lpstr>Како дополнителна задача, да се изгледа документарецот на следниот линк: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   Најнов век   </dc:title>
  <dc:creator>Bojana</dc:creator>
  <cp:lastModifiedBy>Bojana</cp:lastModifiedBy>
  <cp:revision>10</cp:revision>
  <dcterms:created xsi:type="dcterms:W3CDTF">2020-03-19T15:47:29Z</dcterms:created>
  <dcterms:modified xsi:type="dcterms:W3CDTF">2020-03-21T10:07:50Z</dcterms:modified>
</cp:coreProperties>
</file>