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E5221-9AA5-4108-9DFE-4CA4C30443CC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Практична настава- гинекологија и акушерство со нега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85EC2-762D-4F6B-A99B-F01C49608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72038-00B6-462D-AE72-BE4F393ABAAD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Практична настава- гинекологија и акушерство со нега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E49966-0F3E-4073-B032-8784FA6506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Практична настава- гинекологија и акушерство со нега 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ru-RU" smtClean="0"/>
              <a:t>Практична настава- гинекологија и акушерство со нега 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ru-RU" smtClean="0"/>
              <a:t>ОСМУ ,, Др Јован Калаузи" Битола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B080E-ACBC-4BD2-ABD8-91DE1BB46387}" type="datetime1">
              <a:rPr lang="en-US" smtClean="0"/>
              <a:t>3/20/2020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E948-0981-4D33-903B-0CFF29CA55F7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7D14-80B2-461E-AF3C-13F0751DD493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C30C-7CF4-4DAF-B0C7-C902EFB642FA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98F6A-677E-48F4-900B-AED66DCC515E}" type="datetime1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75D1-4F7E-4337-B555-D3ACF01FA180}" type="datetime1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88A5-8B91-4D2E-B97E-9EE6CA4EE492}" type="datetime1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8361F-C5A6-440F-A0AE-12147A6C4919}" type="datetime1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AD06-8938-4C7F-9CFE-3E52814EE7A7}" type="datetime1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2AB30-AA15-47C6-A757-DA246B5BB7B3}" type="datetime1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489BA-ED12-4828-AC92-FD55676FBC87}" type="datetime1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0DDC4C-07ED-446D-A25D-4149FBF5DC0A}" type="datetime1">
              <a:rPr lang="en-US" smtClean="0"/>
              <a:t>3/20/2020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B5EFF9-5409-4690-938B-BE02CF4DE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mk-MK" sz="3600" i="1" dirty="0" smtClean="0"/>
              <a:t/>
            </a:r>
            <a:br>
              <a:rPr lang="mk-MK" sz="3600" i="1" dirty="0" smtClean="0"/>
            </a:br>
            <a:r>
              <a:rPr lang="mk-MK" sz="3600" i="1" dirty="0" smtClean="0"/>
              <a:t/>
            </a:r>
            <a:br>
              <a:rPr lang="mk-MK" sz="3600" i="1" dirty="0" smtClean="0"/>
            </a:br>
            <a:r>
              <a:rPr lang="mk-MK" sz="3600" i="1" dirty="0" smtClean="0"/>
              <a:t/>
            </a:r>
            <a:br>
              <a:rPr lang="mk-MK" sz="3600" i="1" dirty="0" smtClean="0"/>
            </a:br>
            <a:r>
              <a:rPr lang="mk-MK" sz="3600" i="1" dirty="0" smtClean="0"/>
              <a:t>ПРАТЕЊЕ НА СОСТОЈБАТА НА РОДИЛКАТА И ПЛОДОТ ВО ПРВИОТ РОДИЛЕН ПЕРИОД</a:t>
            </a:r>
            <a:br>
              <a:rPr lang="mk-MK" sz="3600" i="1" dirty="0" smtClean="0"/>
            </a:br>
            <a:r>
              <a:rPr lang="mk-MK" sz="3600" i="1" dirty="0" smtClean="0"/>
              <a:t/>
            </a:r>
            <a:br>
              <a:rPr lang="mk-MK" sz="3600" i="1" dirty="0" smtClean="0"/>
            </a:b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648200"/>
            <a:ext cx="7549896" cy="866336"/>
          </a:xfrm>
        </p:spPr>
        <p:txBody>
          <a:bodyPr>
            <a:normAutofit fontScale="92500" lnSpcReduction="10000"/>
          </a:bodyPr>
          <a:lstStyle/>
          <a:p>
            <a:r>
              <a:rPr lang="mk-MK" sz="1600" dirty="0" smtClean="0"/>
              <a:t>Практична настава- гинекологија и акушерство со нега  </a:t>
            </a:r>
            <a:r>
              <a:rPr lang="en-US" sz="1600" dirty="0" smtClean="0"/>
              <a:t>IV 4 </a:t>
            </a:r>
            <a:r>
              <a:rPr lang="mk-MK" sz="1600" dirty="0" smtClean="0"/>
              <a:t>и </a:t>
            </a:r>
            <a:r>
              <a:rPr lang="en-US" sz="1600" dirty="0" smtClean="0"/>
              <a:t>IV5</a:t>
            </a:r>
          </a:p>
          <a:p>
            <a:r>
              <a:rPr lang="mk-MK" sz="1600" dirty="0" smtClean="0"/>
              <a:t>Стручен наставник</a:t>
            </a:r>
          </a:p>
          <a:p>
            <a:r>
              <a:rPr lang="mk-MK" sz="1600" dirty="0" smtClean="0"/>
              <a:t>Елизабета Грујоска Марковска</a:t>
            </a:r>
          </a:p>
          <a:p>
            <a:endParaRPr lang="mk-MK" sz="1600" dirty="0" smtClean="0"/>
          </a:p>
          <a:p>
            <a:endParaRPr lang="mk-MK" sz="1600" dirty="0" smtClean="0"/>
          </a:p>
          <a:p>
            <a:endParaRPr lang="en-US" sz="1600" dirty="0"/>
          </a:p>
        </p:txBody>
      </p:sp>
      <p:pic>
        <p:nvPicPr>
          <p:cNvPr id="4" name="Picture 3" descr="download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895600"/>
            <a:ext cx="2590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/>
              <a:t>Пратење на состојбата на родилката во прв родилен период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dirty="0" smtClean="0"/>
              <a:t>Првиот родилен период е период на дилатација на цервикалниот канал;</a:t>
            </a:r>
          </a:p>
          <a:p>
            <a:r>
              <a:rPr lang="mk-MK" dirty="0" smtClean="0"/>
              <a:t>Состојбата на родилката се прати преку мерење на виталните знаци:</a:t>
            </a:r>
          </a:p>
          <a:p>
            <a:pPr>
              <a:buNone/>
            </a:pPr>
            <a:r>
              <a:rPr lang="mk-MK" dirty="0" smtClean="0"/>
              <a:t>   - температура;</a:t>
            </a:r>
          </a:p>
          <a:p>
            <a:pPr>
              <a:buNone/>
            </a:pPr>
            <a:r>
              <a:rPr lang="mk-MK" dirty="0" smtClean="0"/>
              <a:t>   - крвен притисок.</a:t>
            </a:r>
          </a:p>
          <a:p>
            <a:r>
              <a:rPr lang="mk-MK" dirty="0" smtClean="0"/>
              <a:t>Измерените витални знаци се евидентираат во температурната листа на родилката;</a:t>
            </a:r>
          </a:p>
          <a:p>
            <a:r>
              <a:rPr lang="mk-MK" dirty="0" smtClean="0"/>
              <a:t>Задолжително земање на крв за крвна слика, време на крварење и време на коагулација, а кај сите родилки кај кој претходно не е одредена крвна група се зема и крв за крвна група и </a:t>
            </a:r>
            <a:r>
              <a:rPr lang="en-US" dirty="0" err="1" smtClean="0"/>
              <a:t>Rh</a:t>
            </a:r>
            <a:r>
              <a:rPr lang="en-US" dirty="0" smtClean="0"/>
              <a:t> </a:t>
            </a:r>
            <a:r>
              <a:rPr lang="mk-MK" dirty="0" smtClean="0"/>
              <a:t>фактор.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/>
              <a:t>Пратење на состојбата на родилката во прв родилен период</a:t>
            </a:r>
            <a:endParaRPr lang="en-US" sz="3200" dirty="0"/>
          </a:p>
        </p:txBody>
      </p:sp>
      <p:pic>
        <p:nvPicPr>
          <p:cNvPr id="4" name="Picture 2" descr="Image result for images of pregnanc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86000"/>
            <a:ext cx="2590800" cy="1943100"/>
          </a:xfrm>
          <a:prstGeom prst="rect">
            <a:avLst/>
          </a:prstGeom>
          <a:noFill/>
        </p:spPr>
      </p:pic>
      <p:pic>
        <p:nvPicPr>
          <p:cNvPr id="17410" name="Picture 2" descr="Image result for images of pregnanc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438400"/>
            <a:ext cx="2958438" cy="1219200"/>
          </a:xfrm>
          <a:prstGeom prst="rect">
            <a:avLst/>
          </a:prstGeom>
          <a:noFill/>
        </p:spPr>
      </p:pic>
      <p:pic>
        <p:nvPicPr>
          <p:cNvPr id="17412" name="Picture 4" descr="Image result for images of pregnanc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2286000"/>
            <a:ext cx="2297848" cy="1495425"/>
          </a:xfrm>
          <a:prstGeom prst="rect">
            <a:avLst/>
          </a:prstGeom>
          <a:noFill/>
        </p:spPr>
      </p:pic>
      <p:pic>
        <p:nvPicPr>
          <p:cNvPr id="17416" name="Picture 8" descr="Image result for images of pregnanc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4343400"/>
            <a:ext cx="2971376" cy="1977249"/>
          </a:xfrm>
          <a:prstGeom prst="rect">
            <a:avLst/>
          </a:prstGeom>
          <a:noFill/>
        </p:spPr>
      </p:pic>
      <p:pic>
        <p:nvPicPr>
          <p:cNvPr id="17418" name="Picture 10" descr="Image result for images of pregnanc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9800" y="4495800"/>
            <a:ext cx="2438400" cy="18288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/>
              <a:t>Пратење на состојбата на родилката во прв родилен период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Состојбата на родилката се прати и преку редовни гинеколошко- акушерски прегледи на секои 4 часа, со цел пратење на дилатацијата на цервикалниот канал. </a:t>
            </a:r>
          </a:p>
          <a:p>
            <a:r>
              <a:rPr lang="mk-MK" dirty="0" smtClean="0"/>
              <a:t>Кај прворотки прво доаѓа до скратување, а потоа до дилатација на цервикалниот канал и раѓањето трае подолго;</a:t>
            </a:r>
          </a:p>
          <a:p>
            <a:r>
              <a:rPr lang="mk-MK" dirty="0" smtClean="0"/>
              <a:t>Кај повеќеротки истовремено доаѓа и до скратување и до дилатација на цервикалниот канал и раѓањето трае пократко.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600" dirty="0" smtClean="0"/>
              <a:t>Пратење на состојбата на плодот во прв родилен период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Состојбата на плодот се прати преку слушање на срцевите тонови со акушерски стетоскоп или </a:t>
            </a:r>
            <a:r>
              <a:rPr lang="en-US" dirty="0" smtClean="0"/>
              <a:t>CTG (</a:t>
            </a:r>
            <a:r>
              <a:rPr lang="mk-MK" dirty="0" smtClean="0"/>
              <a:t>кардиотокографија- истовремено пратење на срцевата работа на плодот и контракциите на матката);</a:t>
            </a:r>
          </a:p>
          <a:p>
            <a:r>
              <a:rPr lang="mk-MK" dirty="0" smtClean="0"/>
              <a:t>Истотака, се прати позицијата на плодот во однос на интерспиналната линија ( 0 позиција).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mk-MK" sz="3200" dirty="0" smtClean="0"/>
              <a:t>Пратење на состојбата на плодот во прв родилен период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H="1">
            <a:off x="8686798" y="5867400"/>
            <a:ext cx="45719" cy="533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>
              <a:latin typeface="+mj-lt"/>
            </a:endParaRPr>
          </a:p>
        </p:txBody>
      </p:sp>
      <p:pic>
        <p:nvPicPr>
          <p:cNvPr id="18434" name="Picture 2" descr="tex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1804" y="2113408"/>
            <a:ext cx="2448996" cy="1848992"/>
          </a:xfrm>
          <a:prstGeom prst="rect">
            <a:avLst/>
          </a:prstGeom>
          <a:noFill/>
        </p:spPr>
      </p:pic>
      <p:pic>
        <p:nvPicPr>
          <p:cNvPr id="18436" name="Picture 4" descr="Image result for images of cardiotokograph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0" y="2057400"/>
            <a:ext cx="3257549" cy="4343400"/>
          </a:xfrm>
          <a:prstGeom prst="rect">
            <a:avLst/>
          </a:prstGeom>
          <a:noFill/>
        </p:spPr>
      </p:pic>
      <p:pic>
        <p:nvPicPr>
          <p:cNvPr id="18438" name="Picture 6" descr="Image result for images of cardiotokograph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4800600"/>
            <a:ext cx="2819400" cy="1420978"/>
          </a:xfrm>
          <a:prstGeom prst="rect">
            <a:avLst/>
          </a:prstGeom>
          <a:noFill/>
        </p:spPr>
      </p:pic>
      <p:sp>
        <p:nvSpPr>
          <p:cNvPr id="18440" name="AutoShape 8" descr="Image result for images of obstetrician stetsk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AutoShape 10" descr="Image result for images of obstetrician stetsk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4" name="Picture 12" descr="Image result for images of obstetrician stetsko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2133600"/>
            <a:ext cx="2133600" cy="2133601"/>
          </a:xfrm>
          <a:prstGeom prst="rect">
            <a:avLst/>
          </a:prstGeom>
          <a:noFill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mk-MK" sz="36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mk-MK" sz="3600" b="1" i="1" smtClean="0">
                <a:solidFill>
                  <a:schemeClr val="tx2">
                    <a:lumMod val="75000"/>
                  </a:schemeClr>
                </a:solidFill>
              </a:rPr>
              <a:t>ВИ </a:t>
            </a:r>
            <a:r>
              <a:rPr lang="mk-MK" sz="3600" b="1" i="1" dirty="0" smtClean="0">
                <a:solidFill>
                  <a:schemeClr val="tx2">
                    <a:lumMod val="75000"/>
                  </a:schemeClr>
                </a:solidFill>
              </a:rPr>
              <a:t>БЛАГОДАРАМ ЗА ВНИМАНИЕТО</a:t>
            </a:r>
            <a:endParaRPr lang="en-US" sz="3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ОСМУ,, Др Јован Калаузи,, Битола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330</Words>
  <Application>Microsoft Office PowerPoint</Application>
  <PresentationFormat>On-screen Show (4:3)</PresentationFormat>
  <Paragraphs>34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   ПРАТЕЊЕ НА СОСТОЈБАТА НА РОДИЛКАТА И ПЛОДОТ ВО ПРВИОТ РОДИЛЕН ПЕРИОД  </vt:lpstr>
      <vt:lpstr>Пратење на состојбата на родилката во прв родилен период</vt:lpstr>
      <vt:lpstr>Пратење на состојбата на родилката во прв родилен период</vt:lpstr>
      <vt:lpstr>Пратење на состојбата на родилката во прв родилен период</vt:lpstr>
      <vt:lpstr>Пратење на состојбата на плодот во прв родилен период</vt:lpstr>
      <vt:lpstr>Пратење на состојбата на плодот во прв родилен период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Asus_pc</dc:creator>
  <cp:lastModifiedBy>Asus_pc</cp:lastModifiedBy>
  <cp:revision>21</cp:revision>
  <dcterms:created xsi:type="dcterms:W3CDTF">2020-03-20T14:57:37Z</dcterms:created>
  <dcterms:modified xsi:type="dcterms:W3CDTF">2020-03-20T16:55:31Z</dcterms:modified>
</cp:coreProperties>
</file>