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0565-C886-4F00-A5F4-C19C931741D5}" type="datetimeFigureOut">
              <a:rPr lang="mk-MK" smtClean="0"/>
              <a:t>21.03.2020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5B79-DB20-444A-9B3F-B8A6C0E7A2D8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0565-C886-4F00-A5F4-C19C931741D5}" type="datetimeFigureOut">
              <a:rPr lang="mk-MK" smtClean="0"/>
              <a:t>21.03.2020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5B79-DB20-444A-9B3F-B8A6C0E7A2D8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0565-C886-4F00-A5F4-C19C931741D5}" type="datetimeFigureOut">
              <a:rPr lang="mk-MK" smtClean="0"/>
              <a:t>21.03.2020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5B79-DB20-444A-9B3F-B8A6C0E7A2D8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0565-C886-4F00-A5F4-C19C931741D5}" type="datetimeFigureOut">
              <a:rPr lang="mk-MK" smtClean="0"/>
              <a:t>21.03.2020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5B79-DB20-444A-9B3F-B8A6C0E7A2D8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0565-C886-4F00-A5F4-C19C931741D5}" type="datetimeFigureOut">
              <a:rPr lang="mk-MK" smtClean="0"/>
              <a:t>21.03.2020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5B79-DB20-444A-9B3F-B8A6C0E7A2D8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0565-C886-4F00-A5F4-C19C931741D5}" type="datetimeFigureOut">
              <a:rPr lang="mk-MK" smtClean="0"/>
              <a:t>21.03.2020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5B79-DB20-444A-9B3F-B8A6C0E7A2D8}" type="slidenum">
              <a:rPr lang="mk-MK" smtClean="0"/>
              <a:t>‹#›</a:t>
            </a:fld>
            <a:endParaRPr lang="mk-M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0565-C886-4F00-A5F4-C19C931741D5}" type="datetimeFigureOut">
              <a:rPr lang="mk-MK" smtClean="0"/>
              <a:t>21.03.2020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5B79-DB20-444A-9B3F-B8A6C0E7A2D8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0565-C886-4F00-A5F4-C19C931741D5}" type="datetimeFigureOut">
              <a:rPr lang="mk-MK" smtClean="0"/>
              <a:t>21.03.2020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5B79-DB20-444A-9B3F-B8A6C0E7A2D8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0565-C886-4F00-A5F4-C19C931741D5}" type="datetimeFigureOut">
              <a:rPr lang="mk-MK" smtClean="0"/>
              <a:t>21.03.2020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5B79-DB20-444A-9B3F-B8A6C0E7A2D8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0565-C886-4F00-A5F4-C19C931741D5}" type="datetimeFigureOut">
              <a:rPr lang="mk-MK" smtClean="0"/>
              <a:t>21.03.2020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025B79-DB20-444A-9B3F-B8A6C0E7A2D8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0565-C886-4F00-A5F4-C19C931741D5}" type="datetimeFigureOut">
              <a:rPr lang="mk-MK" smtClean="0"/>
              <a:t>21.03.2020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5B79-DB20-444A-9B3F-B8A6C0E7A2D8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3480565-C886-4F00-A5F4-C19C931741D5}" type="datetimeFigureOut">
              <a:rPr lang="mk-MK" smtClean="0"/>
              <a:t>21.03.2020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5025B79-DB20-444A-9B3F-B8A6C0E7A2D8}" type="slidenum">
              <a:rPr lang="mk-MK" smtClean="0"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Плоштина на правилен многуаголник</a:t>
            </a:r>
            <a:endParaRPr lang="mk-MK" sz="3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461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79512" y="260648"/>
            <a:ext cx="28083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Правилен многуаголник е многуаголник со еднакви страни и еднакви агли. Околу секој правилен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n-аголник може да се опише кружница.</a:t>
            </a:r>
            <a:endParaRPr lang="mk-M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00979" y="1772816"/>
            <a:ext cx="2808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Ако центарот на таа кружницата го поврземе со секое теме од правилниот n-аголник, добиваме n-рамнокраки складни триаголници.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84168" y="2492896"/>
            <a:ext cx="28803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За да ја најдеме плоштината на целиот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n-аголник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најпрво треба да ја најдеме плоштината на еден од овие (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карактеристичен триаголник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).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Isosceles Triangle 20"/>
          <p:cNvSpPr/>
          <p:nvPr/>
        </p:nvSpPr>
        <p:spPr>
          <a:xfrm rot="1566530">
            <a:off x="7043988" y="259258"/>
            <a:ext cx="1512168" cy="144016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2" name="Isosceles Triangle 21"/>
          <p:cNvSpPr/>
          <p:nvPr/>
        </p:nvSpPr>
        <p:spPr>
          <a:xfrm rot="20370360">
            <a:off x="696230" y="2553589"/>
            <a:ext cx="1774878" cy="1551086"/>
          </a:xfrm>
          <a:prstGeom prst="triangl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3" name="Regular Pentagon 22"/>
          <p:cNvSpPr/>
          <p:nvPr/>
        </p:nvSpPr>
        <p:spPr>
          <a:xfrm rot="1209706">
            <a:off x="3779912" y="199225"/>
            <a:ext cx="1584176" cy="1409997"/>
          </a:xfrm>
          <a:prstGeom prst="pentagon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4" name="Regular Pentagon 23"/>
          <p:cNvSpPr/>
          <p:nvPr/>
        </p:nvSpPr>
        <p:spPr>
          <a:xfrm rot="20038537">
            <a:off x="3904690" y="3435783"/>
            <a:ext cx="1675092" cy="1433281"/>
          </a:xfrm>
          <a:prstGeom prst="pentag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604051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1" y="26061"/>
            <a:ext cx="6084168" cy="4863086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mk-MK" sz="2400" b="0" dirty="0" smtClean="0">
                <a:latin typeface="Arial" pitchFamily="34" charset="0"/>
                <a:cs typeface="Arial" pitchFamily="34" charset="0"/>
              </a:rPr>
              <a:t>Аголот при врвот во карактеристичниот триаголник е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mk-MK" sz="2400" b="0" dirty="0" smtClean="0">
                <a:latin typeface="Arial" pitchFamily="34" charset="0"/>
                <a:cs typeface="Arial" pitchFamily="34" charset="0"/>
              </a:rPr>
              <a:t>, а половината од него е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                </a:t>
            </a:r>
            <a:r>
              <a:rPr lang="mk-MK" sz="2400" b="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400" b="0" dirty="0">
              <a:latin typeface="Arial" pitchFamily="34" charset="0"/>
              <a:cs typeface="Arial" pitchFamily="34" charset="0"/>
            </a:endParaRPr>
          </a:p>
          <a:p>
            <a:pPr marL="0" indent="0"/>
            <a:endParaRPr lang="en-US" sz="2400" b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mk-MK" sz="2400" b="0" dirty="0" smtClean="0">
                <a:latin typeface="Arial" pitchFamily="34" charset="0"/>
                <a:cs typeface="Arial" pitchFamily="34" charset="0"/>
              </a:rPr>
              <a:t>Го разгледуваме правоаголниот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k-MK" sz="2400" b="0" dirty="0" smtClean="0">
                <a:latin typeface="Arial" pitchFamily="34" charset="0"/>
                <a:cs typeface="Arial" pitchFamily="34" charset="0"/>
              </a:rPr>
              <a:t>триаголникот 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AMO.</a:t>
            </a:r>
            <a:endParaRPr lang="mk-MK" sz="2400" b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b="0" dirty="0">
                <a:latin typeface="Arial" pitchFamily="34" charset="0"/>
                <a:cs typeface="Arial" pitchFamily="34" charset="0"/>
              </a:rPr>
              <a:t>Во него катети се 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OM</a:t>
            </a:r>
            <a:r>
              <a:rPr lang="ru-RU" sz="2400" b="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   -</a:t>
            </a:r>
            <a:r>
              <a:rPr lang="ru-RU" sz="2400" b="0" dirty="0" smtClean="0">
                <a:latin typeface="Arial" pitchFamily="34" charset="0"/>
                <a:cs typeface="Arial" pitchFamily="34" charset="0"/>
              </a:rPr>
              <a:t>радиус </a:t>
            </a:r>
            <a:r>
              <a:rPr lang="ru-RU" sz="2400" b="0" dirty="0">
                <a:latin typeface="Arial" pitchFamily="34" charset="0"/>
                <a:cs typeface="Arial" pitchFamily="34" charset="0"/>
              </a:rPr>
              <a:t>на впишана кружница на 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n-</a:t>
            </a:r>
            <a:r>
              <a:rPr lang="ru-RU" sz="2400" b="0" dirty="0" smtClean="0">
                <a:latin typeface="Arial" pitchFamily="34" charset="0"/>
                <a:cs typeface="Arial" pitchFamily="34" charset="0"/>
              </a:rPr>
              <a:t>аголникот</a:t>
            </a:r>
            <a:r>
              <a:rPr lang="ru-RU" sz="2400" b="0" dirty="0">
                <a:latin typeface="Arial" pitchFamily="34" charset="0"/>
                <a:cs typeface="Arial" pitchFamily="34" charset="0"/>
              </a:rPr>
              <a:t>) и 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AM</a:t>
            </a:r>
            <a:r>
              <a:rPr lang="mk-MK" sz="2400" b="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0" dirty="0" smtClean="0">
                <a:latin typeface="Arial" pitchFamily="34" charset="0"/>
                <a:cs typeface="Arial" pitchFamily="34" charset="0"/>
              </a:rPr>
              <a:t>(     -</a:t>
            </a:r>
            <a:r>
              <a:rPr lang="ru-RU" sz="2400" b="0" dirty="0">
                <a:latin typeface="Arial" pitchFamily="34" charset="0"/>
                <a:cs typeface="Arial" pitchFamily="34" charset="0"/>
              </a:rPr>
              <a:t>половина од страната </a:t>
            </a:r>
            <a:r>
              <a:rPr lang="ru-RU" sz="2400" b="0" dirty="0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ru-RU" sz="24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2400" b="0" dirty="0" smtClean="0">
                <a:latin typeface="Arial" pitchFamily="34" charset="0"/>
                <a:cs typeface="Arial" pitchFamily="34" charset="0"/>
              </a:rPr>
              <a:t>-аголникот</a:t>
            </a:r>
            <a:r>
              <a:rPr lang="ru-RU" sz="2400" b="0" dirty="0">
                <a:latin typeface="Arial" pitchFamily="34" charset="0"/>
                <a:cs typeface="Arial" pitchFamily="34" charset="0"/>
              </a:rPr>
              <a:t>) а хипотенуза е 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OA          </a:t>
            </a:r>
            <a:r>
              <a:rPr lang="ru-RU" sz="2400" b="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ru-RU" sz="2400" b="0" dirty="0" smtClean="0">
                <a:latin typeface="Arial" pitchFamily="34" charset="0"/>
                <a:cs typeface="Arial" pitchFamily="34" charset="0"/>
              </a:rPr>
              <a:t>-радиус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0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ru-RU" sz="2400" b="0" dirty="0">
                <a:latin typeface="Arial" pitchFamily="34" charset="0"/>
                <a:cs typeface="Arial" pitchFamily="34" charset="0"/>
              </a:rPr>
              <a:t>опишана кружница на 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       n-</a:t>
            </a:r>
            <a:r>
              <a:rPr lang="ru-RU" sz="2400" b="0" dirty="0" smtClean="0">
                <a:latin typeface="Arial" pitchFamily="34" charset="0"/>
                <a:cs typeface="Arial" pitchFamily="34" charset="0"/>
              </a:rPr>
              <a:t>аголнико</a:t>
            </a:r>
            <a:r>
              <a:rPr lang="mk-MK" sz="2400" b="0" dirty="0" smtClean="0">
                <a:latin typeface="Arial" pitchFamily="34" charset="0"/>
                <a:cs typeface="Arial" pitchFamily="34" charset="0"/>
              </a:rPr>
              <a:t>т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2400" b="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mk-MK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6372200" y="1191655"/>
            <a:ext cx="2376264" cy="2304256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solidFill>
                <a:schemeClr val="bg1"/>
              </a:solidFill>
            </a:endParaRPr>
          </a:p>
        </p:txBody>
      </p:sp>
      <p:sp>
        <p:nvSpPr>
          <p:cNvPr id="23" name="Arc 22"/>
          <p:cNvSpPr/>
          <p:nvPr/>
        </p:nvSpPr>
        <p:spPr>
          <a:xfrm rot="10800000">
            <a:off x="7200257" y="1808820"/>
            <a:ext cx="710519" cy="216024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7" name="Arc 26"/>
          <p:cNvSpPr/>
          <p:nvPr/>
        </p:nvSpPr>
        <p:spPr>
          <a:xfrm rot="7997861">
            <a:off x="5728824" y="244566"/>
            <a:ext cx="3653387" cy="3706517"/>
          </a:xfrm>
          <a:prstGeom prst="arc">
            <a:avLst>
              <a:gd name="adj1" fmla="val 16111889"/>
              <a:gd name="adj2" fmla="val 38019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cxnSp>
        <p:nvCxnSpPr>
          <p:cNvPr id="40" name="Straight Connector 39"/>
          <p:cNvCxnSpPr/>
          <p:nvPr/>
        </p:nvCxnSpPr>
        <p:spPr>
          <a:xfrm>
            <a:off x="7560332" y="1191655"/>
            <a:ext cx="0" cy="27748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1074951"/>
              </p:ext>
            </p:extLst>
          </p:nvPr>
        </p:nvGraphicFramePr>
        <p:xfrm>
          <a:off x="5076056" y="332656"/>
          <a:ext cx="424081" cy="57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Equation" r:id="rId3" imgW="291960" imgH="393480" progId="Equation.3">
                  <p:embed/>
                </p:oleObj>
              </mc:Choice>
              <mc:Fallback>
                <p:oleObj name="Equation" r:id="rId3" imgW="2919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76056" y="332656"/>
                        <a:ext cx="424081" cy="57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129684"/>
              </p:ext>
            </p:extLst>
          </p:nvPr>
        </p:nvGraphicFramePr>
        <p:xfrm>
          <a:off x="3563888" y="764704"/>
          <a:ext cx="1224136" cy="596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Equation" r:id="rId5" imgW="698400" imgH="393480" progId="Equation.3">
                  <p:embed/>
                </p:oleObj>
              </mc:Choice>
              <mc:Fallback>
                <p:oleObj name="Equation" r:id="rId5" imgW="6984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63888" y="764704"/>
                        <a:ext cx="1224136" cy="5963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0221612"/>
              </p:ext>
            </p:extLst>
          </p:nvPr>
        </p:nvGraphicFramePr>
        <p:xfrm>
          <a:off x="1115616" y="3175876"/>
          <a:ext cx="360040" cy="640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Equation" r:id="rId7" imgW="228600" imgH="406080" progId="Equation.3">
                  <p:embed/>
                </p:oleObj>
              </mc:Choice>
              <mc:Fallback>
                <p:oleObj name="Equation" r:id="rId7" imgW="22860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15616" y="3175876"/>
                        <a:ext cx="360040" cy="6400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7325606" y="606880"/>
            <a:ext cx="469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</a:t>
            </a:r>
            <a:endParaRPr lang="mk-MK" sz="2800" dirty="0"/>
          </a:p>
        </p:txBody>
      </p:sp>
      <p:sp>
        <p:nvSpPr>
          <p:cNvPr id="55" name="TextBox 54"/>
          <p:cNvSpPr txBox="1"/>
          <p:nvPr/>
        </p:nvSpPr>
        <p:spPr>
          <a:xfrm>
            <a:off x="6084168" y="3495911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mk-MK" sz="2800" dirty="0"/>
          </a:p>
        </p:txBody>
      </p:sp>
      <p:sp>
        <p:nvSpPr>
          <p:cNvPr id="56" name="TextBox 55"/>
          <p:cNvSpPr txBox="1"/>
          <p:nvPr/>
        </p:nvSpPr>
        <p:spPr>
          <a:xfrm>
            <a:off x="8703096" y="3468088"/>
            <a:ext cx="395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mk-MK" sz="2800" dirty="0"/>
          </a:p>
        </p:txBody>
      </p:sp>
      <p:sp>
        <p:nvSpPr>
          <p:cNvPr id="57" name="TextBox 56"/>
          <p:cNvSpPr txBox="1"/>
          <p:nvPr/>
        </p:nvSpPr>
        <p:spPr>
          <a:xfrm>
            <a:off x="7560332" y="2996952"/>
            <a:ext cx="350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</a:t>
            </a:r>
            <a:endParaRPr lang="mk-MK" sz="2800" dirty="0"/>
          </a:p>
        </p:txBody>
      </p:sp>
      <p:cxnSp>
        <p:nvCxnSpPr>
          <p:cNvPr id="59" name="Straight Arrow Connector 58"/>
          <p:cNvCxnSpPr>
            <a:stCxn id="55" idx="0"/>
          </p:cNvCxnSpPr>
          <p:nvPr/>
        </p:nvCxnSpPr>
        <p:spPr>
          <a:xfrm>
            <a:off x="6336196" y="3495911"/>
            <a:ext cx="1219320" cy="4705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407603" y="3991308"/>
            <a:ext cx="239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</a:t>
            </a:r>
            <a:endParaRPr lang="mk-MK" sz="2400" dirty="0"/>
          </a:p>
        </p:txBody>
      </p:sp>
      <p:sp>
        <p:nvSpPr>
          <p:cNvPr id="61" name="TextBox 60"/>
          <p:cNvSpPr txBox="1"/>
          <p:nvPr/>
        </p:nvSpPr>
        <p:spPr>
          <a:xfrm>
            <a:off x="6557547" y="2108314"/>
            <a:ext cx="573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</a:t>
            </a:r>
            <a:endParaRPr lang="mk-MK" sz="2400" dirty="0"/>
          </a:p>
        </p:txBody>
      </p:sp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0964497"/>
              </p:ext>
            </p:extLst>
          </p:nvPr>
        </p:nvGraphicFramePr>
        <p:xfrm>
          <a:off x="7077486" y="2150878"/>
          <a:ext cx="44988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Equation" r:id="rId9" imgW="355320" imgH="419040" progId="Equation.3">
                  <p:embed/>
                </p:oleObj>
              </mc:Choice>
              <mc:Fallback>
                <p:oleObj name="Equation" r:id="rId9" imgW="3553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077486" y="2150878"/>
                        <a:ext cx="449888" cy="530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TextBox 62"/>
          <p:cNvSpPr txBox="1"/>
          <p:nvPr/>
        </p:nvSpPr>
        <p:spPr>
          <a:xfrm>
            <a:off x="8178328" y="2136906"/>
            <a:ext cx="458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</a:t>
            </a:r>
            <a:endParaRPr lang="mk-MK" sz="2400" dirty="0"/>
          </a:p>
        </p:txBody>
      </p:sp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957793"/>
              </p:ext>
            </p:extLst>
          </p:nvPr>
        </p:nvGraphicFramePr>
        <p:xfrm>
          <a:off x="7560332" y="2569978"/>
          <a:ext cx="228538" cy="371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Equation" r:id="rId11" imgW="152280" imgH="228600" progId="Equation.3">
                  <p:embed/>
                </p:oleObj>
              </mc:Choice>
              <mc:Fallback>
                <p:oleObj name="Equation" r:id="rId11" imgW="1522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560332" y="2569978"/>
                        <a:ext cx="228538" cy="3715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961437"/>
              </p:ext>
            </p:extLst>
          </p:nvPr>
        </p:nvGraphicFramePr>
        <p:xfrm>
          <a:off x="6860266" y="3140967"/>
          <a:ext cx="364184" cy="387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Equation" r:id="rId13" imgW="177480" imgH="228600" progId="Equation.3">
                  <p:embed/>
                </p:oleObj>
              </mc:Choice>
              <mc:Fallback>
                <p:oleObj name="Equation" r:id="rId13" imgW="1774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860266" y="3140967"/>
                        <a:ext cx="364184" cy="387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349058"/>
              </p:ext>
            </p:extLst>
          </p:nvPr>
        </p:nvGraphicFramePr>
        <p:xfrm>
          <a:off x="6661894" y="3627985"/>
          <a:ext cx="567924" cy="464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Equation" r:id="rId15" imgW="228600" imgH="228600" progId="Equation.3">
                  <p:embed/>
                </p:oleObj>
              </mc:Choice>
              <mc:Fallback>
                <p:oleObj name="Equation" r:id="rId15" imgW="2286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661894" y="3627985"/>
                        <a:ext cx="567924" cy="464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3238326"/>
              </p:ext>
            </p:extLst>
          </p:nvPr>
        </p:nvGraphicFramePr>
        <p:xfrm>
          <a:off x="3635896" y="2569979"/>
          <a:ext cx="288032" cy="411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Equation" r:id="rId17" imgW="152280" imgH="228600" progId="Equation.3">
                  <p:embed/>
                </p:oleObj>
              </mc:Choice>
              <mc:Fallback>
                <p:oleObj name="Equation" r:id="rId17" imgW="1522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635896" y="2569979"/>
                        <a:ext cx="288032" cy="4114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349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46805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mk-MK" sz="2000" dirty="0" smtClean="0">
                <a:latin typeface="Arial" pitchFamily="34" charset="0"/>
                <a:cs typeface="Arial" pitchFamily="34" charset="0"/>
              </a:rPr>
              <a:t>Од основните дефиниции во тригонометријата следува дека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/>
            <a:endParaRPr lang="mk-MK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828476"/>
              </p:ext>
            </p:extLst>
          </p:nvPr>
        </p:nvGraphicFramePr>
        <p:xfrm>
          <a:off x="1331640" y="1451127"/>
          <a:ext cx="3809038" cy="785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" imgW="2031840" imgH="419040" progId="Equation.3">
                  <p:embed/>
                </p:oleObj>
              </mc:Choice>
              <mc:Fallback>
                <p:oleObj name="Equation" r:id="rId3" imgW="203184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1640" y="1451127"/>
                        <a:ext cx="3809038" cy="7856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059486"/>
              </p:ext>
            </p:extLst>
          </p:nvPr>
        </p:nvGraphicFramePr>
        <p:xfrm>
          <a:off x="1331640" y="2571230"/>
          <a:ext cx="4680520" cy="1081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5" imgW="2527200" imgH="583920" progId="Equation.3">
                  <p:embed/>
                </p:oleObj>
              </mc:Choice>
              <mc:Fallback>
                <p:oleObj name="Equation" r:id="rId5" imgW="2527200" imgH="5839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31640" y="2571230"/>
                        <a:ext cx="4680520" cy="10819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523136" y="2060848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(1)</a:t>
            </a:r>
            <a:endParaRPr lang="mk-MK" sz="3200" dirty="0"/>
          </a:p>
        </p:txBody>
      </p:sp>
      <p:sp>
        <p:nvSpPr>
          <p:cNvPr id="9" name="Regular Pentagon 8"/>
          <p:cNvSpPr/>
          <p:nvPr/>
        </p:nvSpPr>
        <p:spPr>
          <a:xfrm rot="1613427">
            <a:off x="6213324" y="3172308"/>
            <a:ext cx="1429558" cy="1432085"/>
          </a:xfrm>
          <a:prstGeom prst="pentag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1" name="Regular Pentagon 10"/>
          <p:cNvSpPr/>
          <p:nvPr/>
        </p:nvSpPr>
        <p:spPr>
          <a:xfrm rot="20523309">
            <a:off x="7172831" y="1155965"/>
            <a:ext cx="1433240" cy="1300499"/>
          </a:xfrm>
          <a:prstGeom prst="pentagon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4686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50131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en-US" sz="2400" b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mk-MK" sz="2400" b="0" dirty="0" smtClean="0">
                <a:latin typeface="Arial" pitchFamily="34" charset="0"/>
                <a:cs typeface="Arial" pitchFamily="34" charset="0"/>
              </a:rPr>
              <a:t>Поаѓајќи од основната формула за плоштина на триаголник 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mk-MK" sz="2400" b="0" dirty="0" smtClean="0">
                <a:latin typeface="Arial" pitchFamily="34" charset="0"/>
                <a:cs typeface="Arial" pitchFamily="34" charset="0"/>
              </a:rPr>
              <a:t>          	  следува дека </a:t>
            </a:r>
            <a:r>
              <a:rPr lang="mk-MK" sz="2400" b="0" dirty="0">
                <a:latin typeface="Arial" pitchFamily="34" charset="0"/>
                <a:cs typeface="Arial" pitchFamily="34" charset="0"/>
              </a:rPr>
              <a:t>п</a:t>
            </a:r>
            <a:r>
              <a:rPr lang="mk-MK" sz="2400" b="0" dirty="0" smtClean="0">
                <a:latin typeface="Arial" pitchFamily="34" charset="0"/>
                <a:cs typeface="Arial" pitchFamily="34" charset="0"/>
              </a:rPr>
              <a:t>лоштината на карактеристичниот триаголник е 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mk-MK" sz="2400" b="0" dirty="0" smtClean="0">
                <a:latin typeface="Arial" pitchFamily="34" charset="0"/>
                <a:cs typeface="Arial" pitchFamily="34" charset="0"/>
              </a:rPr>
              <a:t>   . </a:t>
            </a:r>
            <a:endParaRPr lang="en-US" sz="2400" b="0" dirty="0" smtClean="0">
              <a:latin typeface="Arial" pitchFamily="34" charset="0"/>
              <a:cs typeface="Arial" pitchFamily="34" charset="0"/>
            </a:endParaRPr>
          </a:p>
          <a:p>
            <a:pPr marL="0" indent="0"/>
            <a:endParaRPr lang="mk-MK" sz="2400" b="0" dirty="0" smtClean="0">
              <a:latin typeface="Arial" pitchFamily="34" charset="0"/>
              <a:cs typeface="Arial" pitchFamily="34" charset="0"/>
            </a:endParaRPr>
          </a:p>
          <a:p>
            <a:pPr marL="0" indent="0"/>
            <a:endParaRPr lang="mk-MK" sz="2400" b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mk-MK" sz="2400" b="0" dirty="0" smtClean="0">
                <a:latin typeface="Arial" pitchFamily="34" charset="0"/>
                <a:cs typeface="Arial" pitchFamily="34" charset="0"/>
              </a:rPr>
              <a:t>Ако во оваа формула ги замениме равенствата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(1) </a:t>
            </a:r>
            <a:r>
              <a:rPr lang="mk-MK" sz="2400" b="0" dirty="0" smtClean="0">
                <a:latin typeface="Arial" pitchFamily="34" charset="0"/>
                <a:cs typeface="Arial" pitchFamily="34" charset="0"/>
              </a:rPr>
              <a:t>добиваме дека плоштината на карактеристичниот триголник е </a:t>
            </a:r>
            <a:endParaRPr lang="en-US" sz="2400" b="0" dirty="0" smtClean="0">
              <a:latin typeface="Arial" pitchFamily="34" charset="0"/>
              <a:cs typeface="Arial" pitchFamily="34" charset="0"/>
            </a:endParaRPr>
          </a:p>
          <a:p>
            <a:pPr marL="0" indent="0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/>
            <a:endParaRPr lang="mk-MK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409516"/>
              </p:ext>
            </p:extLst>
          </p:nvPr>
        </p:nvGraphicFramePr>
        <p:xfrm>
          <a:off x="467544" y="1268760"/>
          <a:ext cx="634135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3" imgW="495000" imgH="393480" progId="Equation.3">
                  <p:embed/>
                </p:oleObj>
              </mc:Choice>
              <mc:Fallback>
                <p:oleObj name="Equation" r:id="rId3" imgW="4950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268760"/>
                        <a:ext cx="634135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384304"/>
              </p:ext>
            </p:extLst>
          </p:nvPr>
        </p:nvGraphicFramePr>
        <p:xfrm>
          <a:off x="2339752" y="1556792"/>
          <a:ext cx="933021" cy="635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5" imgW="596880" imgH="406080" progId="Equation.3">
                  <p:embed/>
                </p:oleObj>
              </mc:Choice>
              <mc:Fallback>
                <p:oleObj name="Equation" r:id="rId5" imgW="59688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39752" y="1556792"/>
                        <a:ext cx="933021" cy="6352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8623050"/>
              </p:ext>
            </p:extLst>
          </p:nvPr>
        </p:nvGraphicFramePr>
        <p:xfrm>
          <a:off x="971600" y="3861048"/>
          <a:ext cx="2415542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7" imgW="1562040" imgH="419040" progId="Equation.3">
                  <p:embed/>
                </p:oleObj>
              </mc:Choice>
              <mc:Fallback>
                <p:oleObj name="Equation" r:id="rId7" imgW="156204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71600" y="3861048"/>
                        <a:ext cx="2415542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Isosceles Triangle 11"/>
          <p:cNvSpPr/>
          <p:nvPr/>
        </p:nvSpPr>
        <p:spPr>
          <a:xfrm>
            <a:off x="3739468" y="1988840"/>
            <a:ext cx="1080120" cy="1008112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4" name="Isosceles Triangle 13"/>
          <p:cNvSpPr/>
          <p:nvPr/>
        </p:nvSpPr>
        <p:spPr>
          <a:xfrm>
            <a:off x="6084168" y="3815680"/>
            <a:ext cx="1296144" cy="1080120"/>
          </a:xfrm>
          <a:prstGeom prst="triangl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5" name="Isosceles Triangle 14"/>
          <p:cNvSpPr/>
          <p:nvPr/>
        </p:nvSpPr>
        <p:spPr>
          <a:xfrm>
            <a:off x="1619672" y="32296"/>
            <a:ext cx="1073555" cy="980728"/>
          </a:xfrm>
          <a:prstGeom prst="triangl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431656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764704"/>
            <a:ext cx="7520940" cy="3579849"/>
          </a:xfrm>
        </p:spPr>
        <p:txBody>
          <a:bodyPr/>
          <a:lstStyle/>
          <a:p>
            <a:pPr marL="457200" indent="-457200" algn="ctr">
              <a:buFont typeface="Wingdings" pitchFamily="2" charset="2"/>
              <a:buChar char="v"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Конечно, плоштината на правилниот n-аголник ќе биде:</a:t>
            </a:r>
          </a:p>
          <a:p>
            <a:endParaRPr lang="ru-RU" dirty="0"/>
          </a:p>
          <a:p>
            <a:endParaRPr lang="mk-MK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2030350"/>
              </p:ext>
            </p:extLst>
          </p:nvPr>
        </p:nvGraphicFramePr>
        <p:xfrm>
          <a:off x="1691680" y="2636912"/>
          <a:ext cx="1211262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3" imgW="533160" imgH="228600" progId="Equation.3">
                  <p:embed/>
                </p:oleObj>
              </mc:Choice>
              <mc:Fallback>
                <p:oleObj name="Equation" r:id="rId3" imgW="53316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636912"/>
                        <a:ext cx="1211262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3538092"/>
              </p:ext>
            </p:extLst>
          </p:nvPr>
        </p:nvGraphicFramePr>
        <p:xfrm>
          <a:off x="4283968" y="2348880"/>
          <a:ext cx="3853417" cy="964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5" imgW="1676160" imgH="419040" progId="Equation.3">
                  <p:embed/>
                </p:oleObj>
              </mc:Choice>
              <mc:Fallback>
                <p:oleObj name="Equation" r:id="rId5" imgW="1676160" imgH="4190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2348880"/>
                        <a:ext cx="3853417" cy="9647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630709"/>
              </p:ext>
            </p:extLst>
          </p:nvPr>
        </p:nvGraphicFramePr>
        <p:xfrm>
          <a:off x="3275856" y="2564904"/>
          <a:ext cx="762053" cy="669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7" imgW="190440" imgH="152280" progId="Equation.3">
                  <p:embed/>
                </p:oleObj>
              </mc:Choice>
              <mc:Fallback>
                <p:oleObj name="Equation" r:id="rId7" imgW="19044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75856" y="2564904"/>
                        <a:ext cx="762053" cy="6690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4211960" y="2204864"/>
            <a:ext cx="4032448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11960" y="2204864"/>
            <a:ext cx="0" cy="108012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211960" y="3284984"/>
            <a:ext cx="4032448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244408" y="2204864"/>
            <a:ext cx="0" cy="108012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77417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183</TotalTime>
  <Words>163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Franklin Gothic Book</vt:lpstr>
      <vt:lpstr>Franklin Gothic Medium</vt:lpstr>
      <vt:lpstr>Tunga</vt:lpstr>
      <vt:lpstr>Wingdings</vt:lpstr>
      <vt:lpstr>Angles</vt:lpstr>
      <vt:lpstr>Equation</vt:lpstr>
      <vt:lpstr>Плоштина на правилен многуаголник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Плоштина на многуаголник</dc:title>
  <dc:creator>Windows User</dc:creator>
  <cp:lastModifiedBy>Dell</cp:lastModifiedBy>
  <cp:revision>20</cp:revision>
  <dcterms:created xsi:type="dcterms:W3CDTF">2020-03-20T12:13:20Z</dcterms:created>
  <dcterms:modified xsi:type="dcterms:W3CDTF">2020-03-21T17:12:46Z</dcterms:modified>
</cp:coreProperties>
</file>