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7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mk-M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mk-MK"/>
          </a:p>
        </p:txBody>
      </p:sp>
      <p:sp>
        <p:nvSpPr>
          <p:cNvPr id="4" name="Date Placeholder 3"/>
          <p:cNvSpPr>
            <a:spLocks noGrp="1"/>
          </p:cNvSpPr>
          <p:nvPr>
            <p:ph type="dt" sz="half" idx="10"/>
          </p:nvPr>
        </p:nvSpPr>
        <p:spPr/>
        <p:txBody>
          <a:bodyPr/>
          <a:lstStyle/>
          <a:p>
            <a:fld id="{BAD61EC3-F7FC-4F46-B066-4963BC918ED6}" type="datetimeFigureOut">
              <a:rPr lang="mk-MK" smtClean="0"/>
              <a:t>20.03.2020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3981F896-9ED8-46E1-BF4C-2572F3F00005}" type="slidenum">
              <a:rPr lang="mk-MK" smtClean="0"/>
              <a:t>‹#›</a:t>
            </a:fld>
            <a:endParaRPr lang="mk-M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BAD61EC3-F7FC-4F46-B066-4963BC918ED6}" type="datetimeFigureOut">
              <a:rPr lang="mk-MK" smtClean="0"/>
              <a:t>20.03.2020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3981F896-9ED8-46E1-BF4C-2572F3F00005}" type="slidenum">
              <a:rPr lang="mk-MK" smtClean="0"/>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BAD61EC3-F7FC-4F46-B066-4963BC918ED6}" type="datetimeFigureOut">
              <a:rPr lang="mk-MK" smtClean="0"/>
              <a:t>20.03.2020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3981F896-9ED8-46E1-BF4C-2572F3F00005}" type="slidenum">
              <a:rPr lang="mk-MK" smtClean="0"/>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BAD61EC3-F7FC-4F46-B066-4963BC918ED6}" type="datetimeFigureOut">
              <a:rPr lang="mk-MK" smtClean="0"/>
              <a:t>20.03.2020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3981F896-9ED8-46E1-BF4C-2572F3F00005}" type="slidenum">
              <a:rPr lang="mk-MK" smtClean="0"/>
              <a:t>‹#›</a:t>
            </a:fld>
            <a:endParaRPr lang="mk-M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mk-M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D61EC3-F7FC-4F46-B066-4963BC918ED6}" type="datetimeFigureOut">
              <a:rPr lang="mk-MK" smtClean="0"/>
              <a:t>20.03.2020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3981F896-9ED8-46E1-BF4C-2572F3F00005}" type="slidenum">
              <a:rPr lang="mk-MK" smtClean="0"/>
              <a:t>‹#›</a:t>
            </a:fld>
            <a:endParaRPr lang="mk-M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Date Placeholder 4"/>
          <p:cNvSpPr>
            <a:spLocks noGrp="1"/>
          </p:cNvSpPr>
          <p:nvPr>
            <p:ph type="dt" sz="half" idx="10"/>
          </p:nvPr>
        </p:nvSpPr>
        <p:spPr/>
        <p:txBody>
          <a:bodyPr/>
          <a:lstStyle/>
          <a:p>
            <a:fld id="{BAD61EC3-F7FC-4F46-B066-4963BC918ED6}" type="datetimeFigureOut">
              <a:rPr lang="mk-MK" smtClean="0"/>
              <a:t>20.03.2020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3981F896-9ED8-46E1-BF4C-2572F3F00005}" type="slidenum">
              <a:rPr lang="mk-MK" smtClean="0"/>
              <a:t>‹#›</a:t>
            </a:fld>
            <a:endParaRPr lang="mk-M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mk-M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Date Placeholder 6"/>
          <p:cNvSpPr>
            <a:spLocks noGrp="1"/>
          </p:cNvSpPr>
          <p:nvPr>
            <p:ph type="dt" sz="half" idx="10"/>
          </p:nvPr>
        </p:nvSpPr>
        <p:spPr/>
        <p:txBody>
          <a:bodyPr/>
          <a:lstStyle/>
          <a:p>
            <a:fld id="{BAD61EC3-F7FC-4F46-B066-4963BC918ED6}" type="datetimeFigureOut">
              <a:rPr lang="mk-MK" smtClean="0"/>
              <a:t>20.03.2020</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3981F896-9ED8-46E1-BF4C-2572F3F00005}" type="slidenum">
              <a:rPr lang="mk-MK" smtClean="0"/>
              <a:t>‹#›</a:t>
            </a:fld>
            <a:endParaRPr lang="mk-M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Date Placeholder 2"/>
          <p:cNvSpPr>
            <a:spLocks noGrp="1"/>
          </p:cNvSpPr>
          <p:nvPr>
            <p:ph type="dt" sz="half" idx="10"/>
          </p:nvPr>
        </p:nvSpPr>
        <p:spPr/>
        <p:txBody>
          <a:bodyPr/>
          <a:lstStyle/>
          <a:p>
            <a:fld id="{BAD61EC3-F7FC-4F46-B066-4963BC918ED6}" type="datetimeFigureOut">
              <a:rPr lang="mk-MK" smtClean="0"/>
              <a:t>20.03.2020</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3981F896-9ED8-46E1-BF4C-2572F3F00005}" type="slidenum">
              <a:rPr lang="mk-MK" smtClean="0"/>
              <a:t>‹#›</a:t>
            </a:fld>
            <a:endParaRPr lang="mk-M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D61EC3-F7FC-4F46-B066-4963BC918ED6}" type="datetimeFigureOut">
              <a:rPr lang="mk-MK" smtClean="0"/>
              <a:t>20.03.2020</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3981F896-9ED8-46E1-BF4C-2572F3F00005}" type="slidenum">
              <a:rPr lang="mk-MK" smtClean="0"/>
              <a:t>‹#›</a:t>
            </a:fld>
            <a:endParaRPr lang="mk-M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mk-M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D61EC3-F7FC-4F46-B066-4963BC918ED6}" type="datetimeFigureOut">
              <a:rPr lang="mk-MK" smtClean="0"/>
              <a:t>20.03.2020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3981F896-9ED8-46E1-BF4C-2572F3F00005}" type="slidenum">
              <a:rPr lang="mk-MK" smtClean="0"/>
              <a:t>‹#›</a:t>
            </a:fld>
            <a:endParaRPr lang="mk-M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mk-M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D61EC3-F7FC-4F46-B066-4963BC918ED6}" type="datetimeFigureOut">
              <a:rPr lang="mk-MK" smtClean="0"/>
              <a:t>20.03.2020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3981F896-9ED8-46E1-BF4C-2572F3F00005}" type="slidenum">
              <a:rPr lang="mk-MK" smtClean="0"/>
              <a:t>‹#›</a:t>
            </a:fld>
            <a:endParaRPr lang="mk-M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mk-M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D61EC3-F7FC-4F46-B066-4963BC918ED6}" type="datetimeFigureOut">
              <a:rPr lang="mk-MK" smtClean="0"/>
              <a:t>20.03.2020</a:t>
            </a:fld>
            <a:endParaRPr lang="mk-M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k-M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1F896-9ED8-46E1-BF4C-2572F3F00005}" type="slidenum">
              <a:rPr lang="mk-MK" smtClean="0"/>
              <a:t>‹#›</a:t>
            </a:fld>
            <a:endParaRPr lang="mk-M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714356"/>
            <a:ext cx="7772400" cy="1470025"/>
          </a:xfrm>
        </p:spPr>
        <p:txBody>
          <a:bodyPr/>
          <a:lstStyle/>
          <a:p>
            <a:r>
              <a:rPr lang="mk-MK" b="1" dirty="0" smtClean="0"/>
              <a:t>Пишување на самогласките и согласките</a:t>
            </a:r>
            <a:endParaRPr lang="mk-MK" b="1" dirty="0"/>
          </a:p>
        </p:txBody>
      </p:sp>
      <p:sp>
        <p:nvSpPr>
          <p:cNvPr id="3" name="Subtitle 2"/>
          <p:cNvSpPr>
            <a:spLocks noGrp="1"/>
          </p:cNvSpPr>
          <p:nvPr>
            <p:ph type="subTitle" idx="1"/>
          </p:nvPr>
        </p:nvSpPr>
        <p:spPr>
          <a:xfrm>
            <a:off x="500034" y="2786058"/>
            <a:ext cx="7929618" cy="3357586"/>
          </a:xfrm>
        </p:spPr>
        <p:txBody>
          <a:bodyPr>
            <a:normAutofit fontScale="92500" lnSpcReduction="10000"/>
          </a:bodyPr>
          <a:lstStyle/>
          <a:p>
            <a:endParaRPr lang="mk-MK" b="1" dirty="0" smtClean="0">
              <a:solidFill>
                <a:schemeClr val="tx1"/>
              </a:solidFill>
            </a:endParaRPr>
          </a:p>
          <a:p>
            <a:r>
              <a:rPr lang="mk-MK" b="1" dirty="0" smtClean="0">
                <a:solidFill>
                  <a:schemeClr val="tx1"/>
                </a:solidFill>
              </a:rPr>
              <a:t>Согласки во непосреден допир:  едначење по звучност, обезвучување на крајот од зборот, удвојување и испуштање</a:t>
            </a:r>
          </a:p>
          <a:p>
            <a:endParaRPr lang="mk-MK" dirty="0">
              <a:solidFill>
                <a:schemeClr val="tx1"/>
              </a:solidFill>
            </a:endParaRPr>
          </a:p>
          <a:p>
            <a:endParaRPr lang="mk-MK" dirty="0" smtClean="0">
              <a:solidFill>
                <a:schemeClr val="tx1"/>
              </a:solidFill>
            </a:endParaRPr>
          </a:p>
          <a:p>
            <a:r>
              <a:rPr lang="mk-MK" dirty="0" smtClean="0">
                <a:solidFill>
                  <a:schemeClr val="tx1"/>
                </a:solidFill>
              </a:rPr>
              <a:t>проф. Наташа Младеновска-Лазаревска</a:t>
            </a:r>
            <a:endParaRPr lang="mk-MK"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lstStyle/>
          <a:p>
            <a:r>
              <a:rPr lang="mk-MK" dirty="0" smtClean="0"/>
              <a:t>Ви благодарам на вниманието!</a:t>
            </a:r>
            <a:endParaRPr lang="mk-M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fontScale="90000"/>
          </a:bodyPr>
          <a:lstStyle/>
          <a:p>
            <a:pPr lvl="0" algn="l"/>
            <a:r>
              <a:rPr lang="mk-MK" sz="2700" dirty="0"/>
              <a:t>Кога во промената на некои форми на зборот или во изведувањата од него ќе се најдат една до друга две согласки различни по звучност, доаѓа до </a:t>
            </a:r>
            <a:r>
              <a:rPr lang="mk-MK" sz="2700" b="1" u="sng" dirty="0">
                <a:solidFill>
                  <a:schemeClr val="accent5">
                    <a:lumMod val="75000"/>
                  </a:schemeClr>
                </a:solidFill>
              </a:rPr>
              <a:t>едначење (асимилација) на согласките по звучност. </a:t>
            </a:r>
            <a:r>
              <a:rPr lang="mk-MK" sz="2700" b="1" u="sng" dirty="0" smtClean="0">
                <a:solidFill>
                  <a:schemeClr val="accent5">
                    <a:lumMod val="75000"/>
                  </a:schemeClr>
                </a:solidFill>
              </a:rPr>
              <a:t/>
            </a:r>
            <a:br>
              <a:rPr lang="mk-MK" sz="2700" b="1" u="sng" dirty="0" smtClean="0">
                <a:solidFill>
                  <a:schemeClr val="accent5">
                    <a:lumMod val="75000"/>
                  </a:schemeClr>
                </a:solidFill>
              </a:rPr>
            </a:br>
            <a:r>
              <a:rPr lang="mk-MK" sz="2700" dirty="0" smtClean="0"/>
              <a:t/>
            </a:r>
            <a:br>
              <a:rPr lang="mk-MK" sz="2700" dirty="0" smtClean="0"/>
            </a:br>
            <a:r>
              <a:rPr lang="mk-MK" sz="2700" dirty="0" smtClean="0"/>
              <a:t>На </a:t>
            </a:r>
            <a:r>
              <a:rPr lang="mk-MK" sz="2700" dirty="0"/>
              <a:t>пример:</a:t>
            </a:r>
            <a:br>
              <a:rPr lang="mk-MK" sz="2700" dirty="0"/>
            </a:br>
            <a:r>
              <a:rPr lang="mk-MK" sz="2700" dirty="0"/>
              <a:t>војво</a:t>
            </a:r>
            <a:r>
              <a:rPr lang="mk-MK" sz="2700" b="1" dirty="0"/>
              <a:t>д</a:t>
            </a:r>
            <a:r>
              <a:rPr lang="mk-MK" sz="2700" dirty="0"/>
              <a:t>а&gt; војводка&gt;в војво</a:t>
            </a:r>
            <a:r>
              <a:rPr lang="mk-MK" sz="2700" b="1" dirty="0"/>
              <a:t>т</a:t>
            </a:r>
            <a:r>
              <a:rPr lang="mk-MK" sz="2700" dirty="0"/>
              <a:t>ка, же</a:t>
            </a:r>
            <a:r>
              <a:rPr lang="mk-MK" sz="2700" b="1" dirty="0"/>
              <a:t>ж</a:t>
            </a:r>
            <a:r>
              <a:rPr lang="mk-MK" sz="2700" dirty="0"/>
              <a:t>ок&gt;жежка&gt;же</a:t>
            </a:r>
            <a:r>
              <a:rPr lang="mk-MK" sz="2700" b="1" dirty="0"/>
              <a:t>ш</a:t>
            </a:r>
            <a:r>
              <a:rPr lang="mk-MK" sz="2700" dirty="0"/>
              <a:t>ка, ри</a:t>
            </a:r>
            <a:r>
              <a:rPr lang="mk-MK" sz="2700" b="1" dirty="0"/>
              <a:t>б</a:t>
            </a:r>
            <a:r>
              <a:rPr lang="mk-MK" sz="2700" dirty="0"/>
              <a:t>а&gt;рибче&gt;ри</a:t>
            </a:r>
            <a:r>
              <a:rPr lang="mk-MK" sz="2700" b="1" dirty="0"/>
              <a:t>п</a:t>
            </a:r>
            <a:r>
              <a:rPr lang="mk-MK" sz="2700" dirty="0"/>
              <a:t>че, сва</a:t>
            </a:r>
            <a:r>
              <a:rPr lang="mk-MK" sz="2700" b="1" dirty="0"/>
              <a:t>т</a:t>
            </a:r>
            <a:r>
              <a:rPr lang="mk-MK" sz="2700" dirty="0"/>
              <a:t>&gt;сватба&gt;сва</a:t>
            </a:r>
            <a:r>
              <a:rPr lang="mk-MK" sz="2700" b="1" dirty="0"/>
              <a:t>д</a:t>
            </a:r>
            <a:r>
              <a:rPr lang="mk-MK" sz="2700" dirty="0"/>
              <a:t>ба. </a:t>
            </a:r>
            <a:r>
              <a:rPr lang="mk-MK" sz="2700" dirty="0" smtClean="0"/>
              <a:t/>
            </a:r>
            <a:br>
              <a:rPr lang="mk-MK" sz="2700" dirty="0" smtClean="0"/>
            </a:br>
            <a:r>
              <a:rPr lang="mk-MK" sz="2700" dirty="0"/>
              <a:t/>
            </a:r>
            <a:br>
              <a:rPr lang="mk-MK" sz="2700" dirty="0"/>
            </a:br>
            <a:r>
              <a:rPr lang="mk-MK" sz="2700" b="1" i="1" dirty="0"/>
              <a:t>Правописот наложува едначење според втората согласка (како во сите горенаведени примери)</a:t>
            </a:r>
            <a:r>
              <a:rPr lang="mk-MK" sz="2700" dirty="0"/>
              <a:t>, но од ова правило има и одредени отстапки, затоа што од некои причини не може доследно да се спроведува во практиката. </a:t>
            </a:r>
            <a:r>
              <a:rPr lang="mk-MK" sz="2700" dirty="0" smtClean="0"/>
              <a:t/>
            </a:r>
            <a:br>
              <a:rPr lang="mk-MK" sz="2700" dirty="0" smtClean="0"/>
            </a:br>
            <a:r>
              <a:rPr lang="mk-MK" sz="2700" dirty="0"/>
              <a:t/>
            </a:r>
            <a:br>
              <a:rPr lang="mk-MK" sz="2700" dirty="0"/>
            </a:br>
            <a:r>
              <a:rPr lang="mk-MK" sz="2700" dirty="0" smtClean="0"/>
              <a:t>Така </a:t>
            </a:r>
            <a:r>
              <a:rPr lang="mk-MK" sz="2700" dirty="0"/>
              <a:t>на пример, пишуваме: </a:t>
            </a:r>
            <a:r>
              <a:rPr lang="mk-MK" sz="2700" i="1" dirty="0"/>
              <a:t>вторник, крадци, бегство</a:t>
            </a:r>
            <a:r>
              <a:rPr lang="mk-MK" sz="2700" dirty="0"/>
              <a:t>, а изговараме </a:t>
            </a:r>
            <a:r>
              <a:rPr lang="mk-MK" sz="2700" i="1" dirty="0"/>
              <a:t>фторник, кратци, бекство</a:t>
            </a:r>
            <a:r>
              <a:rPr lang="mk-MK" sz="2700" dirty="0" smtClean="0"/>
              <a:t>.   </a:t>
            </a:r>
            <a:r>
              <a:rPr lang="mk-MK" sz="2800" dirty="0"/>
              <a:t/>
            </a:r>
            <a:br>
              <a:rPr lang="mk-MK" sz="2800" dirty="0"/>
            </a:br>
            <a:endParaRPr lang="mk-MK" sz="2800" dirty="0"/>
          </a:p>
        </p:txBody>
      </p:sp>
      <p:pic>
        <p:nvPicPr>
          <p:cNvPr id="1026" name="Picture 2" descr="C:\Users\User\AppData\Local\Microsoft\Windows\Temporary Internet Files\Content.IE5\299UY3QO\arrow_process[1].png"/>
          <p:cNvPicPr>
            <a:picLocks noChangeAspect="1" noChangeArrowheads="1"/>
          </p:cNvPicPr>
          <p:nvPr/>
        </p:nvPicPr>
        <p:blipFill>
          <a:blip r:embed="rId2"/>
          <a:srcRect/>
          <a:stretch>
            <a:fillRect/>
          </a:stretch>
        </p:blipFill>
        <p:spPr bwMode="auto">
          <a:xfrm>
            <a:off x="6072198" y="5715016"/>
            <a:ext cx="2786082" cy="857256"/>
          </a:xfrm>
          <a:prstGeom prst="rect">
            <a:avLst/>
          </a:prstGeom>
          <a:noFill/>
        </p:spPr>
      </p:pic>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fontScale="90000"/>
          </a:bodyPr>
          <a:lstStyle/>
          <a:p>
            <a:pPr algn="l"/>
            <a:r>
              <a:rPr lang="mk-MK" sz="3200" dirty="0" smtClean="0">
                <a:latin typeface="Times New Roman"/>
                <a:cs typeface="Times New Roman"/>
              </a:rPr>
              <a:t>►</a:t>
            </a:r>
            <a:r>
              <a:rPr lang="mk-MK" sz="3200" dirty="0" smtClean="0"/>
              <a:t>Во </a:t>
            </a:r>
            <a:r>
              <a:rPr lang="mk-MK" sz="3200" dirty="0"/>
              <a:t>покарактеристичните гласовни промени се вбројуваат</a:t>
            </a:r>
            <a:r>
              <a:rPr lang="mk-MK" sz="3200" dirty="0" smtClean="0"/>
              <a:t>:</a:t>
            </a:r>
            <a:br>
              <a:rPr lang="mk-MK" sz="3200" dirty="0" smtClean="0"/>
            </a:br>
            <a:r>
              <a:rPr lang="mk-MK" sz="3200" dirty="0"/>
              <a:t>-</a:t>
            </a:r>
            <a:r>
              <a:rPr lang="mk-MK" sz="3200" dirty="0" smtClean="0"/>
              <a:t> </a:t>
            </a:r>
            <a:r>
              <a:rPr lang="mk-MK" sz="3200" dirty="0"/>
              <a:t>едначењето </a:t>
            </a:r>
            <a:r>
              <a:rPr lang="mk-MK" sz="3200" dirty="0" smtClean="0"/>
              <a:t>на согласките по звучност</a:t>
            </a:r>
            <a:r>
              <a:rPr lang="en-US" sz="3200" dirty="0" smtClean="0"/>
              <a:t>;</a:t>
            </a:r>
            <a:r>
              <a:rPr lang="mk-MK" sz="3200" dirty="0" smtClean="0"/>
              <a:t/>
            </a:r>
            <a:br>
              <a:rPr lang="mk-MK" sz="3200" dirty="0" smtClean="0"/>
            </a:br>
            <a:r>
              <a:rPr lang="mk-MK" sz="3200" dirty="0" smtClean="0"/>
              <a:t>- обезвучувањето </a:t>
            </a:r>
            <a:r>
              <a:rPr lang="mk-MK" sz="3200" dirty="0"/>
              <a:t>на звучните согласки на крајот од </a:t>
            </a:r>
            <a:r>
              <a:rPr lang="mk-MK" sz="3200" dirty="0" smtClean="0"/>
              <a:t>зборот</a:t>
            </a:r>
            <a:r>
              <a:rPr lang="en-US" sz="3200" dirty="0" smtClean="0"/>
              <a:t>;</a:t>
            </a:r>
            <a:r>
              <a:rPr lang="mk-MK" sz="3200" dirty="0" smtClean="0"/>
              <a:t/>
            </a:r>
            <a:br>
              <a:rPr lang="mk-MK" sz="3200" dirty="0" smtClean="0"/>
            </a:br>
            <a:r>
              <a:rPr lang="mk-MK" sz="3200" dirty="0" smtClean="0"/>
              <a:t>- редувањето </a:t>
            </a:r>
            <a:r>
              <a:rPr lang="mk-MK" sz="3200" dirty="0"/>
              <a:t>на самогласките и </a:t>
            </a:r>
            <a:r>
              <a:rPr lang="mk-MK" sz="3200" dirty="0" smtClean="0"/>
              <a:t>согласките</a:t>
            </a:r>
            <a:r>
              <a:rPr lang="en-US" sz="3200" dirty="0" smtClean="0"/>
              <a:t>;</a:t>
            </a:r>
            <a:r>
              <a:rPr lang="mk-MK" sz="3200" dirty="0" smtClean="0"/>
              <a:t> </a:t>
            </a:r>
            <a:br>
              <a:rPr lang="mk-MK" sz="3200" dirty="0" smtClean="0"/>
            </a:br>
            <a:r>
              <a:rPr lang="mk-MK" sz="3200" dirty="0" smtClean="0"/>
              <a:t>- испуштањето </a:t>
            </a:r>
            <a:r>
              <a:rPr lang="mk-MK" sz="3200" dirty="0"/>
              <a:t>на самогласките и </a:t>
            </a:r>
            <a:r>
              <a:rPr lang="mk-MK" sz="3200" dirty="0" smtClean="0"/>
              <a:t>согласките</a:t>
            </a:r>
            <a:r>
              <a:rPr lang="en-US" sz="3200" dirty="0" smtClean="0"/>
              <a:t>;</a:t>
            </a:r>
            <a:r>
              <a:rPr lang="mk-MK" sz="3200" dirty="0" smtClean="0"/>
              <a:t/>
            </a:r>
            <a:br>
              <a:rPr lang="mk-MK" sz="3200" dirty="0" smtClean="0"/>
            </a:br>
            <a:r>
              <a:rPr lang="mk-MK" sz="3200" dirty="0" smtClean="0"/>
              <a:t>- удвојувањето на согласките</a:t>
            </a:r>
            <a:r>
              <a:rPr lang="en-US" sz="3200" dirty="0" smtClean="0"/>
              <a:t>;</a:t>
            </a:r>
            <a:r>
              <a:rPr lang="mk-MK" sz="3200" dirty="0" smtClean="0"/>
              <a:t/>
            </a:r>
            <a:br>
              <a:rPr lang="mk-MK" sz="3200" dirty="0" smtClean="0"/>
            </a:br>
            <a:r>
              <a:rPr lang="mk-MK" sz="3200" dirty="0" smtClean="0"/>
              <a:t>- преместувањето</a:t>
            </a:r>
            <a:r>
              <a:rPr lang="mk-MK" sz="3200" dirty="0"/>
              <a:t>, вметнувањето </a:t>
            </a:r>
            <a:r>
              <a:rPr lang="mk-MK" sz="3200" dirty="0" smtClean="0"/>
              <a:t>на самогласките и согласките и </a:t>
            </a:r>
            <a:r>
              <a:rPr lang="mk-MK" sz="3200" dirty="0"/>
              <a:t>др. </a:t>
            </a:r>
            <a:r>
              <a:rPr lang="en-US" sz="3200" dirty="0" smtClean="0"/>
              <a:t/>
            </a:r>
            <a:br>
              <a:rPr lang="en-US" sz="3200" dirty="0" smtClean="0"/>
            </a:br>
            <a:r>
              <a:rPr lang="mk-MK" sz="3200" dirty="0" smtClean="0"/>
              <a:t/>
            </a:r>
            <a:br>
              <a:rPr lang="mk-MK" sz="3200" dirty="0" smtClean="0"/>
            </a:br>
            <a:r>
              <a:rPr lang="mk-MK" sz="3200" b="1" dirty="0" smtClean="0">
                <a:solidFill>
                  <a:srgbClr val="66FF33"/>
                </a:solidFill>
              </a:rPr>
              <a:t>Да научиме за некои од нив!!!        Преминете на следниот слајд!</a:t>
            </a:r>
            <a:r>
              <a:rPr lang="mk-MK" sz="3200" dirty="0">
                <a:solidFill>
                  <a:srgbClr val="66FF33"/>
                </a:solidFill>
              </a:rPr>
              <a:t/>
            </a:r>
            <a:br>
              <a:rPr lang="mk-MK" sz="3200" dirty="0">
                <a:solidFill>
                  <a:srgbClr val="66FF33"/>
                </a:solidFill>
              </a:rPr>
            </a:br>
            <a:endParaRPr lang="mk-MK" sz="3200" dirty="0">
              <a:solidFill>
                <a:srgbClr val="66FF33"/>
              </a:solidFill>
            </a:endParaRPr>
          </a:p>
        </p:txBody>
      </p:sp>
      <p:cxnSp>
        <p:nvCxnSpPr>
          <p:cNvPr id="5" name="Elbow Connector 4"/>
          <p:cNvCxnSpPr/>
          <p:nvPr/>
        </p:nvCxnSpPr>
        <p:spPr>
          <a:xfrm>
            <a:off x="5500694" y="5643578"/>
            <a:ext cx="428628" cy="158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6583362"/>
          </a:xfrm>
        </p:spPr>
        <p:txBody>
          <a:bodyPr>
            <a:normAutofit fontScale="90000"/>
          </a:bodyPr>
          <a:lstStyle/>
          <a:p>
            <a:pPr lvl="0"/>
            <a:r>
              <a:rPr lang="mk-MK" sz="2700" dirty="0" smtClean="0"/>
              <a:t/>
            </a:r>
            <a:br>
              <a:rPr lang="mk-MK" sz="2700" dirty="0" smtClean="0"/>
            </a:br>
            <a:r>
              <a:rPr lang="mk-MK" sz="2700" dirty="0"/>
              <a:t/>
            </a:r>
            <a:br>
              <a:rPr lang="mk-MK" sz="2700" dirty="0"/>
            </a:br>
            <a:r>
              <a:rPr lang="mk-MK" sz="2700" dirty="0" smtClean="0"/>
              <a:t>Гласовна </a:t>
            </a:r>
            <a:r>
              <a:rPr lang="mk-MK" sz="2700" dirty="0"/>
              <a:t>промена слична на едначењето по звучност е </a:t>
            </a:r>
            <a:r>
              <a:rPr lang="mk-MK" sz="2700" i="1" dirty="0">
                <a:solidFill>
                  <a:schemeClr val="tx2">
                    <a:lumMod val="60000"/>
                    <a:lumOff val="40000"/>
                  </a:schemeClr>
                </a:solidFill>
              </a:rPr>
              <a:t>обезвучувањето.</a:t>
            </a:r>
            <a:r>
              <a:rPr lang="mk-MK" sz="2700" dirty="0"/>
              <a:t> На крајот на зборот секоја звучна согласка се изговара како нејзиниот безвучен парник. </a:t>
            </a:r>
            <a:r>
              <a:rPr lang="mk-MK" sz="2700" dirty="0" smtClean="0"/>
              <a:t/>
            </a:r>
            <a:br>
              <a:rPr lang="mk-MK" sz="2700" dirty="0" smtClean="0"/>
            </a:br>
            <a:r>
              <a:rPr lang="mk-MK" sz="2700" dirty="0"/>
              <a:t/>
            </a:r>
            <a:br>
              <a:rPr lang="mk-MK" sz="2700" dirty="0"/>
            </a:br>
            <a:r>
              <a:rPr lang="mk-MK" sz="2700" dirty="0" smtClean="0"/>
              <a:t>На </a:t>
            </a:r>
            <a:r>
              <a:rPr lang="mk-MK" sz="2700" dirty="0"/>
              <a:t>пример, зборовите: </a:t>
            </a:r>
            <a:r>
              <a:rPr lang="mk-MK" sz="2700" i="1" dirty="0"/>
              <a:t>дојдов,</a:t>
            </a:r>
            <a:r>
              <a:rPr lang="mk-MK" sz="2700" dirty="0"/>
              <a:t> </a:t>
            </a:r>
            <a:r>
              <a:rPr lang="mk-MK" sz="2700" i="1" dirty="0"/>
              <a:t>нож, ориз, џеб</a:t>
            </a:r>
            <a:r>
              <a:rPr lang="mk-MK" sz="2700" dirty="0"/>
              <a:t>, се изговараат како </a:t>
            </a:r>
            <a:r>
              <a:rPr lang="mk-MK" sz="2700" i="1" dirty="0"/>
              <a:t>дојдоф, нош, орис, џеп</a:t>
            </a:r>
            <a:r>
              <a:rPr lang="mk-MK" sz="2700" dirty="0"/>
              <a:t>. </a:t>
            </a:r>
            <a:r>
              <a:rPr lang="mk-MK" sz="2700" dirty="0" smtClean="0"/>
              <a:t/>
            </a:r>
            <a:br>
              <a:rPr lang="mk-MK" sz="2700" dirty="0" smtClean="0"/>
            </a:br>
            <a:r>
              <a:rPr lang="mk-MK" sz="2700" b="1" i="1" dirty="0" smtClean="0"/>
              <a:t>Ваквото </a:t>
            </a:r>
            <a:r>
              <a:rPr lang="mk-MK" sz="2700" b="1" i="1" dirty="0"/>
              <a:t>обезвучување според правописот не се одбележува</a:t>
            </a:r>
            <a:r>
              <a:rPr lang="mk-MK" sz="2700" b="1" i="1" dirty="0" smtClean="0"/>
              <a:t>.</a:t>
            </a:r>
            <a:r>
              <a:rPr lang="mk-MK" sz="2700" dirty="0" smtClean="0"/>
              <a:t/>
            </a:r>
            <a:br>
              <a:rPr lang="mk-MK" sz="2700" dirty="0" smtClean="0"/>
            </a:br>
            <a:r>
              <a:rPr lang="mk-MK" sz="2700" dirty="0" smtClean="0"/>
              <a:t>Која </a:t>
            </a:r>
            <a:r>
              <a:rPr lang="mk-MK" sz="2700" dirty="0"/>
              <a:t>согласка треба да стои на крајот на зборот најлесно ќе определиме ако ги членуваме или ако ги употребиме нивните форми за множина. </a:t>
            </a:r>
            <a:r>
              <a:rPr lang="mk-MK" sz="2700" dirty="0" smtClean="0"/>
              <a:t/>
            </a:r>
            <a:br>
              <a:rPr lang="mk-MK" sz="2700" dirty="0" smtClean="0"/>
            </a:br>
            <a:r>
              <a:rPr lang="mk-MK" sz="2700" dirty="0" smtClean="0"/>
              <a:t>Да </a:t>
            </a:r>
            <a:r>
              <a:rPr lang="mk-MK" sz="2700" dirty="0"/>
              <a:t>го утврдиме тоа преку следниве примери:</a:t>
            </a:r>
            <a:br>
              <a:rPr lang="mk-MK" sz="2700" dirty="0"/>
            </a:br>
            <a:r>
              <a:rPr lang="mk-MK" sz="2700" dirty="0"/>
              <a:t>да</a:t>
            </a:r>
            <a:r>
              <a:rPr lang="mk-MK" sz="2700" b="1" dirty="0"/>
              <a:t>п</a:t>
            </a:r>
            <a:r>
              <a:rPr lang="mk-MK" sz="2700" dirty="0"/>
              <a:t>- дабот-дабови</a:t>
            </a:r>
            <a:r>
              <a:rPr lang="en-US" sz="2700" dirty="0"/>
              <a:t>; </a:t>
            </a:r>
            <a:r>
              <a:rPr lang="mk-MK" sz="2700" dirty="0"/>
              <a:t>ле</a:t>
            </a:r>
            <a:r>
              <a:rPr lang="mk-MK" sz="2700" b="1" dirty="0"/>
              <a:t>п</a:t>
            </a:r>
            <a:r>
              <a:rPr lang="mk-MK" sz="2700" dirty="0"/>
              <a:t>-лебот-лебови</a:t>
            </a:r>
            <a:r>
              <a:rPr lang="en-US" sz="2700" dirty="0"/>
              <a:t>; </a:t>
            </a:r>
            <a:r>
              <a:rPr lang="mk-MK" sz="2700" dirty="0"/>
              <a:t>бре</a:t>
            </a:r>
            <a:r>
              <a:rPr lang="mk-MK" sz="2700" b="1" dirty="0"/>
              <a:t>к</a:t>
            </a:r>
            <a:r>
              <a:rPr lang="mk-MK" sz="2700" dirty="0"/>
              <a:t>-брегот-брегови</a:t>
            </a:r>
            <a:r>
              <a:rPr lang="en-US" sz="2700" dirty="0"/>
              <a:t>; </a:t>
            </a:r>
            <a:r>
              <a:rPr lang="mk-MK" sz="2700" dirty="0"/>
              <a:t>ма</a:t>
            </a:r>
            <a:r>
              <a:rPr lang="mk-MK" sz="2700" b="1" dirty="0"/>
              <a:t>ш</a:t>
            </a:r>
            <a:r>
              <a:rPr lang="mk-MK" sz="2700" dirty="0"/>
              <a:t>-мажот-мажи</a:t>
            </a:r>
            <a:r>
              <a:rPr lang="en-US" sz="2700" dirty="0"/>
              <a:t>; </a:t>
            </a:r>
            <a:r>
              <a:rPr lang="mk-MK" sz="2700" dirty="0"/>
              <a:t>свирка</a:t>
            </a:r>
            <a:r>
              <a:rPr lang="mk-MK" sz="2700" b="1" dirty="0"/>
              <a:t>ф</a:t>
            </a:r>
            <a:r>
              <a:rPr lang="mk-MK" sz="2700" dirty="0"/>
              <a:t>- свиркавме итн.</a:t>
            </a:r>
            <a:br>
              <a:rPr lang="mk-MK" sz="2700" dirty="0"/>
            </a:br>
            <a:r>
              <a:rPr lang="mk-MK" sz="2700" dirty="0" smtClean="0"/>
              <a:t/>
            </a:r>
            <a:br>
              <a:rPr lang="mk-MK" sz="2700" dirty="0" smtClean="0"/>
            </a:br>
            <a:r>
              <a:rPr lang="mk-MK" sz="2700" dirty="0" smtClean="0"/>
              <a:t>Уште </a:t>
            </a:r>
            <a:r>
              <a:rPr lang="mk-MK" sz="2700" dirty="0"/>
              <a:t>еднаш да го повториме правописното правило: </a:t>
            </a:r>
            <a:r>
              <a:rPr lang="mk-MK" sz="2700" b="1" dirty="0"/>
              <a:t>Ваквото обезвучување според правописот не се одбележува.</a:t>
            </a:r>
            <a:r>
              <a:rPr lang="mk-MK" dirty="0"/>
              <a:t/>
            </a:r>
            <a:br>
              <a:rPr lang="mk-MK" dirty="0"/>
            </a:br>
            <a:endParaRPr lang="mk-MK" dirty="0"/>
          </a:p>
        </p:txBody>
      </p:sp>
      <p:pic>
        <p:nvPicPr>
          <p:cNvPr id="2050" name="Picture 2" descr="C:\Users\User\AppData\Local\Microsoft\Windows\Temporary Internet Files\Content.IE5\299UY3QO\983px-Blue_Glass_Arrow.svg[1].png"/>
          <p:cNvPicPr>
            <a:picLocks noChangeAspect="1" noChangeArrowheads="1"/>
          </p:cNvPicPr>
          <p:nvPr/>
        </p:nvPicPr>
        <p:blipFill>
          <a:blip r:embed="rId2" cstate="print"/>
          <a:srcRect/>
          <a:stretch>
            <a:fillRect/>
          </a:stretch>
        </p:blipFill>
        <p:spPr bwMode="auto">
          <a:xfrm>
            <a:off x="5469439" y="6357958"/>
            <a:ext cx="3674561" cy="50004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l"/>
            <a:r>
              <a:rPr lang="mk-MK" sz="2400" dirty="0" smtClean="0"/>
              <a:t/>
            </a:r>
            <a:br>
              <a:rPr lang="mk-MK" sz="2400" dirty="0" smtClean="0"/>
            </a:br>
            <a:r>
              <a:rPr lang="mk-MK" sz="2400" dirty="0" smtClean="0"/>
              <a:t>Во </a:t>
            </a:r>
            <a:r>
              <a:rPr lang="mk-MK" sz="2400" dirty="0"/>
              <a:t>некои случаи гласовите </a:t>
            </a:r>
            <a:r>
              <a:rPr lang="mk-MK" sz="2400" dirty="0" smtClean="0"/>
              <a:t>се </a:t>
            </a:r>
            <a:r>
              <a:rPr lang="mk-MK" sz="2400" b="1" u="sng" dirty="0"/>
              <a:t>испуштаат.</a:t>
            </a:r>
            <a:r>
              <a:rPr lang="mk-MK" sz="2400" dirty="0"/>
              <a:t> </a:t>
            </a:r>
            <a:r>
              <a:rPr lang="mk-MK" sz="2400" dirty="0" smtClean="0"/>
              <a:t> Некогаш </a:t>
            </a:r>
            <a:r>
              <a:rPr lang="mk-MK" sz="2400" dirty="0"/>
              <a:t>е тоа резултат на дејствувањето на определени правила или закони (на пример, во множинската форма </a:t>
            </a:r>
            <a:r>
              <a:rPr lang="mk-MK" sz="2400" b="1" i="1" dirty="0"/>
              <a:t>петли, потомци, добри</a:t>
            </a:r>
            <a:r>
              <a:rPr lang="en-US" sz="2400" dirty="0"/>
              <a:t>; </a:t>
            </a:r>
            <a:r>
              <a:rPr lang="mk-MK" sz="2400" dirty="0"/>
              <a:t>еднина: петел, потомок, добар), а некогаш е поради одбегнувањето на тешкиот изговор (</a:t>
            </a:r>
            <a:r>
              <a:rPr lang="mk-MK" sz="2400" b="1" i="1" dirty="0"/>
              <a:t>лисје, грозје, радосна</a:t>
            </a:r>
            <a:r>
              <a:rPr lang="mk-MK" sz="2400" dirty="0"/>
              <a:t>, од: листје, гроздје, радостна</a:t>
            </a:r>
            <a:r>
              <a:rPr lang="mk-MK" sz="2400" dirty="0" smtClean="0"/>
              <a:t>).</a:t>
            </a:r>
            <a:r>
              <a:rPr lang="mk-MK" sz="2000" dirty="0" smtClean="0"/>
              <a:t/>
            </a:r>
            <a:br>
              <a:rPr lang="mk-MK" sz="2000" dirty="0" smtClean="0"/>
            </a:br>
            <a:r>
              <a:rPr lang="mk-MK" sz="2000" dirty="0"/>
              <a:t/>
            </a:r>
            <a:br>
              <a:rPr lang="mk-MK" sz="2000" dirty="0"/>
            </a:br>
            <a:r>
              <a:rPr lang="mk-MK" sz="2700" dirty="0"/>
              <a:t>Испуштање на гласови во множинска форма може да се врши и на самогласки и на согласки. Оваа гласовна промена е карактеристична и за придавките како зборовна група. Пример</a:t>
            </a:r>
            <a:r>
              <a:rPr lang="mk-MK" sz="2700" dirty="0" smtClean="0"/>
              <a:t>:</a:t>
            </a:r>
            <a:br>
              <a:rPr lang="mk-MK" sz="2700" dirty="0" smtClean="0"/>
            </a:br>
            <a:r>
              <a:rPr lang="mk-MK" sz="2700" dirty="0"/>
              <a:t/>
            </a:r>
            <a:br>
              <a:rPr lang="mk-MK" sz="2700" dirty="0"/>
            </a:br>
            <a:r>
              <a:rPr lang="mk-MK" sz="2700" dirty="0"/>
              <a:t>бесен-бесни-бесна</a:t>
            </a:r>
            <a:br>
              <a:rPr lang="mk-MK" sz="2700" dirty="0"/>
            </a:br>
            <a:r>
              <a:rPr lang="mk-MK" sz="2700" dirty="0" smtClean="0"/>
              <a:t>добар-добри-добра</a:t>
            </a:r>
            <a:r>
              <a:rPr lang="en-US" sz="2700" dirty="0" smtClean="0"/>
              <a:t>              </a:t>
            </a:r>
            <a:r>
              <a:rPr lang="mk-MK" sz="2700" dirty="0"/>
              <a:t/>
            </a:r>
            <a:br>
              <a:rPr lang="mk-MK" sz="2700" dirty="0"/>
            </a:br>
            <a:r>
              <a:rPr lang="mk-MK" sz="2700" dirty="0"/>
              <a:t>жеден-жедни-жедна</a:t>
            </a:r>
            <a:br>
              <a:rPr lang="mk-MK" sz="2700" dirty="0"/>
            </a:br>
            <a:r>
              <a:rPr lang="mk-MK" sz="2700" dirty="0"/>
              <a:t>празен-празни-празна</a:t>
            </a:r>
            <a:br>
              <a:rPr lang="mk-MK" sz="2700" dirty="0"/>
            </a:br>
            <a:r>
              <a:rPr lang="mk-MK" sz="2700" dirty="0"/>
              <a:t>гладен-гладни-гладна</a:t>
            </a:r>
            <a:br>
              <a:rPr lang="mk-MK" sz="2700" dirty="0"/>
            </a:br>
            <a:endParaRPr lang="mk-MK" sz="2700" dirty="0"/>
          </a:p>
        </p:txBody>
      </p:sp>
      <p:pic>
        <p:nvPicPr>
          <p:cNvPr id="3074" name="Picture 2" descr="C:\Users\User\AppData\Local\Microsoft\Windows\Temporary Internet Files\Content.IE5\DGGHHH9T\Nuvola_apps_forward_arrow.svg[1].png"/>
          <p:cNvPicPr>
            <a:picLocks noChangeAspect="1" noChangeArrowheads="1"/>
          </p:cNvPicPr>
          <p:nvPr/>
        </p:nvPicPr>
        <p:blipFill>
          <a:blip r:embed="rId2" cstate="print"/>
          <a:srcRect/>
          <a:stretch>
            <a:fillRect/>
          </a:stretch>
        </p:blipFill>
        <p:spPr bwMode="auto">
          <a:xfrm>
            <a:off x="5643570" y="3929066"/>
            <a:ext cx="2500306" cy="264320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rmAutofit fontScale="90000"/>
          </a:bodyPr>
          <a:lstStyle/>
          <a:p>
            <a:pPr fontAlgn="base"/>
            <a:r>
              <a:rPr lang="mk-MK" sz="3100" b="1" dirty="0" smtClean="0">
                <a:solidFill>
                  <a:schemeClr val="accent6">
                    <a:lumMod val="75000"/>
                  </a:schemeClr>
                </a:solidFill>
              </a:rPr>
              <a:t>Удвојув</a:t>
            </a:r>
            <a:r>
              <a:rPr lang="mk-MK" sz="3100" b="1" dirty="0" smtClean="0">
                <a:solidFill>
                  <a:schemeClr val="accent6">
                    <a:lumMod val="75000"/>
                  </a:schemeClr>
                </a:solidFill>
              </a:rPr>
              <a:t>ање на согласките</a:t>
            </a:r>
            <a:r>
              <a:rPr lang="en-US" sz="2200" b="1" dirty="0" smtClean="0">
                <a:solidFill>
                  <a:schemeClr val="accent6">
                    <a:lumMod val="75000"/>
                  </a:schemeClr>
                </a:solidFill>
              </a:rPr>
              <a:t/>
            </a:r>
            <a:br>
              <a:rPr lang="en-US" sz="2200" b="1" dirty="0" smtClean="0">
                <a:solidFill>
                  <a:schemeClr val="accent6">
                    <a:lumMod val="75000"/>
                  </a:schemeClr>
                </a:solidFill>
              </a:rPr>
            </a:br>
            <a:r>
              <a:rPr lang="en-US" sz="2200" b="1" dirty="0"/>
              <a:t/>
            </a:r>
            <a:br>
              <a:rPr lang="en-US" sz="2200" b="1" dirty="0"/>
            </a:br>
            <a:r>
              <a:rPr lang="ru-RU" sz="2200" b="1" dirty="0" smtClean="0">
                <a:solidFill>
                  <a:srgbClr val="00B0F0"/>
                </a:solidFill>
              </a:rPr>
              <a:t>Ако </a:t>
            </a:r>
            <a:r>
              <a:rPr lang="ru-RU" sz="2200" b="1" dirty="0">
                <a:solidFill>
                  <a:srgbClr val="00B0F0"/>
                </a:solidFill>
              </a:rPr>
              <a:t>согласките што се нашле во непосреден допир се наоѓаат меѓу две самогласки, се удвојуваат, а ако не се меѓу две самогласки, не се удвојуваат.</a:t>
            </a:r>
            <a:r>
              <a:rPr lang="ru-RU" sz="2200" b="1" dirty="0"/>
              <a:t/>
            </a:r>
            <a:br>
              <a:rPr lang="ru-RU" sz="2200" b="1" dirty="0"/>
            </a:br>
            <a:r>
              <a:rPr lang="ru-RU" sz="2200" b="1" dirty="0">
                <a:solidFill>
                  <a:srgbClr val="92D050"/>
                </a:solidFill>
              </a:rPr>
              <a:t>Согласките меѓу две самогласки се удвојуваат: нај+јак = најјак, раз+зелени = раззелени; од+далечи = оддалечи.</a:t>
            </a:r>
            <a:r>
              <a:rPr lang="ru-RU" sz="2200" b="1" dirty="0"/>
              <a:t/>
            </a:r>
            <a:br>
              <a:rPr lang="ru-RU" sz="2200" b="1" dirty="0"/>
            </a:br>
            <a:r>
              <a:rPr lang="ru-RU" sz="2200" b="1" dirty="0" smtClean="0"/>
              <a:t/>
            </a:r>
            <a:br>
              <a:rPr lang="ru-RU" sz="2200" b="1" dirty="0" smtClean="0"/>
            </a:br>
            <a:r>
              <a:rPr lang="ru-RU" sz="2200" b="1" dirty="0" smtClean="0">
                <a:solidFill>
                  <a:srgbClr val="FFC000"/>
                </a:solidFill>
              </a:rPr>
              <a:t>Истите </a:t>
            </a:r>
            <a:r>
              <a:rPr lang="ru-RU" sz="2200" b="1" dirty="0">
                <a:solidFill>
                  <a:srgbClr val="FFC000"/>
                </a:solidFill>
              </a:rPr>
              <a:t>согласки кога не се меѓу две самогласки, не се удвојуваат: без+звучен = безвучен, без+смртен (кај без- согласката з се едначи по звучност и добиваме бес-) = бесмртен</a:t>
            </a:r>
            <a:br>
              <a:rPr lang="ru-RU" sz="2200" b="1" dirty="0">
                <a:solidFill>
                  <a:srgbClr val="FFC000"/>
                </a:solidFill>
              </a:rPr>
            </a:br>
            <a:r>
              <a:rPr lang="ru-RU" sz="2200" b="1" dirty="0"/>
              <a:t> </a:t>
            </a:r>
            <a:br>
              <a:rPr lang="ru-RU" sz="2200" b="1" dirty="0"/>
            </a:br>
            <a:r>
              <a:rPr lang="ru-RU" sz="2200" b="1" dirty="0">
                <a:solidFill>
                  <a:schemeClr val="accent6">
                    <a:lumMod val="50000"/>
                  </a:schemeClr>
                </a:solidFill>
              </a:rPr>
              <a:t>Исклучок од ова правило се префиксите:</a:t>
            </a:r>
            <a:br>
              <a:rPr lang="ru-RU" sz="2200" b="1" dirty="0">
                <a:solidFill>
                  <a:schemeClr val="accent6">
                    <a:lumMod val="50000"/>
                  </a:schemeClr>
                </a:solidFill>
              </a:rPr>
            </a:br>
            <a:r>
              <a:rPr lang="ru-RU" sz="2200" b="1" dirty="0">
                <a:solidFill>
                  <a:schemeClr val="accent6">
                    <a:lumMod val="50000"/>
                  </a:schemeClr>
                </a:solidFill>
              </a:rPr>
              <a:t>ис- (исели, исвири), и</a:t>
            </a:r>
            <a:br>
              <a:rPr lang="ru-RU" sz="2200" b="1" dirty="0">
                <a:solidFill>
                  <a:schemeClr val="accent6">
                    <a:lumMod val="50000"/>
                  </a:schemeClr>
                </a:solidFill>
              </a:rPr>
            </a:br>
            <a:r>
              <a:rPr lang="ru-RU" sz="2200" b="1" dirty="0">
                <a:solidFill>
                  <a:schemeClr val="accent6">
                    <a:lumMod val="50000"/>
                  </a:schemeClr>
                </a:solidFill>
              </a:rPr>
              <a:t>рас- (расели, раскока),</a:t>
            </a:r>
            <a:br>
              <a:rPr lang="ru-RU" sz="2200" b="1" dirty="0">
                <a:solidFill>
                  <a:schemeClr val="accent6">
                    <a:lumMod val="50000"/>
                  </a:schemeClr>
                </a:solidFill>
              </a:rPr>
            </a:br>
            <a:r>
              <a:rPr lang="ru-RU" sz="2200" b="1" dirty="0">
                <a:solidFill>
                  <a:schemeClr val="accent6">
                    <a:lumMod val="50000"/>
                  </a:schemeClr>
                </a:solidFill>
              </a:rPr>
              <a:t>кои никогаш не се удвојуваат, без разлика дали се или не се меѓу две самогласки, како и</a:t>
            </a:r>
            <a:br>
              <a:rPr lang="ru-RU" sz="2200" b="1" dirty="0">
                <a:solidFill>
                  <a:schemeClr val="accent6">
                    <a:lumMod val="50000"/>
                  </a:schemeClr>
                </a:solidFill>
              </a:rPr>
            </a:br>
            <a:r>
              <a:rPr lang="ru-RU" sz="2200" b="1" dirty="0">
                <a:solidFill>
                  <a:schemeClr val="accent6">
                    <a:lumMod val="50000"/>
                  </a:schemeClr>
                </a:solidFill>
              </a:rPr>
              <a:t>префиксот против-, кој секогаш се удвојува: противвредност, противвладин</a:t>
            </a:r>
            <a:r>
              <a:rPr lang="ru-RU" sz="2200" b="1" dirty="0" smtClean="0">
                <a:solidFill>
                  <a:schemeClr val="accent6">
                    <a:lumMod val="50000"/>
                  </a:schemeClr>
                </a:solidFill>
              </a:rPr>
              <a:t>.</a:t>
            </a:r>
            <a:r>
              <a:rPr lang="ru-RU" sz="2200" b="1" dirty="0">
                <a:solidFill>
                  <a:schemeClr val="accent6">
                    <a:lumMod val="50000"/>
                  </a:schemeClr>
                </a:solidFill>
              </a:rPr>
              <a:t> </a:t>
            </a:r>
            <a:endParaRPr lang="mk-MK" sz="2200" b="1" dirty="0">
              <a:solidFill>
                <a:schemeClr val="accent6">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1882"/>
          </a:xfrm>
        </p:spPr>
        <p:style>
          <a:lnRef idx="1">
            <a:schemeClr val="accent6"/>
          </a:lnRef>
          <a:fillRef idx="2">
            <a:schemeClr val="accent6"/>
          </a:fillRef>
          <a:effectRef idx="1">
            <a:schemeClr val="accent6"/>
          </a:effectRef>
          <a:fontRef idx="minor">
            <a:schemeClr val="dk1"/>
          </a:fontRef>
        </p:style>
        <p:txBody>
          <a:bodyPr>
            <a:normAutofit/>
          </a:bodyPr>
          <a:lstStyle/>
          <a:p>
            <a:pPr fontAlgn="base"/>
            <a:r>
              <a:rPr lang="ru-RU" sz="2800" dirty="0">
                <a:solidFill>
                  <a:srgbClr val="FF0000"/>
                </a:solidFill>
              </a:rPr>
              <a:t>Согласките д, т, </a:t>
            </a:r>
            <a:r>
              <a:rPr lang="ru-RU" sz="2800" dirty="0"/>
              <a:t>се пишуваат удвоено во сложените зборови со префиксите: </a:t>
            </a:r>
            <a:r>
              <a:rPr lang="ru-RU" sz="2800" dirty="0">
                <a:solidFill>
                  <a:srgbClr val="0070C0"/>
                </a:solidFill>
              </a:rPr>
              <a:t>од-, над-, под-, </a:t>
            </a:r>
            <a:r>
              <a:rPr lang="ru-RU" sz="2800" dirty="0" smtClean="0">
                <a:solidFill>
                  <a:srgbClr val="0070C0"/>
                </a:solidFill>
              </a:rPr>
              <a:t>пред-</a:t>
            </a:r>
            <a:r>
              <a:rPr lang="ru-RU" sz="2800" dirty="0" smtClean="0"/>
              <a:t>.</a:t>
            </a:r>
            <a:r>
              <a:rPr lang="ru-RU" sz="2800" dirty="0"/>
              <a:t/>
            </a:r>
            <a:br>
              <a:rPr lang="ru-RU" sz="2800" dirty="0"/>
            </a:br>
            <a:r>
              <a:rPr lang="ru-RU" sz="2800" dirty="0" smtClean="0"/>
              <a:t/>
            </a:r>
            <a:br>
              <a:rPr lang="ru-RU" sz="2800" dirty="0" smtClean="0"/>
            </a:br>
            <a:r>
              <a:rPr lang="ru-RU" sz="2800" dirty="0" smtClean="0"/>
              <a:t>Примери:</a:t>
            </a:r>
            <a:br>
              <a:rPr lang="ru-RU" sz="2800" dirty="0" smtClean="0"/>
            </a:br>
            <a:r>
              <a:rPr lang="ru-RU" sz="2800" dirty="0" smtClean="0"/>
              <a:t>оддава</a:t>
            </a:r>
            <a:r>
              <a:rPr lang="ru-RU" sz="2800" dirty="0"/>
              <a:t>, оддалеку, оддалечи, оддел, одделение, оддесно, оддивне, оддипли, оддиши, оддолжи,</a:t>
            </a:r>
            <a:br>
              <a:rPr lang="ru-RU" sz="2800" dirty="0"/>
            </a:br>
            <a:r>
              <a:rPr lang="ru-RU" sz="2800" dirty="0"/>
              <a:t>наддава, наддаде, наддели,</a:t>
            </a:r>
            <a:br>
              <a:rPr lang="ru-RU" sz="2800" dirty="0"/>
            </a:br>
            <a:r>
              <a:rPr lang="ru-RU" sz="2800" dirty="0"/>
              <a:t>поддава, поддаде, поддржи, поддувне,</a:t>
            </a:r>
            <a:br>
              <a:rPr lang="ru-RU" sz="2800" dirty="0"/>
            </a:br>
            <a:r>
              <a:rPr lang="ru-RU" sz="2800" dirty="0"/>
              <a:t>оттаму, оттогаш, оттука, оттури, оттурне,</a:t>
            </a:r>
            <a:br>
              <a:rPr lang="ru-RU" sz="2800" dirty="0"/>
            </a:br>
            <a:r>
              <a:rPr lang="ru-RU" sz="2800" dirty="0"/>
              <a:t>поттекст, поттик, потточка, поттура,</a:t>
            </a:r>
            <a:br>
              <a:rPr lang="ru-RU" sz="2800" dirty="0"/>
            </a:br>
            <a:r>
              <a:rPr lang="ru-RU" sz="2800" dirty="0"/>
              <a:t>наттрча</a:t>
            </a:r>
            <a:r>
              <a:rPr lang="ru-RU" dirty="0"/>
              <a:t/>
            </a:r>
            <a:br>
              <a:rPr lang="ru-RU" dirty="0"/>
            </a:br>
            <a:endParaRPr lang="mk-MK" dirty="0"/>
          </a:p>
        </p:txBody>
      </p:sp>
      <p:pic>
        <p:nvPicPr>
          <p:cNvPr id="4099" name="Picture 3" descr="C:\Users\User\AppData\Local\Microsoft\Windows\Temporary Internet Files\Content.IE5\0CCVUGX4\0l39d[1].png"/>
          <p:cNvPicPr>
            <a:picLocks noChangeAspect="1" noChangeArrowheads="1"/>
          </p:cNvPicPr>
          <p:nvPr/>
        </p:nvPicPr>
        <p:blipFill>
          <a:blip r:embed="rId2" cstate="print"/>
          <a:srcRect/>
          <a:stretch>
            <a:fillRect/>
          </a:stretch>
        </p:blipFill>
        <p:spPr bwMode="auto">
          <a:xfrm>
            <a:off x="500034" y="5214950"/>
            <a:ext cx="8286808" cy="128588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normAutofit/>
          </a:bodyPr>
          <a:lstStyle/>
          <a:p>
            <a:pPr fontAlgn="base"/>
            <a:r>
              <a:rPr lang="ru-RU" sz="3200" b="1" dirty="0" smtClean="0">
                <a:solidFill>
                  <a:srgbClr val="00B050"/>
                </a:solidFill>
              </a:rPr>
              <a:t>Удвоено  </a:t>
            </a:r>
            <a:r>
              <a:rPr lang="ru-RU" sz="3200" b="1" dirty="0">
                <a:solidFill>
                  <a:srgbClr val="00B050"/>
                </a:solidFill>
              </a:rPr>
              <a:t>т </a:t>
            </a:r>
            <a:r>
              <a:rPr lang="ru-RU" sz="3200" dirty="0"/>
              <a:t>се пишува </a:t>
            </a:r>
            <a:r>
              <a:rPr lang="ru-RU" sz="3200" dirty="0" smtClean="0"/>
              <a:t>и </a:t>
            </a:r>
            <a:r>
              <a:rPr lang="ru-RU" sz="3200" dirty="0"/>
              <a:t>во членската форма на именките од женски род што завршуваат на -т</a:t>
            </a:r>
            <a:r>
              <a:rPr lang="ru-RU" sz="3200" dirty="0" smtClean="0"/>
              <a:t>:</a:t>
            </a:r>
            <a:r>
              <a:rPr lang="ru-RU" sz="3200" dirty="0"/>
              <a:t/>
            </a:r>
            <a:br>
              <a:rPr lang="ru-RU" sz="3200" dirty="0"/>
            </a:br>
            <a:r>
              <a:rPr lang="ru-RU" sz="3200" dirty="0"/>
              <a:t>животта, потта, пролетта, смртта;</a:t>
            </a:r>
            <a:br>
              <a:rPr lang="ru-RU" sz="3200" dirty="0"/>
            </a:br>
            <a:r>
              <a:rPr lang="ru-RU" sz="3200" dirty="0" smtClean="0"/>
              <a:t/>
            </a:r>
            <a:br>
              <a:rPr lang="ru-RU" sz="3200" dirty="0" smtClean="0"/>
            </a:br>
            <a:r>
              <a:rPr lang="ru-RU" sz="3200" dirty="0" smtClean="0"/>
              <a:t>исто </a:t>
            </a:r>
            <a:r>
              <a:rPr lang="ru-RU" sz="3200" dirty="0"/>
              <a:t>така, и кај </a:t>
            </a:r>
            <a:r>
              <a:rPr lang="ru-RU" sz="3200" dirty="0" smtClean="0"/>
              <a:t>членуваната </a:t>
            </a:r>
            <a:r>
              <a:rPr lang="ru-RU" sz="3200" dirty="0"/>
              <a:t>форма на </a:t>
            </a:r>
            <a:r>
              <a:rPr lang="ru-RU" sz="3200" dirty="0" smtClean="0"/>
              <a:t>броевите:</a:t>
            </a:r>
            <a:br>
              <a:rPr lang="ru-RU" sz="3200" dirty="0" smtClean="0"/>
            </a:br>
            <a:r>
              <a:rPr lang="ru-RU" sz="3200" dirty="0"/>
              <a:t/>
            </a:r>
            <a:br>
              <a:rPr lang="ru-RU" sz="3200" dirty="0"/>
            </a:br>
            <a:r>
              <a:rPr lang="ru-RU" sz="3200" dirty="0"/>
              <a:t>петте, деветте, десетте, единаестте, дваесетте; петти(от), деветти(от).</a:t>
            </a:r>
            <a:r>
              <a:rPr lang="ru-RU" sz="2800" dirty="0"/>
              <a:t/>
            </a:r>
            <a:br>
              <a:rPr lang="ru-RU" sz="2800" dirty="0"/>
            </a:br>
            <a:endParaRPr lang="mk-MK" sz="2800" dirty="0"/>
          </a:p>
        </p:txBody>
      </p:sp>
      <p:pic>
        <p:nvPicPr>
          <p:cNvPr id="5124" name="Picture 4" descr="C:\Users\User\AppData\Local\Microsoft\Windows\Temporary Internet Files\Content.IE5\299UY3QO\right-arrow[1].gif"/>
          <p:cNvPicPr>
            <a:picLocks noChangeAspect="1" noChangeArrowheads="1"/>
          </p:cNvPicPr>
          <p:nvPr/>
        </p:nvPicPr>
        <p:blipFill>
          <a:blip r:embed="rId2"/>
          <a:srcRect/>
          <a:stretch>
            <a:fillRect/>
          </a:stretch>
        </p:blipFill>
        <p:spPr bwMode="auto">
          <a:xfrm>
            <a:off x="4857752" y="5929329"/>
            <a:ext cx="3786214" cy="78582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normAutofit/>
          </a:bodyPr>
          <a:lstStyle/>
          <a:p>
            <a:pPr fontAlgn="base"/>
            <a:r>
              <a:rPr lang="mk-MK" sz="2800" b="1" dirty="0">
                <a:solidFill>
                  <a:srgbClr val="FF0000"/>
                </a:solidFill>
              </a:rPr>
              <a:t>Двојно ј </a:t>
            </a:r>
            <a:r>
              <a:rPr lang="mk-MK" sz="2800" dirty="0"/>
              <a:t>се пишува во суперлативната форма кај придавките кои започнуваат со ј-:</a:t>
            </a:r>
            <a:br>
              <a:rPr lang="mk-MK" sz="2800" dirty="0"/>
            </a:br>
            <a:r>
              <a:rPr lang="mk-MK" sz="2800" b="1" dirty="0">
                <a:solidFill>
                  <a:srgbClr val="FF0000"/>
                </a:solidFill>
              </a:rPr>
              <a:t>најјак, најјасен, најјадар, најјужен;</a:t>
            </a:r>
            <a:br>
              <a:rPr lang="mk-MK" sz="2800" b="1" dirty="0">
                <a:solidFill>
                  <a:srgbClr val="FF0000"/>
                </a:solidFill>
              </a:rPr>
            </a:br>
            <a:r>
              <a:rPr lang="mk-MK" sz="2800" b="1" dirty="0">
                <a:solidFill>
                  <a:srgbClr val="FF0000"/>
                </a:solidFill>
              </a:rPr>
              <a:t>и кај именките: најјунак.</a:t>
            </a:r>
            <a:br>
              <a:rPr lang="mk-MK" sz="2800" b="1" dirty="0">
                <a:solidFill>
                  <a:srgbClr val="FF0000"/>
                </a:solidFill>
              </a:rPr>
            </a:br>
            <a:r>
              <a:rPr lang="mk-MK" sz="2800" dirty="0"/>
              <a:t/>
            </a:r>
            <a:br>
              <a:rPr lang="mk-MK" sz="2800" dirty="0"/>
            </a:br>
            <a:r>
              <a:rPr lang="mk-MK" sz="2800" b="1" dirty="0" smtClean="0">
                <a:solidFill>
                  <a:srgbClr val="00B0F0"/>
                </a:solidFill>
              </a:rPr>
              <a:t>Удвоено </a:t>
            </a:r>
            <a:r>
              <a:rPr lang="mk-MK" sz="2800" b="1" dirty="0">
                <a:solidFill>
                  <a:srgbClr val="00B0F0"/>
                </a:solidFill>
              </a:rPr>
              <a:t>м</a:t>
            </a:r>
            <a:r>
              <a:rPr lang="mk-MK" sz="2800" dirty="0"/>
              <a:t> се пишува кај бројните форми:</a:t>
            </a:r>
            <a:br>
              <a:rPr lang="mk-MK" sz="2800" dirty="0"/>
            </a:br>
            <a:r>
              <a:rPr lang="mk-MK" sz="2800" b="1" dirty="0">
                <a:solidFill>
                  <a:srgbClr val="00B0F0"/>
                </a:solidFill>
              </a:rPr>
              <a:t>седуммина, осуммина.</a:t>
            </a:r>
            <a:br>
              <a:rPr lang="mk-MK" sz="2800" b="1" dirty="0">
                <a:solidFill>
                  <a:srgbClr val="00B0F0"/>
                </a:solidFill>
              </a:rPr>
            </a:br>
            <a:r>
              <a:rPr lang="mk-MK" sz="2800" dirty="0"/>
              <a:t/>
            </a:r>
            <a:br>
              <a:rPr lang="mk-MK" sz="2800" dirty="0"/>
            </a:br>
            <a:r>
              <a:rPr lang="mk-MK" sz="2800" dirty="0" smtClean="0"/>
              <a:t/>
            </a:r>
            <a:br>
              <a:rPr lang="mk-MK" sz="2800" dirty="0" smtClean="0"/>
            </a:br>
            <a:r>
              <a:rPr lang="mk-MK" sz="2800" dirty="0" smtClean="0"/>
              <a:t> </a:t>
            </a:r>
            <a:r>
              <a:rPr lang="mk-MK" sz="2800" b="1" dirty="0">
                <a:solidFill>
                  <a:srgbClr val="92D050"/>
                </a:solidFill>
              </a:rPr>
              <a:t>Удвоено л</a:t>
            </a:r>
            <a:r>
              <a:rPr lang="mk-MK" sz="2800" dirty="0"/>
              <a:t> се пишува во неколку зборови:</a:t>
            </a:r>
            <a:br>
              <a:rPr lang="mk-MK" sz="2800" dirty="0"/>
            </a:br>
            <a:r>
              <a:rPr lang="mk-MK" sz="2800" b="1" dirty="0">
                <a:solidFill>
                  <a:srgbClr val="92D050"/>
                </a:solidFill>
              </a:rPr>
              <a:t>јамболлија (покрај: јамболија), каллив, бакаллак.</a:t>
            </a:r>
            <a:br>
              <a:rPr lang="mk-MK" sz="2800" b="1" dirty="0">
                <a:solidFill>
                  <a:srgbClr val="92D050"/>
                </a:solidFill>
              </a:rPr>
            </a:br>
            <a:r>
              <a:rPr lang="mk-MK" sz="2800" dirty="0"/>
              <a:t/>
            </a:r>
            <a:br>
              <a:rPr lang="mk-MK" sz="2800" dirty="0"/>
            </a:br>
            <a:endParaRPr lang="mk-MK"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134</Words>
  <Application>Microsoft Office PowerPoint</Application>
  <PresentationFormat>On-screen Show (4:3)</PresentationFormat>
  <Paragraphs>15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Пишување на самогласките и согласките</vt:lpstr>
      <vt:lpstr>Кога во промената на некои форми на зборот или во изведувањата од него ќе се најдат една до друга две согласки различни по звучност, доаѓа до едначење (асимилација) на согласките по звучност.   На пример: војвода&gt; војводка&gt;в војвотка, жежок&gt;жежка&gt;жешка, риба&gt;рибче&gt;рипче, сват&gt;сватба&gt;свадба.   Правописот наложува едначење според втората согласка (како во сите горенаведени примери), но од ова правило има и одредени отстапки, затоа што од некои причини не може доследно да се спроведува во практиката.   Така на пример, пишуваме: вторник, крадци, бегство, а изговараме фторник, кратци, бекство.    </vt:lpstr>
      <vt:lpstr>►Во покарактеристичните гласовни промени се вбројуваат: - едначењето на согласките по звучност; - обезвучувањето на звучните согласки на крајот од зборот; - редувањето на самогласките и согласките;  - испуштањето на самогласките и согласките; - удвојувањето на согласките; - преместувањето, вметнувањето на самогласките и согласките и др.   Да научиме за некои од нив!!!        Преминете на следниот слајд! </vt:lpstr>
      <vt:lpstr>  Гласовна промена слична на едначењето по звучност е обезвучувањето. На крајот на зборот секоја звучна согласка се изговара како нејзиниот безвучен парник.   На пример, зборовите: дојдов, нож, ориз, џеб, се изговараат како дојдоф, нош, орис, џеп.  Ваквото обезвучување според правописот не се одбележува. Која согласка треба да стои на крајот на зборот најлесно ќе определиме ако ги членуваме или ако ги употребиме нивните форми за множина.  Да го утврдиме тоа преку следниве примери: дап- дабот-дабови; леп-лебот-лебови; брек-брегот-брегови; маш-мажот-мажи; свиркаф- свиркавме итн.  Уште еднаш да го повториме правописното правило: Ваквото обезвучување според правописот не се одбележува. </vt:lpstr>
      <vt:lpstr> Во некои случаи гласовите се испуштаат.  Некогаш е тоа резултат на дејствувањето на определени правила или закони (на пример, во множинската форма петли, потомци, добри; еднина: петел, потомок, добар), а некогаш е поради одбегнувањето на тешкиот изговор (лисје, грозје, радосна, од: листје, гроздје, радостна).  Испуштање на гласови во множинска форма може да се врши и на самогласки и на согласки. Оваа гласовна промена е карактеристична и за придавките како зборовна група. Пример:  бесен-бесни-бесна добар-добри-добра               жеден-жедни-жедна празен-празни-празна гладен-гладни-гладна </vt:lpstr>
      <vt:lpstr>Удвојување на согласките  Ако согласките што се нашле во непосреден допир се наоѓаат меѓу две самогласки, се удвојуваат, а ако не се меѓу две самогласки, не се удвојуваат. Согласките меѓу две самогласки се удвојуваат: нај+јак = најјак, раз+зелени = раззелени; од+далечи = оддалечи.  Истите согласки кога не се меѓу две самогласки, не се удвојуваат: без+звучен = безвучен, без+смртен (кај без- согласката з се едначи по звучност и добиваме бес-) = бесмртен   Исклучок од ова правило се префиксите: ис- (исели, исвири), и рас- (расели, раскока), кои никогаш не се удвојуваат, без разлика дали се или не се меѓу две самогласки, како и префиксот против-, кој секогаш се удвојува: противвредност, противвладин. </vt:lpstr>
      <vt:lpstr>Согласките д, т, се пишуваат удвоено во сложените зборови со префиксите: од-, над-, под-, пред-.  Примери: оддава, оддалеку, оддалечи, оддел, одделение, оддесно, оддивне, оддипли, оддиши, оддолжи, наддава, наддаде, наддели, поддава, поддаде, поддржи, поддувне, оттаму, оттогаш, оттука, оттури, оттурне, поттекст, поттик, потточка, поттура, наттрча </vt:lpstr>
      <vt:lpstr>Удвоено  т се пишува и во членската форма на именките од женски род што завршуваат на -т: животта, потта, пролетта, смртта;  исто така, и кај членуваната форма на броевите:  петте, деветте, десетте, единаестте, дваесетте; петти(от), деветти(от). </vt:lpstr>
      <vt:lpstr>Двојно ј се пишува во суперлативната форма кај придавките кои започнуваат со ј-: најјак, најјасен, најјадар, најјужен; и кај именките: најјунак.  Удвоено м се пишува кај бројните форми: седуммина, осуммина.    Удвоено л се пишува во неколку зборови: јамболлија (покрај: јамболија), каллив, бакаллак.  </vt:lpstr>
      <vt:lpstr>Ви благодарам на вниманието!</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Пишување на самогласките и согласките</dc:title>
  <dc:creator>User</dc:creator>
  <cp:lastModifiedBy>User</cp:lastModifiedBy>
  <cp:revision>27</cp:revision>
  <dcterms:created xsi:type="dcterms:W3CDTF">2020-03-20T11:21:30Z</dcterms:created>
  <dcterms:modified xsi:type="dcterms:W3CDTF">2020-03-20T12:34:54Z</dcterms:modified>
</cp:coreProperties>
</file>