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9D55B-1EA6-4073-AAC1-9AAD491366B7}" type="datetimeFigureOut">
              <a:rPr lang="mk-MK" smtClean="0"/>
              <a:pPr/>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B7C59B39-82A0-4F12-8232-AB125207AF02}"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9D55B-1EA6-4073-AAC1-9AAD491366B7}" type="datetimeFigureOut">
              <a:rPr lang="mk-MK" smtClean="0"/>
              <a:pPr/>
              <a:t>23.03.2020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59B39-82A0-4F12-8232-AB125207AF02}"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5429288"/>
          </a:xfrm>
        </p:spPr>
        <p:txBody>
          <a:bodyPr>
            <a:normAutofit/>
          </a:bodyPr>
          <a:lstStyle/>
          <a:p>
            <a:r>
              <a:rPr lang="mk-MK" dirty="0" smtClean="0"/>
              <a:t>Пишување </a:t>
            </a:r>
            <a:r>
              <a:rPr lang="mk-MK" dirty="0"/>
              <a:t>на самогласките и на самогласното </a:t>
            </a:r>
            <a:r>
              <a:rPr lang="mk-MK" dirty="0" smtClean="0"/>
              <a:t>р</a:t>
            </a:r>
            <a:r>
              <a:rPr lang="en-US" dirty="0" smtClean="0"/>
              <a:t/>
            </a:r>
            <a:br>
              <a:rPr lang="en-US" dirty="0" smtClean="0"/>
            </a:br>
            <a:r>
              <a:rPr lang="en-US" dirty="0"/>
              <a:t/>
            </a:r>
            <a:br>
              <a:rPr lang="en-US" dirty="0"/>
            </a:br>
            <a:r>
              <a:rPr lang="en-US" dirty="0" smtClean="0"/>
              <a:t/>
            </a:r>
            <a:br>
              <a:rPr lang="en-US" dirty="0" smtClean="0"/>
            </a:br>
            <a:r>
              <a:rPr lang="mk-MK" sz="3200" dirty="0"/>
              <a:t>п</a:t>
            </a:r>
            <a:r>
              <a:rPr lang="mk-MK" sz="3200" dirty="0" smtClean="0"/>
              <a:t>роф. Наташа Младеновска-Лазаревска</a:t>
            </a:r>
            <a:r>
              <a:rPr lang="mk-MK" sz="3200" dirty="0"/>
              <a:t/>
            </a:r>
            <a:br>
              <a:rPr lang="mk-MK" sz="3200" dirty="0"/>
            </a:br>
            <a:endParaRPr lang="mk-MK"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8"/>
            <a:ext cx="7772400" cy="6357982"/>
          </a:xfrm>
        </p:spPr>
        <p:txBody>
          <a:bodyPr>
            <a:normAutofit fontScale="90000"/>
          </a:bodyPr>
          <a:lstStyle/>
          <a:p>
            <a:r>
              <a:rPr lang="mk-MK" sz="2700" b="1" dirty="0" smtClean="0">
                <a:latin typeface="Arial" pitchFamily="34" charset="0"/>
                <a:cs typeface="Arial" pitchFamily="34" charset="0"/>
              </a:rPr>
              <a:t/>
            </a:r>
            <a:br>
              <a:rPr lang="mk-MK" sz="2700" b="1" dirty="0" smtClean="0">
                <a:latin typeface="Arial" pitchFamily="34" charset="0"/>
                <a:cs typeface="Arial" pitchFamily="34" charset="0"/>
              </a:rPr>
            </a:br>
            <a:r>
              <a:rPr lang="mk-MK" sz="2700" b="1" dirty="0" smtClean="0">
                <a:latin typeface="Arial" pitchFamily="34" charset="0"/>
                <a:cs typeface="Arial" pitchFamily="34" charset="0"/>
              </a:rPr>
              <a:t> </a:t>
            </a:r>
            <a:r>
              <a:rPr lang="mk-MK" sz="2700" b="1" dirty="0" smtClean="0">
                <a:solidFill>
                  <a:srgbClr val="FF0000"/>
                </a:solidFill>
                <a:latin typeface="Arial" pitchFamily="34" charset="0"/>
                <a:cs typeface="Arial" pitchFamily="34" charset="0"/>
              </a:rPr>
              <a:t>Да се потсетиме!!!</a:t>
            </a:r>
            <a:br>
              <a:rPr lang="mk-MK" sz="2700" b="1" dirty="0" smtClean="0">
                <a:solidFill>
                  <a:srgbClr val="FF0000"/>
                </a:solidFill>
                <a:latin typeface="Arial" pitchFamily="34" charset="0"/>
                <a:cs typeface="Arial" pitchFamily="34" charset="0"/>
              </a:rPr>
            </a:br>
            <a:r>
              <a:rPr lang="mk-MK" sz="2700" b="1" dirty="0" smtClean="0">
                <a:latin typeface="Arial" pitchFamily="34" charset="0"/>
                <a:cs typeface="Arial" pitchFamily="34" charset="0"/>
              </a:rPr>
              <a:t>Самогласки </a:t>
            </a:r>
            <a:r>
              <a:rPr lang="mk-MK" sz="2700" b="1" dirty="0">
                <a:latin typeface="Arial" pitchFamily="34" charset="0"/>
                <a:cs typeface="Arial" pitchFamily="34" charset="0"/>
              </a:rPr>
              <a:t>(вокали</a:t>
            </a:r>
            <a:r>
              <a:rPr lang="mk-MK" sz="2700" b="1" dirty="0" smtClean="0">
                <a:latin typeface="Arial" pitchFamily="34" charset="0"/>
                <a:cs typeface="Arial" pitchFamily="34" charset="0"/>
              </a:rPr>
              <a:t>)</a:t>
            </a:r>
            <a:r>
              <a:rPr lang="en-US" sz="2700" dirty="0" smtClean="0">
                <a:latin typeface="Arial" pitchFamily="34" charset="0"/>
                <a:cs typeface="Arial" pitchFamily="34" charset="0"/>
              </a:rPr>
              <a:t/>
            </a:r>
            <a:br>
              <a:rPr lang="en-US" sz="27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mk-MK" sz="2400" dirty="0" smtClean="0">
                <a:latin typeface="Arial" pitchFamily="34" charset="0"/>
                <a:cs typeface="Arial" pitchFamily="34" charset="0"/>
              </a:rPr>
              <a:t>Во </a:t>
            </a:r>
            <a:r>
              <a:rPr lang="mk-MK" sz="2400" dirty="0">
                <a:latin typeface="Arial" pitchFamily="34" charset="0"/>
                <a:cs typeface="Arial" pitchFamily="34" charset="0"/>
              </a:rPr>
              <a:t>македонскиот стандарден јазик има пет вокали: </a:t>
            </a:r>
            <a:r>
              <a:rPr lang="mk-MK" sz="2400" i="1" dirty="0">
                <a:latin typeface="Arial" pitchFamily="34" charset="0"/>
                <a:cs typeface="Arial" pitchFamily="34" charset="0"/>
              </a:rPr>
              <a:t>а</a:t>
            </a:r>
            <a:r>
              <a:rPr lang="mk-MK" sz="2400" dirty="0">
                <a:latin typeface="Arial" pitchFamily="34" charset="0"/>
                <a:cs typeface="Arial" pitchFamily="34" charset="0"/>
              </a:rPr>
              <a:t>, </a:t>
            </a:r>
            <a:r>
              <a:rPr lang="mk-MK" sz="2400" i="1" dirty="0">
                <a:latin typeface="Arial" pitchFamily="34" charset="0"/>
                <a:cs typeface="Arial" pitchFamily="34" charset="0"/>
              </a:rPr>
              <a:t>е</a:t>
            </a:r>
            <a:r>
              <a:rPr lang="mk-MK" sz="2400" dirty="0">
                <a:latin typeface="Arial" pitchFamily="34" charset="0"/>
                <a:cs typeface="Arial" pitchFamily="34" charset="0"/>
              </a:rPr>
              <a:t>, </a:t>
            </a:r>
            <a:r>
              <a:rPr lang="mk-MK" sz="2400" i="1" dirty="0">
                <a:latin typeface="Arial" pitchFamily="34" charset="0"/>
                <a:cs typeface="Arial" pitchFamily="34" charset="0"/>
              </a:rPr>
              <a:t>и</a:t>
            </a:r>
            <a:r>
              <a:rPr lang="mk-MK" sz="2400" dirty="0">
                <a:latin typeface="Arial" pitchFamily="34" charset="0"/>
                <a:cs typeface="Arial" pitchFamily="34" charset="0"/>
              </a:rPr>
              <a:t>, </a:t>
            </a:r>
            <a:r>
              <a:rPr lang="mk-MK" sz="2400" i="1" dirty="0">
                <a:latin typeface="Arial" pitchFamily="34" charset="0"/>
                <a:cs typeface="Arial" pitchFamily="34" charset="0"/>
              </a:rPr>
              <a:t>о</a:t>
            </a:r>
            <a:r>
              <a:rPr lang="mk-MK" sz="2400" dirty="0">
                <a:latin typeface="Arial" pitchFamily="34" charset="0"/>
                <a:cs typeface="Arial" pitchFamily="34" charset="0"/>
              </a:rPr>
              <a:t>, </a:t>
            </a:r>
            <a:r>
              <a:rPr lang="mk-MK" sz="2400" i="1" dirty="0">
                <a:latin typeface="Arial" pitchFamily="34" charset="0"/>
                <a:cs typeface="Arial" pitchFamily="34" charset="0"/>
              </a:rPr>
              <a:t>у</a:t>
            </a:r>
            <a:r>
              <a:rPr lang="mk-MK" sz="2400" dirty="0">
                <a:latin typeface="Arial" pitchFamily="34" charset="0"/>
                <a:cs typeface="Arial" pitchFamily="34" charset="0"/>
              </a:rPr>
              <a:t>.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k-MK" sz="2400" dirty="0" smtClean="0">
                <a:latin typeface="Arial" pitchFamily="34" charset="0"/>
                <a:cs typeface="Arial" pitchFamily="34" charset="0"/>
              </a:rPr>
              <a:t>Тие </a:t>
            </a:r>
            <a:r>
              <a:rPr lang="mk-MK" sz="2400" dirty="0">
                <a:latin typeface="Arial" pitchFamily="34" charset="0"/>
                <a:cs typeface="Arial" pitchFamily="34" charset="0"/>
              </a:rPr>
              <a:t>се делат на повеќе погрупи.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k-MK" sz="2400" b="1" dirty="0" smtClean="0">
                <a:latin typeface="Arial" pitchFamily="34" charset="0"/>
                <a:cs typeface="Arial" pitchFamily="34" charset="0"/>
              </a:rPr>
              <a:t>а</a:t>
            </a:r>
            <a:r>
              <a:rPr lang="mk-MK" sz="2400" b="1" dirty="0">
                <a:latin typeface="Arial" pitchFamily="34" charset="0"/>
                <a:cs typeface="Arial" pitchFamily="34" charset="0"/>
              </a:rPr>
              <a:t>)</a:t>
            </a:r>
            <a:r>
              <a:rPr lang="mk-MK" sz="2400" dirty="0">
                <a:latin typeface="Arial" pitchFamily="34" charset="0"/>
                <a:cs typeface="Arial" pitchFamily="34" charset="0"/>
              </a:rPr>
              <a:t> Според </a:t>
            </a:r>
            <a:r>
              <a:rPr lang="mk-MK" sz="2400" dirty="0" smtClean="0">
                <a:latin typeface="Arial" pitchFamily="34" charset="0"/>
                <a:cs typeface="Arial" pitchFamily="34" charset="0"/>
              </a:rPr>
              <a:t>движењето </a:t>
            </a:r>
            <a:r>
              <a:rPr lang="mk-MK" sz="2400" dirty="0">
                <a:latin typeface="Arial" pitchFamily="34" charset="0"/>
                <a:cs typeface="Arial" pitchFamily="34" charset="0"/>
              </a:rPr>
              <a:t>на јазикот напред или назад при изговорот, самогласките се </a:t>
            </a:r>
            <a:r>
              <a:rPr lang="mk-MK" sz="2400" dirty="0" smtClean="0">
                <a:latin typeface="Arial" pitchFamily="34" charset="0"/>
                <a:cs typeface="Arial" pitchFamily="34" charset="0"/>
              </a:rPr>
              <a:t>делат </a:t>
            </a:r>
            <a:r>
              <a:rPr lang="mk-MK" sz="2400" dirty="0">
                <a:latin typeface="Arial" pitchFamily="34" charset="0"/>
                <a:cs typeface="Arial" pitchFamily="34" charset="0"/>
              </a:rPr>
              <a:t>на </a:t>
            </a:r>
            <a:r>
              <a:rPr lang="mk-MK" sz="2400" i="1" dirty="0">
                <a:latin typeface="Arial" pitchFamily="34" charset="0"/>
                <a:cs typeface="Arial" pitchFamily="34" charset="0"/>
              </a:rPr>
              <a:t>предни</a:t>
            </a:r>
            <a:r>
              <a:rPr lang="mk-MK" sz="2400" dirty="0">
                <a:latin typeface="Arial" pitchFamily="34" charset="0"/>
                <a:cs typeface="Arial" pitchFamily="34" charset="0"/>
              </a:rPr>
              <a:t>: </a:t>
            </a:r>
            <a:r>
              <a:rPr lang="mk-MK" sz="2400" i="1" dirty="0">
                <a:latin typeface="Arial" pitchFamily="34" charset="0"/>
                <a:cs typeface="Arial" pitchFamily="34" charset="0"/>
              </a:rPr>
              <a:t>е</a:t>
            </a:r>
            <a:r>
              <a:rPr lang="mk-MK" sz="2400" dirty="0">
                <a:latin typeface="Arial" pitchFamily="34" charset="0"/>
                <a:cs typeface="Arial" pitchFamily="34" charset="0"/>
              </a:rPr>
              <a:t>, </a:t>
            </a:r>
            <a:r>
              <a:rPr lang="mk-MK" sz="2400" i="1" dirty="0">
                <a:latin typeface="Arial" pitchFamily="34" charset="0"/>
                <a:cs typeface="Arial" pitchFamily="34" charset="0"/>
              </a:rPr>
              <a:t>и</a:t>
            </a:r>
            <a:r>
              <a:rPr lang="mk-MK" sz="2400" dirty="0">
                <a:latin typeface="Arial" pitchFamily="34" charset="0"/>
                <a:cs typeface="Arial" pitchFamily="34" charset="0"/>
              </a:rPr>
              <a:t>; </a:t>
            </a:r>
            <a:r>
              <a:rPr lang="mk-MK" sz="2400" i="1" dirty="0">
                <a:latin typeface="Arial" pitchFamily="34" charset="0"/>
                <a:cs typeface="Arial" pitchFamily="34" charset="0"/>
              </a:rPr>
              <a:t>средна</a:t>
            </a:r>
            <a:r>
              <a:rPr lang="mk-MK" sz="2400" dirty="0">
                <a:latin typeface="Arial" pitchFamily="34" charset="0"/>
                <a:cs typeface="Arial" pitchFamily="34" charset="0"/>
              </a:rPr>
              <a:t>: </a:t>
            </a:r>
            <a:r>
              <a:rPr lang="mk-MK" sz="2400" i="1" dirty="0">
                <a:latin typeface="Arial" pitchFamily="34" charset="0"/>
                <a:cs typeface="Arial" pitchFamily="34" charset="0"/>
              </a:rPr>
              <a:t>а</a:t>
            </a:r>
            <a:r>
              <a:rPr lang="mk-MK" sz="2400" dirty="0">
                <a:latin typeface="Arial" pitchFamily="34" charset="0"/>
                <a:cs typeface="Arial" pitchFamily="34" charset="0"/>
              </a:rPr>
              <a:t>; </a:t>
            </a:r>
            <a:r>
              <a:rPr lang="mk-MK" sz="2400" i="1" dirty="0">
                <a:latin typeface="Arial" pitchFamily="34" charset="0"/>
                <a:cs typeface="Arial" pitchFamily="34" charset="0"/>
              </a:rPr>
              <a:t>задни</a:t>
            </a:r>
            <a:r>
              <a:rPr lang="mk-MK" sz="2400" dirty="0">
                <a:latin typeface="Arial" pitchFamily="34" charset="0"/>
                <a:cs typeface="Arial" pitchFamily="34" charset="0"/>
              </a:rPr>
              <a:t>: </a:t>
            </a:r>
            <a:r>
              <a:rPr lang="mk-MK" sz="2400" i="1" dirty="0">
                <a:latin typeface="Arial" pitchFamily="34" charset="0"/>
                <a:cs typeface="Arial" pitchFamily="34" charset="0"/>
              </a:rPr>
              <a:t>о</a:t>
            </a:r>
            <a:r>
              <a:rPr lang="mk-MK" sz="2400" dirty="0">
                <a:latin typeface="Arial" pitchFamily="34" charset="0"/>
                <a:cs typeface="Arial" pitchFamily="34" charset="0"/>
              </a:rPr>
              <a:t>, </a:t>
            </a:r>
            <a:r>
              <a:rPr lang="mk-MK" sz="2400" i="1" dirty="0">
                <a:latin typeface="Arial" pitchFamily="34" charset="0"/>
                <a:cs typeface="Arial" pitchFamily="34" charset="0"/>
              </a:rPr>
              <a:t>у</a:t>
            </a:r>
            <a:r>
              <a:rPr lang="mk-MK" sz="2400" dirty="0">
                <a:latin typeface="Arial" pitchFamily="34" charset="0"/>
                <a:cs typeface="Arial" pitchFamily="34" charset="0"/>
              </a:rPr>
              <a:t>. Предните согласки влијаат на </a:t>
            </a:r>
            <a:r>
              <a:rPr lang="mk-MK" sz="2400" dirty="0" smtClean="0">
                <a:latin typeface="Arial" pitchFamily="34" charset="0"/>
                <a:cs typeface="Arial" pitchFamily="34" charset="0"/>
              </a:rPr>
              <a:t>мекоста </a:t>
            </a:r>
            <a:r>
              <a:rPr lang="mk-MK" sz="2400" dirty="0">
                <a:latin typeface="Arial" pitchFamily="34" charset="0"/>
                <a:cs typeface="Arial" pitchFamily="34" charset="0"/>
              </a:rPr>
              <a:t>на согласките </a:t>
            </a:r>
            <a:r>
              <a:rPr lang="mk-MK" sz="2400" i="1" dirty="0">
                <a:latin typeface="Arial" pitchFamily="34" charset="0"/>
                <a:cs typeface="Arial" pitchFamily="34" charset="0"/>
              </a:rPr>
              <a:t>к</a:t>
            </a:r>
            <a:r>
              <a:rPr lang="mk-MK" sz="2400" dirty="0">
                <a:latin typeface="Arial" pitchFamily="34" charset="0"/>
                <a:cs typeface="Arial" pitchFamily="34" charset="0"/>
              </a:rPr>
              <a:t>, </a:t>
            </a:r>
            <a:r>
              <a:rPr lang="mk-MK" sz="2400" i="1" dirty="0">
                <a:latin typeface="Arial" pitchFamily="34" charset="0"/>
                <a:cs typeface="Arial" pitchFamily="34" charset="0"/>
              </a:rPr>
              <a:t>г</a:t>
            </a:r>
            <a:r>
              <a:rPr lang="mk-MK" sz="2400" dirty="0">
                <a:latin typeface="Arial" pitchFamily="34" charset="0"/>
                <a:cs typeface="Arial" pitchFamily="34" charset="0"/>
              </a:rPr>
              <a:t>, </a:t>
            </a:r>
            <a:r>
              <a:rPr lang="mk-MK" sz="2400" i="1" dirty="0">
                <a:latin typeface="Arial" pitchFamily="34" charset="0"/>
                <a:cs typeface="Arial" pitchFamily="34" charset="0"/>
              </a:rPr>
              <a:t>л</a:t>
            </a:r>
            <a:r>
              <a:rPr lang="mk-MK" sz="2400" dirty="0">
                <a:latin typeface="Arial" pitchFamily="34" charset="0"/>
                <a:cs typeface="Arial" pitchFamily="34" charset="0"/>
              </a:rPr>
              <a:t>, што значи дека овие гласови пред предна </a:t>
            </a:r>
            <a:r>
              <a:rPr lang="mk-MK" sz="2400" dirty="0" smtClean="0">
                <a:latin typeface="Arial" pitchFamily="34" charset="0"/>
                <a:cs typeface="Arial" pitchFamily="34" charset="0"/>
              </a:rPr>
              <a:t>самогласка </a:t>
            </a:r>
            <a:r>
              <a:rPr lang="mk-MK" sz="2400" dirty="0">
                <a:latin typeface="Arial" pitchFamily="34" charset="0"/>
                <a:cs typeface="Arial" pitchFamily="34" charset="0"/>
              </a:rPr>
              <a:t>имаат мек изговор;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k-MK" sz="2400" b="1" dirty="0" smtClean="0">
                <a:latin typeface="Arial" pitchFamily="34" charset="0"/>
                <a:cs typeface="Arial" pitchFamily="34" charset="0"/>
              </a:rPr>
              <a:t>б</a:t>
            </a:r>
            <a:r>
              <a:rPr lang="mk-MK" sz="2400" b="1" dirty="0">
                <a:latin typeface="Arial" pitchFamily="34" charset="0"/>
                <a:cs typeface="Arial" pitchFamily="34" charset="0"/>
              </a:rPr>
              <a:t>)</a:t>
            </a:r>
            <a:r>
              <a:rPr lang="mk-MK" sz="2400" dirty="0">
                <a:latin typeface="Arial" pitchFamily="34" charset="0"/>
                <a:cs typeface="Arial" pitchFamily="34" charset="0"/>
              </a:rPr>
              <a:t> </a:t>
            </a:r>
            <a:r>
              <a:rPr lang="mk-MK" sz="2400" dirty="0" smtClean="0">
                <a:latin typeface="Arial" pitchFamily="34" charset="0"/>
                <a:cs typeface="Arial" pitchFamily="34" charset="0"/>
              </a:rPr>
              <a:t>Според </a:t>
            </a:r>
            <a:r>
              <a:rPr lang="mk-MK" sz="2400" dirty="0">
                <a:latin typeface="Arial" pitchFamily="34" charset="0"/>
                <a:cs typeface="Arial" pitchFamily="34" charset="0"/>
              </a:rPr>
              <a:t>издигањето на </a:t>
            </a:r>
            <a:r>
              <a:rPr lang="mk-MK" sz="2400" dirty="0" smtClean="0">
                <a:latin typeface="Arial" pitchFamily="34" charset="0"/>
                <a:cs typeface="Arial" pitchFamily="34" charset="0"/>
              </a:rPr>
              <a:t>јазикот </a:t>
            </a:r>
            <a:r>
              <a:rPr lang="mk-MK" sz="2400" dirty="0">
                <a:latin typeface="Arial" pitchFamily="34" charset="0"/>
                <a:cs typeface="Arial" pitchFamily="34" charset="0"/>
              </a:rPr>
              <a:t>при </a:t>
            </a:r>
            <a:r>
              <a:rPr lang="mk-MK" sz="2400" dirty="0" smtClean="0">
                <a:latin typeface="Arial" pitchFamily="34" charset="0"/>
                <a:cs typeface="Arial" pitchFamily="34" charset="0"/>
              </a:rPr>
              <a:t>изговорот</a:t>
            </a:r>
            <a:r>
              <a:rPr lang="mk-MK" sz="2400" dirty="0">
                <a:latin typeface="Arial" pitchFamily="34" charset="0"/>
                <a:cs typeface="Arial" pitchFamily="34" charset="0"/>
              </a:rPr>
              <a:t>, самогласките се делат на </a:t>
            </a:r>
            <a:r>
              <a:rPr lang="mk-MK" sz="2400" i="1" dirty="0">
                <a:latin typeface="Arial" pitchFamily="34" charset="0"/>
                <a:cs typeface="Arial" pitchFamily="34" charset="0"/>
              </a:rPr>
              <a:t>високи</a:t>
            </a:r>
            <a:r>
              <a:rPr lang="mk-MK" sz="2400" dirty="0">
                <a:latin typeface="Arial" pitchFamily="34" charset="0"/>
                <a:cs typeface="Arial" pitchFamily="34" charset="0"/>
              </a:rPr>
              <a:t>: </a:t>
            </a:r>
            <a:r>
              <a:rPr lang="mk-MK" sz="2400" i="1" dirty="0">
                <a:latin typeface="Arial" pitchFamily="34" charset="0"/>
                <a:cs typeface="Arial" pitchFamily="34" charset="0"/>
              </a:rPr>
              <a:t>и</a:t>
            </a:r>
            <a:r>
              <a:rPr lang="mk-MK" sz="2400" dirty="0">
                <a:latin typeface="Arial" pitchFamily="34" charset="0"/>
                <a:cs typeface="Arial" pitchFamily="34" charset="0"/>
              </a:rPr>
              <a:t>, </a:t>
            </a:r>
            <a:r>
              <a:rPr lang="mk-MK" sz="2400" i="1" dirty="0">
                <a:latin typeface="Arial" pitchFamily="34" charset="0"/>
                <a:cs typeface="Arial" pitchFamily="34" charset="0"/>
              </a:rPr>
              <a:t>у</a:t>
            </a:r>
            <a:r>
              <a:rPr lang="mk-MK" sz="2400" dirty="0">
                <a:latin typeface="Arial" pitchFamily="34" charset="0"/>
                <a:cs typeface="Arial" pitchFamily="34" charset="0"/>
              </a:rPr>
              <a:t>; </a:t>
            </a:r>
            <a:r>
              <a:rPr lang="mk-MK" sz="2400" i="1" dirty="0">
                <a:latin typeface="Arial" pitchFamily="34" charset="0"/>
                <a:cs typeface="Arial" pitchFamily="34" charset="0"/>
              </a:rPr>
              <a:t>средни</a:t>
            </a:r>
            <a:r>
              <a:rPr lang="mk-MK" sz="2400" dirty="0">
                <a:latin typeface="Arial" pitchFamily="34" charset="0"/>
                <a:cs typeface="Arial" pitchFamily="34" charset="0"/>
              </a:rPr>
              <a:t>: </a:t>
            </a:r>
            <a:r>
              <a:rPr lang="mk-MK" sz="2400" i="1" dirty="0">
                <a:latin typeface="Arial" pitchFamily="34" charset="0"/>
                <a:cs typeface="Arial" pitchFamily="34" charset="0"/>
              </a:rPr>
              <a:t>е</a:t>
            </a:r>
            <a:r>
              <a:rPr lang="mk-MK" sz="2400" dirty="0">
                <a:latin typeface="Arial" pitchFamily="34" charset="0"/>
                <a:cs typeface="Arial" pitchFamily="34" charset="0"/>
              </a:rPr>
              <a:t>, </a:t>
            </a:r>
            <a:r>
              <a:rPr lang="mk-MK" sz="2400" i="1" dirty="0">
                <a:latin typeface="Arial" pitchFamily="34" charset="0"/>
                <a:cs typeface="Arial" pitchFamily="34" charset="0"/>
              </a:rPr>
              <a:t>о</a:t>
            </a:r>
            <a:r>
              <a:rPr lang="mk-MK" sz="2400" dirty="0">
                <a:latin typeface="Arial" pitchFamily="34" charset="0"/>
                <a:cs typeface="Arial" pitchFamily="34" charset="0"/>
              </a:rPr>
              <a:t>; </a:t>
            </a:r>
            <a:r>
              <a:rPr lang="mk-MK" sz="2400" i="1" dirty="0" smtClean="0">
                <a:latin typeface="Arial" pitchFamily="34" charset="0"/>
                <a:cs typeface="Arial" pitchFamily="34" charset="0"/>
              </a:rPr>
              <a:t>ниска</a:t>
            </a:r>
            <a:r>
              <a:rPr lang="mk-MK" sz="2400" dirty="0">
                <a:latin typeface="Arial" pitchFamily="34" charset="0"/>
                <a:cs typeface="Arial" pitchFamily="34" charset="0"/>
              </a:rPr>
              <a:t>: </a:t>
            </a:r>
            <a:r>
              <a:rPr lang="mk-MK" sz="2400" i="1" dirty="0">
                <a:latin typeface="Arial" pitchFamily="34" charset="0"/>
                <a:cs typeface="Arial" pitchFamily="34" charset="0"/>
              </a:rPr>
              <a:t>а</a:t>
            </a:r>
            <a:r>
              <a:rPr lang="mk-MK" sz="2400" dirty="0" smtClean="0">
                <a:latin typeface="Arial" pitchFamily="34" charset="0"/>
                <a:cs typeface="Arial" pitchFamily="34" charset="0"/>
              </a:rPr>
              <a:t>;</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k-MK" sz="2400" dirty="0" smtClean="0">
                <a:latin typeface="Arial" pitchFamily="34" charset="0"/>
                <a:cs typeface="Arial" pitchFamily="34" charset="0"/>
              </a:rPr>
              <a:t> </a:t>
            </a:r>
            <a:r>
              <a:rPr lang="mk-MK" sz="2400" b="1" dirty="0">
                <a:latin typeface="Arial" pitchFamily="34" charset="0"/>
                <a:cs typeface="Arial" pitchFamily="34" charset="0"/>
              </a:rPr>
              <a:t>в)</a:t>
            </a:r>
            <a:r>
              <a:rPr lang="mk-MK" sz="2400" dirty="0">
                <a:latin typeface="Arial" pitchFamily="34" charset="0"/>
                <a:cs typeface="Arial" pitchFamily="34" charset="0"/>
              </a:rPr>
              <a:t> </a:t>
            </a:r>
            <a:r>
              <a:rPr lang="mk-MK" sz="2400" dirty="0" smtClean="0">
                <a:latin typeface="Arial" pitchFamily="34" charset="0"/>
                <a:cs typeface="Arial" pitchFamily="34" charset="0"/>
              </a:rPr>
              <a:t>Според положбата </a:t>
            </a:r>
            <a:r>
              <a:rPr lang="mk-MK" sz="2400" dirty="0">
                <a:latin typeface="Arial" pitchFamily="34" charset="0"/>
                <a:cs typeface="Arial" pitchFamily="34" charset="0"/>
              </a:rPr>
              <a:t>на усните при изговорот, самогласките се </a:t>
            </a:r>
            <a:r>
              <a:rPr lang="mk-MK" sz="2400" dirty="0" smtClean="0">
                <a:latin typeface="Arial" pitchFamily="34" charset="0"/>
                <a:cs typeface="Arial" pitchFamily="34" charset="0"/>
              </a:rPr>
              <a:t>делат </a:t>
            </a:r>
            <a:r>
              <a:rPr lang="mk-MK" sz="2400" dirty="0">
                <a:latin typeface="Arial" pitchFamily="34" charset="0"/>
                <a:cs typeface="Arial" pitchFamily="34" charset="0"/>
              </a:rPr>
              <a:t>на </a:t>
            </a:r>
            <a:r>
              <a:rPr lang="mk-MK" sz="2400" i="1" dirty="0" smtClean="0">
                <a:latin typeface="Arial" pitchFamily="34" charset="0"/>
                <a:cs typeface="Arial" pitchFamily="34" charset="0"/>
              </a:rPr>
              <a:t>заокружени</a:t>
            </a:r>
            <a:r>
              <a:rPr lang="mk-MK" sz="2400" dirty="0">
                <a:latin typeface="Arial" pitchFamily="34" charset="0"/>
                <a:cs typeface="Arial" pitchFamily="34" charset="0"/>
              </a:rPr>
              <a:t>: </a:t>
            </a:r>
            <a:r>
              <a:rPr lang="mk-MK" sz="2400" i="1" dirty="0">
                <a:latin typeface="Arial" pitchFamily="34" charset="0"/>
                <a:cs typeface="Arial" pitchFamily="34" charset="0"/>
              </a:rPr>
              <a:t>о</a:t>
            </a:r>
            <a:r>
              <a:rPr lang="mk-MK" sz="2400" dirty="0">
                <a:latin typeface="Arial" pitchFamily="34" charset="0"/>
                <a:cs typeface="Arial" pitchFamily="34" charset="0"/>
              </a:rPr>
              <a:t>, </a:t>
            </a:r>
            <a:r>
              <a:rPr lang="mk-MK" sz="2400" i="1" dirty="0">
                <a:latin typeface="Arial" pitchFamily="34" charset="0"/>
                <a:cs typeface="Arial" pitchFamily="34" charset="0"/>
              </a:rPr>
              <a:t>у</a:t>
            </a:r>
            <a:r>
              <a:rPr lang="mk-MK" sz="2400" dirty="0">
                <a:latin typeface="Arial" pitchFamily="34" charset="0"/>
                <a:cs typeface="Arial" pitchFamily="34" charset="0"/>
              </a:rPr>
              <a:t> и </a:t>
            </a:r>
            <a:r>
              <a:rPr lang="mk-MK" sz="2400" i="1" dirty="0">
                <a:latin typeface="Arial" pitchFamily="34" charset="0"/>
                <a:cs typeface="Arial" pitchFamily="34" charset="0"/>
              </a:rPr>
              <a:t>незаокружени</a:t>
            </a:r>
            <a:r>
              <a:rPr lang="mk-MK" sz="2400" dirty="0">
                <a:latin typeface="Arial" pitchFamily="34" charset="0"/>
                <a:cs typeface="Arial" pitchFamily="34" charset="0"/>
              </a:rPr>
              <a:t>: </a:t>
            </a:r>
            <a:r>
              <a:rPr lang="mk-MK" sz="2400" i="1" dirty="0">
                <a:latin typeface="Arial" pitchFamily="34" charset="0"/>
                <a:cs typeface="Arial" pitchFamily="34" charset="0"/>
              </a:rPr>
              <a:t>а</a:t>
            </a:r>
            <a:r>
              <a:rPr lang="mk-MK" sz="2400" dirty="0">
                <a:latin typeface="Arial" pitchFamily="34" charset="0"/>
                <a:cs typeface="Arial" pitchFamily="34" charset="0"/>
              </a:rPr>
              <a:t>, </a:t>
            </a:r>
            <a:r>
              <a:rPr lang="mk-MK" sz="2400" i="1" dirty="0">
                <a:latin typeface="Arial" pitchFamily="34" charset="0"/>
                <a:cs typeface="Arial" pitchFamily="34" charset="0"/>
              </a:rPr>
              <a:t>е</a:t>
            </a:r>
            <a:r>
              <a:rPr lang="mk-MK" sz="2400" dirty="0">
                <a:latin typeface="Arial" pitchFamily="34" charset="0"/>
                <a:cs typeface="Arial" pitchFamily="34" charset="0"/>
              </a:rPr>
              <a:t>, </a:t>
            </a:r>
            <a:r>
              <a:rPr lang="mk-MK" sz="2400" i="1" dirty="0">
                <a:latin typeface="Arial" pitchFamily="34" charset="0"/>
                <a:cs typeface="Arial" pitchFamily="34" charset="0"/>
              </a:rPr>
              <a:t>и</a:t>
            </a:r>
            <a:r>
              <a:rPr lang="mk-MK" sz="2400" dirty="0">
                <a:latin typeface="Arial" pitchFamily="34" charset="0"/>
                <a:cs typeface="Arial" pitchFamily="34" charset="0"/>
              </a:rPr>
              <a:t>. </a:t>
            </a:r>
            <a:br>
              <a:rPr lang="mk-MK" sz="2400" dirty="0">
                <a:latin typeface="Arial" pitchFamily="34" charset="0"/>
                <a:cs typeface="Arial" pitchFamily="34" charset="0"/>
              </a:rPr>
            </a:br>
            <a:endParaRPr lang="mk-MK"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Autofit/>
          </a:bodyPr>
          <a:lstStyle/>
          <a:p>
            <a:r>
              <a:rPr lang="en-US" sz="2800" b="1" dirty="0" smtClean="0"/>
              <a:t/>
            </a:r>
            <a:br>
              <a:rPr lang="en-US" sz="2800" b="1" dirty="0" smtClean="0"/>
            </a:br>
            <a:r>
              <a:rPr lang="mk-MK" sz="2400" b="1" dirty="0" smtClean="0"/>
              <a:t>Улогата </a:t>
            </a:r>
            <a:r>
              <a:rPr lang="mk-MK" sz="2400" b="1" dirty="0" smtClean="0"/>
              <a:t>на р</a:t>
            </a:r>
            <a:r>
              <a:rPr lang="mk-MK" sz="2400" dirty="0" smtClean="0"/>
              <a:t>. Во одредени случаи, улога на самогласка може да има и согласката </a:t>
            </a:r>
            <a:r>
              <a:rPr lang="mk-MK" sz="2400" i="1" dirty="0" smtClean="0"/>
              <a:t>р</a:t>
            </a:r>
            <a:r>
              <a:rPr lang="mk-MK" sz="2400" dirty="0" smtClean="0"/>
              <a:t>. Во тие случаи, </a:t>
            </a:r>
            <a:r>
              <a:rPr lang="mk-MK" sz="2400" i="1" dirty="0" smtClean="0"/>
              <a:t>р</a:t>
            </a:r>
            <a:r>
              <a:rPr lang="mk-MK" sz="2400" dirty="0" smtClean="0"/>
              <a:t> се вика </a:t>
            </a:r>
            <a:r>
              <a:rPr lang="mk-MK" sz="2400" i="1" dirty="0" smtClean="0"/>
              <a:t>вокално р</a:t>
            </a:r>
            <a:r>
              <a:rPr lang="mk-MK" sz="2400" dirty="0" smtClean="0"/>
              <a:t>, </a:t>
            </a:r>
            <a:r>
              <a:rPr lang="mk-MK" sz="2400" i="1" dirty="0" smtClean="0"/>
              <a:t>самогласно или слоготворно р</a:t>
            </a:r>
            <a:r>
              <a:rPr lang="mk-MK" sz="2400" dirty="0" smtClean="0"/>
              <a:t>. Ваква улога </a:t>
            </a:r>
            <a:r>
              <a:rPr lang="mk-MK" sz="2400" i="1" dirty="0" smtClean="0"/>
              <a:t>р</a:t>
            </a:r>
            <a:r>
              <a:rPr lang="mk-MK" sz="2400" dirty="0" smtClean="0"/>
              <a:t> има</a:t>
            </a:r>
            <a:r>
              <a:rPr lang="mk-MK" sz="2400" dirty="0" smtClean="0"/>
              <a:t>:</a:t>
            </a:r>
            <a:r>
              <a:rPr lang="en-US" sz="2400" dirty="0" smtClean="0"/>
              <a:t/>
            </a:r>
            <a:br>
              <a:rPr lang="en-US" sz="2400" dirty="0" smtClean="0"/>
            </a:br>
            <a:r>
              <a:rPr lang="mk-MK" sz="2400" dirty="0" smtClean="0"/>
              <a:t> </a:t>
            </a:r>
            <a:r>
              <a:rPr lang="mk-MK" sz="2400" b="1" dirty="0" smtClean="0"/>
              <a:t>а) </a:t>
            </a:r>
            <a:r>
              <a:rPr lang="mk-MK" sz="2400" dirty="0" smtClean="0"/>
              <a:t>Кога се наоѓа меѓу две </a:t>
            </a:r>
            <a:r>
              <a:rPr lang="mk-MK" sz="2400" dirty="0" smtClean="0"/>
              <a:t>согласки</a:t>
            </a:r>
            <a:r>
              <a:rPr lang="mk-MK" sz="2400" dirty="0" smtClean="0"/>
              <a:t>, на пример, </a:t>
            </a:r>
            <a:r>
              <a:rPr lang="mk-MK" sz="2400" i="1" dirty="0" smtClean="0"/>
              <a:t>в</a:t>
            </a:r>
            <a:r>
              <a:rPr lang="mk-MK" sz="2400" i="1" u="sng" dirty="0" smtClean="0"/>
              <a:t>р</a:t>
            </a:r>
            <a:r>
              <a:rPr lang="mk-MK" sz="2400" i="1" dirty="0" smtClean="0"/>
              <a:t>вен</a:t>
            </a:r>
            <a:r>
              <a:rPr lang="mk-MK" sz="2400" dirty="0" smtClean="0"/>
              <a:t>, </a:t>
            </a:r>
            <a:r>
              <a:rPr lang="mk-MK" sz="2400" i="1" dirty="0" smtClean="0"/>
              <a:t>б</a:t>
            </a:r>
            <a:r>
              <a:rPr lang="mk-MK" sz="2400" i="1" u="sng" dirty="0" smtClean="0"/>
              <a:t>р</a:t>
            </a:r>
            <a:r>
              <a:rPr lang="mk-MK" sz="2400" i="1" dirty="0" smtClean="0"/>
              <a:t>зо</a:t>
            </a:r>
            <a:r>
              <a:rPr lang="mk-MK" sz="2400" dirty="0" smtClean="0"/>
              <a:t>; </a:t>
            </a:r>
            <a:r>
              <a:rPr lang="mk-MK" sz="2400" b="1" dirty="0" smtClean="0"/>
              <a:t>б)</a:t>
            </a:r>
            <a:r>
              <a:rPr lang="mk-MK" sz="2400" dirty="0" smtClean="0"/>
              <a:t> Кога се наоѓа на почеток на слог пред </a:t>
            </a:r>
            <a:r>
              <a:rPr lang="mk-MK" sz="2400" dirty="0" smtClean="0"/>
              <a:t>согласка</a:t>
            </a:r>
            <a:r>
              <a:rPr lang="mk-MK" sz="2400" dirty="0" smtClean="0"/>
              <a:t>, на пример, </a:t>
            </a:r>
            <a:r>
              <a:rPr lang="mk-MK" sz="2400" i="1" u="sng" dirty="0" smtClean="0"/>
              <a:t>’р</a:t>
            </a:r>
            <a:r>
              <a:rPr lang="mk-MK" sz="2400" i="1" dirty="0" smtClean="0"/>
              <a:t>ти</a:t>
            </a:r>
            <a:r>
              <a:rPr lang="mk-MK" sz="2400" dirty="0" smtClean="0"/>
              <a:t>, </a:t>
            </a:r>
            <a:r>
              <a:rPr lang="mk-MK" sz="2400" i="1" u="sng" dirty="0" smtClean="0"/>
              <a:t>’р</a:t>
            </a:r>
            <a:r>
              <a:rPr lang="mk-MK" sz="2400" i="1" dirty="0" smtClean="0"/>
              <a:t>жи</a:t>
            </a:r>
            <a:r>
              <a:rPr lang="mk-MK" sz="2400" dirty="0" smtClean="0"/>
              <a:t>; </a:t>
            </a:r>
            <a:r>
              <a:rPr lang="en-US" sz="2400" dirty="0" smtClean="0"/>
              <a:t/>
            </a:r>
            <a:br>
              <a:rPr lang="en-US" sz="2400" dirty="0" smtClean="0"/>
            </a:br>
            <a:r>
              <a:rPr lang="mk-MK" sz="2400" b="1" dirty="0" smtClean="0"/>
              <a:t>в</a:t>
            </a:r>
            <a:r>
              <a:rPr lang="mk-MK" sz="2400" b="1" dirty="0" smtClean="0"/>
              <a:t>)</a:t>
            </a:r>
            <a:r>
              <a:rPr lang="mk-MK" sz="2400" dirty="0" smtClean="0"/>
              <a:t> Кога се наоѓа во состав на збор со </a:t>
            </a:r>
            <a:r>
              <a:rPr lang="mk-MK" sz="2400" dirty="0" smtClean="0"/>
              <a:t>префикс </a:t>
            </a:r>
            <a:r>
              <a:rPr lang="mk-MK" sz="2400" dirty="0" smtClean="0"/>
              <a:t>кој завршува на </a:t>
            </a:r>
            <a:r>
              <a:rPr lang="mk-MK" sz="2400" dirty="0" smtClean="0"/>
              <a:t>самогласка</a:t>
            </a:r>
            <a:r>
              <a:rPr lang="mk-MK" sz="2400" dirty="0" smtClean="0"/>
              <a:t>, на пример, </a:t>
            </a:r>
            <a:r>
              <a:rPr lang="mk-MK" sz="2400" i="1" dirty="0" smtClean="0"/>
              <a:t>за</a:t>
            </a:r>
            <a:r>
              <a:rPr lang="mk-MK" sz="2400" i="1" u="sng" dirty="0" smtClean="0"/>
              <a:t>’р</a:t>
            </a:r>
            <a:r>
              <a:rPr lang="mk-MK" sz="2400" i="1" dirty="0" smtClean="0"/>
              <a:t>ти</a:t>
            </a:r>
            <a:r>
              <a:rPr lang="mk-MK" sz="2400" dirty="0" smtClean="0"/>
              <a:t>, </a:t>
            </a:r>
            <a:r>
              <a:rPr lang="mk-MK" sz="2400" i="1" dirty="0" smtClean="0"/>
              <a:t>за</a:t>
            </a:r>
            <a:r>
              <a:rPr lang="mk-MK" sz="2400" i="1" u="sng" dirty="0" smtClean="0"/>
              <a:t>’р</a:t>
            </a:r>
            <a:r>
              <a:rPr lang="mk-MK" sz="2400" i="1" dirty="0" smtClean="0"/>
              <a:t>жи</a:t>
            </a:r>
            <a:r>
              <a:rPr lang="mk-MK" sz="2400" dirty="0" smtClean="0"/>
              <a:t> или со </a:t>
            </a:r>
            <a:r>
              <a:rPr lang="mk-MK" sz="2400" dirty="0" smtClean="0"/>
              <a:t>префикс </a:t>
            </a:r>
            <a:r>
              <a:rPr lang="mk-MK" sz="2400" dirty="0" smtClean="0"/>
              <a:t>кој завршува на согласка, на пример, </a:t>
            </a:r>
            <a:r>
              <a:rPr lang="mk-MK" sz="2400" i="1" dirty="0" smtClean="0"/>
              <a:t>с</a:t>
            </a:r>
            <a:r>
              <a:rPr lang="mk-MK" sz="2400" i="1" u="sng" dirty="0" smtClean="0"/>
              <a:t>р</a:t>
            </a:r>
            <a:r>
              <a:rPr lang="mk-MK" sz="2400" i="1" dirty="0" smtClean="0"/>
              <a:t>жи</a:t>
            </a:r>
            <a:r>
              <a:rPr lang="mk-MK" sz="2400" dirty="0" smtClean="0"/>
              <a:t>, </a:t>
            </a:r>
            <a:r>
              <a:rPr lang="mk-MK" sz="2400" i="1" dirty="0" smtClean="0"/>
              <a:t>с</a:t>
            </a:r>
            <a:r>
              <a:rPr lang="mk-MK" sz="2400" i="1" u="sng" dirty="0" smtClean="0"/>
              <a:t>р</a:t>
            </a:r>
            <a:r>
              <a:rPr lang="mk-MK" sz="2400" i="1" dirty="0" smtClean="0"/>
              <a:t>ти</a:t>
            </a:r>
            <a:r>
              <a:rPr lang="mk-MK" sz="2400" dirty="0" smtClean="0"/>
              <a:t>, </a:t>
            </a:r>
            <a:r>
              <a:rPr lang="mk-MK" sz="2400" i="1" dirty="0" smtClean="0"/>
              <a:t>из</a:t>
            </a:r>
            <a:r>
              <a:rPr lang="mk-MK" sz="2400" i="1" u="sng" dirty="0" smtClean="0"/>
              <a:t>р</a:t>
            </a:r>
            <a:r>
              <a:rPr lang="mk-MK" sz="2400" i="1" dirty="0" smtClean="0"/>
              <a:t>жи</a:t>
            </a:r>
            <a:r>
              <a:rPr lang="mk-MK" sz="2400" dirty="0" smtClean="0"/>
              <a:t>. </a:t>
            </a:r>
            <a:r>
              <a:rPr lang="mk-MK" sz="2400" dirty="0" smtClean="0"/>
              <a:t/>
            </a:r>
            <a:br>
              <a:rPr lang="mk-MK" sz="2400" dirty="0" smtClean="0"/>
            </a:br>
            <a:r>
              <a:rPr lang="mk-MK" sz="2400" dirty="0" smtClean="0"/>
              <a:t>Улогата </a:t>
            </a:r>
            <a:r>
              <a:rPr lang="mk-MK" sz="2400" dirty="0" smtClean="0"/>
              <a:t>на самогласка се бележи со знакот ’ кој се </a:t>
            </a:r>
            <a:r>
              <a:rPr lang="mk-MK" sz="2400" dirty="0" smtClean="0"/>
              <a:t>вика </a:t>
            </a:r>
            <a:r>
              <a:rPr lang="mk-MK" sz="2400" dirty="0" smtClean="0"/>
              <a:t>апостроф. </a:t>
            </a:r>
            <a:r>
              <a:rPr lang="mk-MK" sz="2400" dirty="0" smtClean="0"/>
              <a:t/>
            </a:r>
            <a:br>
              <a:rPr lang="mk-MK" sz="2400" dirty="0" smtClean="0"/>
            </a:br>
            <a:r>
              <a:rPr lang="mk-MK" sz="2400" dirty="0" smtClean="0"/>
              <a:t>Во </a:t>
            </a:r>
            <a:r>
              <a:rPr lang="mk-MK" sz="2400" dirty="0" smtClean="0"/>
              <a:t>однос на правописот на апострофот, треба да се </a:t>
            </a:r>
            <a:r>
              <a:rPr lang="mk-MK" sz="2400" dirty="0" smtClean="0"/>
              <a:t>истакне </a:t>
            </a:r>
            <a:r>
              <a:rPr lang="mk-MK" sz="2400" dirty="0" smtClean="0"/>
              <a:t>следново: Во случај, кога </a:t>
            </a:r>
            <a:r>
              <a:rPr lang="mk-MK" sz="2400" i="1" dirty="0" smtClean="0"/>
              <a:t>р</a:t>
            </a:r>
            <a:r>
              <a:rPr lang="mk-MK" sz="2400" dirty="0" smtClean="0"/>
              <a:t> се наоѓа во состав на збор со префикс, </a:t>
            </a:r>
            <a:r>
              <a:rPr lang="mk-MK" sz="2400" dirty="0" smtClean="0"/>
              <a:t>ако </a:t>
            </a:r>
            <a:r>
              <a:rPr lang="mk-MK" sz="2400" dirty="0" smtClean="0"/>
              <a:t>префиксот завршува на самогласка, пред </a:t>
            </a:r>
            <a:r>
              <a:rPr lang="mk-MK" sz="2400" dirty="0" smtClean="0"/>
              <a:t> </a:t>
            </a:r>
            <a:r>
              <a:rPr lang="mk-MK" sz="2400" i="1" dirty="0" smtClean="0"/>
              <a:t>р</a:t>
            </a:r>
            <a:r>
              <a:rPr lang="mk-MK" sz="2400" dirty="0" smtClean="0"/>
              <a:t> </a:t>
            </a:r>
            <a:r>
              <a:rPr lang="mk-MK" sz="2400" dirty="0" smtClean="0"/>
              <a:t>се пишува апостроф</a:t>
            </a:r>
            <a:r>
              <a:rPr lang="en-US" sz="2400" dirty="0" smtClean="0"/>
              <a:t>, </a:t>
            </a:r>
            <a:r>
              <a:rPr lang="mk-MK" sz="2400" dirty="0" smtClean="0"/>
              <a:t>на </a:t>
            </a:r>
            <a:r>
              <a:rPr lang="mk-MK" sz="2400" dirty="0" smtClean="0"/>
              <a:t>пример</a:t>
            </a:r>
            <a:r>
              <a:rPr lang="mk-MK" sz="2400" dirty="0" smtClean="0"/>
              <a:t>, </a:t>
            </a:r>
            <a:r>
              <a:rPr lang="mk-MK" sz="2400" i="1" dirty="0" smtClean="0"/>
              <a:t>з</a:t>
            </a:r>
            <a:r>
              <a:rPr lang="mk-MK" sz="2400" i="1" u="sng" dirty="0" smtClean="0"/>
              <a:t>а’р</a:t>
            </a:r>
            <a:r>
              <a:rPr lang="mk-MK" sz="2400" i="1" dirty="0" smtClean="0"/>
              <a:t>ти</a:t>
            </a:r>
            <a:r>
              <a:rPr lang="mk-MK" sz="2400" dirty="0" smtClean="0"/>
              <a:t>. Ако </a:t>
            </a:r>
            <a:r>
              <a:rPr lang="mk-MK" sz="2400" dirty="0" smtClean="0"/>
              <a:t>префиксот </a:t>
            </a:r>
            <a:r>
              <a:rPr lang="mk-MK" sz="2400" dirty="0" smtClean="0"/>
              <a:t>завршува на согласка, не се </a:t>
            </a:r>
            <a:r>
              <a:rPr lang="mk-MK" sz="2400" dirty="0" smtClean="0"/>
              <a:t>пишува апостроф</a:t>
            </a:r>
            <a:r>
              <a:rPr lang="mk-MK" sz="2400" dirty="0" smtClean="0"/>
              <a:t>, на пример, </a:t>
            </a:r>
            <a:r>
              <a:rPr lang="mk-MK" sz="2400" i="1" dirty="0" smtClean="0"/>
              <a:t>бе</a:t>
            </a:r>
            <a:r>
              <a:rPr lang="mk-MK" sz="2400" i="1" u="sng" dirty="0" smtClean="0"/>
              <a:t>зр</a:t>
            </a:r>
            <a:r>
              <a:rPr lang="mk-MK" sz="2400" i="1" dirty="0" smtClean="0"/>
              <a:t>бетник</a:t>
            </a:r>
            <a:r>
              <a:rPr lang="mk-MK" sz="2400" dirty="0" smtClean="0"/>
              <a:t>. </a:t>
            </a:r>
            <a:br>
              <a:rPr lang="mk-MK" sz="2400" dirty="0" smtClean="0"/>
            </a:br>
            <a:endParaRPr lang="mk-MK"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429288"/>
          </a:xfrm>
        </p:spPr>
        <p:txBody>
          <a:bodyPr>
            <a:normAutofit fontScale="90000"/>
          </a:bodyPr>
          <a:lstStyle/>
          <a:p>
            <a:r>
              <a:rPr lang="mk-MK" sz="3100" b="1" dirty="0" smtClean="0"/>
              <a:t>Домашна работа</a:t>
            </a:r>
            <a:r>
              <a:rPr lang="mk-MK" sz="3100" dirty="0" smtClean="0"/>
              <a:t>: </a:t>
            </a:r>
            <a:br>
              <a:rPr lang="mk-MK" sz="3100" dirty="0" smtClean="0"/>
            </a:br>
            <a:r>
              <a:rPr lang="mk-MK" sz="3100" b="1" dirty="0" smtClean="0"/>
              <a:t>1</a:t>
            </a:r>
            <a:r>
              <a:rPr lang="mk-MK" sz="3100" b="1" dirty="0" smtClean="0"/>
              <a:t>.</a:t>
            </a:r>
            <a:r>
              <a:rPr lang="mk-MK" sz="3100" dirty="0" smtClean="0"/>
              <a:t> Подвлечете ги формите во кои </a:t>
            </a:r>
            <a:r>
              <a:rPr lang="mk-MK" sz="3100" i="1" dirty="0" smtClean="0"/>
              <a:t>р</a:t>
            </a:r>
            <a:r>
              <a:rPr lang="mk-MK" sz="3100" dirty="0" smtClean="0"/>
              <a:t> има </a:t>
            </a:r>
            <a:r>
              <a:rPr lang="mk-MK" sz="3100" dirty="0" smtClean="0"/>
              <a:t>вокална функција</a:t>
            </a:r>
            <a:r>
              <a:rPr lang="mk-MK" sz="3100" dirty="0" smtClean="0"/>
              <a:t>, а таму каде што е </a:t>
            </a:r>
            <a:r>
              <a:rPr lang="mk-MK" sz="3100" dirty="0" smtClean="0"/>
              <a:t/>
            </a:r>
            <a:br>
              <a:rPr lang="mk-MK" sz="3100" dirty="0" smtClean="0"/>
            </a:br>
            <a:r>
              <a:rPr lang="mk-MK" sz="3100" dirty="0" smtClean="0"/>
              <a:t>потребно </a:t>
            </a:r>
            <a:r>
              <a:rPr lang="mk-MK" sz="3100" dirty="0" smtClean="0"/>
              <a:t>ставете апостроф: </a:t>
            </a:r>
            <a:r>
              <a:rPr lang="mk-MK" sz="3100" dirty="0" smtClean="0"/>
              <a:t/>
            </a:r>
            <a:br>
              <a:rPr lang="mk-MK" sz="3100" dirty="0" smtClean="0"/>
            </a:br>
            <a:r>
              <a:rPr lang="mk-MK" sz="3100" dirty="0" smtClean="0"/>
              <a:t/>
            </a:r>
            <a:br>
              <a:rPr lang="mk-MK" sz="3100" dirty="0" smtClean="0"/>
            </a:br>
            <a:r>
              <a:rPr lang="mk-MK" sz="3100" dirty="0" smtClean="0"/>
              <a:t>дрво</a:t>
            </a:r>
            <a:r>
              <a:rPr lang="mk-MK" sz="3100" dirty="0" smtClean="0"/>
              <a:t>, </a:t>
            </a:r>
            <a:r>
              <a:rPr lang="mk-MK" sz="3100" dirty="0" smtClean="0"/>
              <a:t>крокодил, </a:t>
            </a:r>
            <a:r>
              <a:rPr lang="mk-MK" sz="3100" dirty="0" smtClean="0"/>
              <a:t>компјутер, рбетник, црква, Трајан, прсти, рбет, крв, </a:t>
            </a:r>
            <a:r>
              <a:rPr lang="mk-MK" sz="3100" dirty="0" smtClean="0"/>
              <a:t>простум</a:t>
            </a:r>
            <a:r>
              <a:rPr lang="mk-MK" sz="3100" dirty="0" smtClean="0"/>
              <a:t>, </a:t>
            </a:r>
            <a:r>
              <a:rPr lang="mk-MK" sz="3100" dirty="0" smtClean="0"/>
              <a:t>врвови, </a:t>
            </a:r>
            <a:r>
              <a:rPr lang="mk-MK" sz="3100" dirty="0" smtClean="0"/>
              <a:t>крави, заржи претседател, рецензенти, срти, </a:t>
            </a:r>
            <a:r>
              <a:rPr lang="mk-MK" sz="3100" dirty="0" smtClean="0"/>
              <a:t>триаголник</a:t>
            </a:r>
            <a:r>
              <a:rPr lang="mk-MK" sz="3100" dirty="0" smtClean="0"/>
              <a:t>, краставица, ржи, ракотворба, изрти, роб; </a:t>
            </a:r>
            <a:r>
              <a:rPr lang="mk-MK" dirty="0" smtClean="0"/>
              <a:t/>
            </a:r>
            <a:br>
              <a:rPr lang="mk-MK" dirty="0" smtClean="0"/>
            </a:br>
            <a:endParaRPr lang="mk-M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fontScale="90000"/>
          </a:bodyPr>
          <a:lstStyle/>
          <a:p>
            <a:pPr algn="l"/>
            <a:r>
              <a:rPr lang="mk-MK" sz="2800" dirty="0" smtClean="0"/>
              <a:t/>
            </a:r>
            <a:br>
              <a:rPr lang="mk-MK" sz="2800" dirty="0" smtClean="0"/>
            </a:br>
            <a:r>
              <a:rPr lang="mk-MK" sz="2800" dirty="0" smtClean="0"/>
              <a:t/>
            </a:r>
            <a:br>
              <a:rPr lang="mk-MK" sz="2800" dirty="0" smtClean="0"/>
            </a:br>
            <a:r>
              <a:rPr lang="mk-MK" sz="2800" dirty="0" smtClean="0">
                <a:latin typeface="Times New Roman" pitchFamily="18" charset="0"/>
                <a:cs typeface="Times New Roman" pitchFamily="18" charset="0"/>
              </a:rPr>
              <a:t>Користена литература:</a:t>
            </a:r>
            <a:br>
              <a:rPr lang="mk-MK" sz="2800" dirty="0" smtClean="0">
                <a:latin typeface="Times New Roman" pitchFamily="18" charset="0"/>
                <a:cs typeface="Times New Roman" pitchFamily="18" charset="0"/>
              </a:rPr>
            </a:br>
            <a:r>
              <a:rPr lang="mk-MK" sz="2800" dirty="0" smtClean="0">
                <a:latin typeface="Times New Roman" pitchFamily="18" charset="0"/>
                <a:cs typeface="Times New Roman" pitchFamily="18" charset="0"/>
              </a:rPr>
              <a:t/>
            </a:r>
            <a:br>
              <a:rPr lang="mk-MK" sz="2800" dirty="0" smtClean="0">
                <a:latin typeface="Times New Roman" pitchFamily="18" charset="0"/>
                <a:cs typeface="Times New Roman" pitchFamily="18" charset="0"/>
              </a:rPr>
            </a:br>
            <a:r>
              <a:rPr lang="mk-MK" sz="2800" dirty="0" smtClean="0">
                <a:latin typeface="Times New Roman" pitchFamily="18" charset="0"/>
                <a:cs typeface="Times New Roman" pitchFamily="18" charset="0"/>
              </a:rPr>
              <a:t>1</a:t>
            </a:r>
            <a:r>
              <a:rPr lang="mk-MK" sz="2700" dirty="0" smtClean="0">
                <a:latin typeface="Times New Roman" pitchFamily="18" charset="0"/>
                <a:cs typeface="Times New Roman" pitchFamily="18" charset="0"/>
              </a:rPr>
              <a:t>. </a:t>
            </a:r>
            <a:r>
              <a:rPr lang="mk-MK" sz="2700" dirty="0" smtClean="0">
                <a:latin typeface="Times New Roman" pitchFamily="18" charset="0"/>
                <a:cs typeface="Times New Roman" pitchFamily="18" charset="0"/>
              </a:rPr>
              <a:t>Бојковска, С., Минова-Ѓуркова, Л., Пандев, Д., Цветковски, Ж. (1998). </a:t>
            </a:r>
            <a:r>
              <a:rPr lang="mk-MK" sz="2700" i="1" dirty="0" smtClean="0">
                <a:latin typeface="Times New Roman" pitchFamily="18" charset="0"/>
                <a:cs typeface="Times New Roman" pitchFamily="18" charset="0"/>
              </a:rPr>
              <a:t>Македонски </a:t>
            </a:r>
            <a:r>
              <a:rPr lang="mk-MK" sz="2700" i="1" dirty="0" smtClean="0">
                <a:latin typeface="Times New Roman" pitchFamily="18" charset="0"/>
                <a:cs typeface="Times New Roman" pitchFamily="18" charset="0"/>
              </a:rPr>
              <a:t>јазик </a:t>
            </a:r>
            <a:r>
              <a:rPr lang="mk-MK" sz="2700" i="1" dirty="0" smtClean="0">
                <a:latin typeface="Times New Roman" pitchFamily="18" charset="0"/>
                <a:cs typeface="Times New Roman" pitchFamily="18" charset="0"/>
              </a:rPr>
              <a:t>за средното образование</a:t>
            </a:r>
            <a:r>
              <a:rPr lang="mk-MK" sz="2700" dirty="0" smtClean="0">
                <a:latin typeface="Times New Roman" pitchFamily="18" charset="0"/>
                <a:cs typeface="Times New Roman" pitchFamily="18" charset="0"/>
              </a:rPr>
              <a:t>. Скопје: Просветно </a:t>
            </a:r>
            <a:r>
              <a:rPr lang="mk-MK" sz="2700" dirty="0" smtClean="0">
                <a:latin typeface="Times New Roman" pitchFamily="18" charset="0"/>
                <a:cs typeface="Times New Roman" pitchFamily="18" charset="0"/>
              </a:rPr>
              <a:t>дело.</a:t>
            </a:r>
            <a:br>
              <a:rPr lang="mk-MK" sz="2700" dirty="0" smtClean="0">
                <a:latin typeface="Times New Roman" pitchFamily="18" charset="0"/>
                <a:cs typeface="Times New Roman" pitchFamily="18" charset="0"/>
              </a:rPr>
            </a:br>
            <a:r>
              <a:rPr lang="mk-MK" sz="2700" dirty="0" smtClean="0">
                <a:latin typeface="Times New Roman" pitchFamily="18" charset="0"/>
                <a:cs typeface="Times New Roman" pitchFamily="18" charset="0"/>
              </a:rPr>
              <a:t>2. Јанушева, В. (2018). </a:t>
            </a:r>
            <a:r>
              <a:rPr lang="mk-MK" sz="2700" i="1" dirty="0" smtClean="0">
                <a:latin typeface="Times New Roman" pitchFamily="18" charset="0"/>
                <a:cs typeface="Times New Roman" pitchFamily="18" charset="0"/>
              </a:rPr>
              <a:t>Стандарден македонски јазик.</a:t>
            </a:r>
            <a:r>
              <a:rPr lang="mk-MK" sz="2700" dirty="0" smtClean="0">
                <a:latin typeface="Times New Roman" pitchFamily="18" charset="0"/>
                <a:cs typeface="Times New Roman" pitchFamily="18" charset="0"/>
              </a:rPr>
              <a:t> Педагошки факултет, Битола.</a:t>
            </a:r>
            <a:r>
              <a:rPr lang="mk-MK" sz="2700" dirty="0" smtClean="0">
                <a:latin typeface="Times New Roman" pitchFamily="18" charset="0"/>
                <a:cs typeface="Times New Roman" pitchFamily="18" charset="0"/>
              </a:rPr>
              <a:t/>
            </a:r>
            <a:br>
              <a:rPr lang="mk-MK" sz="2700" dirty="0" smtClean="0">
                <a:latin typeface="Times New Roman" pitchFamily="18" charset="0"/>
                <a:cs typeface="Times New Roman" pitchFamily="18" charset="0"/>
              </a:rPr>
            </a:br>
            <a:r>
              <a:rPr lang="mk-MK" sz="2700" dirty="0" smtClean="0"/>
              <a:t/>
            </a:r>
            <a:br>
              <a:rPr lang="mk-MK" sz="27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r>
              <a:rPr lang="mk-MK" sz="2800" dirty="0" smtClean="0"/>
              <a:t/>
            </a:r>
            <a:br>
              <a:rPr lang="mk-MK" sz="2800" dirty="0" smtClean="0"/>
            </a:br>
            <a:endParaRPr lang="mk-MK"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10</Words>
  <Application>Microsoft Office PowerPoint</Application>
  <PresentationFormat>On-screen Show (4:3)</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Пишување на самогласките и на самогласното р   проф. Наташа Младеновска-Лазаревска </vt:lpstr>
      <vt:lpstr>  Да се потсетиме!!! Самогласки (вокали)  Во македонскиот стандарден јазик има пет вокали: а, е, и, о, у.  Тие се делат на повеќе погрупи.  а) Според движењето на јазикот напред или назад при изговорот, самогласките се делат на предни: е, и; средна: а; задни: о, у. Предните согласки влијаат на мекоста на согласките к, г, л, што значи дека овие гласови пред предна самогласка имаат мек изговор;   б) Според издигањето на јазикот при изговорот, самогласките се делат на високи: и, у; средни: е, о; ниска: а;  в) Според положбата на усните при изговорот, самогласките се делат на заокружени: о, у и незаокружени: а, е, и.  </vt:lpstr>
      <vt:lpstr> Улогата на р. Во одредени случаи, улога на самогласка може да има и согласката р. Во тие случаи, р се вика вокално р, самогласно или слоготворно р. Ваква улога р има:  а) Кога се наоѓа меѓу две согласки, на пример, врвен, брзо; б) Кога се наоѓа на почеток на слог пред согласка, на пример, ’рти, ’ржи;  в) Кога се наоѓа во состав на збор со префикс кој завршува на самогласка, на пример, за’рти, за’ржи или со префикс кој завршува на согласка, на пример, сржи, срти, изржи.  Улогата на самогласка се бележи со знакот ’ кој се вика апостроф.  Во однос на правописот на апострофот, треба да се истакне следново: Во случај, кога р се наоѓа во состав на збор со префикс, ако префиксот завршува на самогласка, пред  р се пишува апостроф, на пример, за’рти. Ако префиксот завршува на согласка, не се пишува апостроф, на пример, безрбетник.  </vt:lpstr>
      <vt:lpstr>Домашна работа:  1. Подвлечете ги формите во кои р има вокална функција, а таму каде што е  потребно ставете апостроф:   дрво, крокодил, компјутер, рбетник, црква, Трајан, прсти, рбет, крв, простум, врвови, крави, заржи претседател, рецензенти, срти, триаголник, краставица, ржи, ракотворба, изрти, роб;  </vt:lpstr>
      <vt:lpstr>  Користена литература:  1. Бојковска, С., Минова-Ѓуркова, Л., Пандев, Д., Цветковски, Ж. (1998). Македонски јазик за средното образование. Скопје: Просветно дело. 2. Јанушева, В. (2018). Стандарден македонски јазик. Педагошки факултет, Битола.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Пишување на самогласките и на самогласното р   проф. Наташа Младеновска-Лазаревска </dc:title>
  <dc:creator>User</dc:creator>
  <cp:lastModifiedBy>User</cp:lastModifiedBy>
  <cp:revision>13</cp:revision>
  <dcterms:created xsi:type="dcterms:W3CDTF">2020-03-22T19:57:12Z</dcterms:created>
  <dcterms:modified xsi:type="dcterms:W3CDTF">2020-03-23T17:03:54Z</dcterms:modified>
</cp:coreProperties>
</file>