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D5322B-0149-4507-A6F8-427E48F9E93B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D1264F-0AEC-46AB-8C3F-ED25FBD8E7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D1264F-0AEC-46AB-8C3F-ED25FBD8E70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DAB74-E318-481E-9B7A-3AEA2DD257B7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1ED67-CB7E-47CF-BD6C-4DC85A2955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DAB74-E318-481E-9B7A-3AEA2DD257B7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1ED67-CB7E-47CF-BD6C-4DC85A2955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DAB74-E318-481E-9B7A-3AEA2DD257B7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1ED67-CB7E-47CF-BD6C-4DC85A2955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DAB74-E318-481E-9B7A-3AEA2DD257B7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1ED67-CB7E-47CF-BD6C-4DC85A2955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DAB74-E318-481E-9B7A-3AEA2DD257B7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1ED67-CB7E-47CF-BD6C-4DC85A2955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DAB74-E318-481E-9B7A-3AEA2DD257B7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1ED67-CB7E-47CF-BD6C-4DC85A2955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DAB74-E318-481E-9B7A-3AEA2DD257B7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1ED67-CB7E-47CF-BD6C-4DC85A2955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DAB74-E318-481E-9B7A-3AEA2DD257B7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1ED67-CB7E-47CF-BD6C-4DC85A2955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DAB74-E318-481E-9B7A-3AEA2DD257B7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1ED67-CB7E-47CF-BD6C-4DC85A2955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DAB74-E318-481E-9B7A-3AEA2DD257B7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1ED67-CB7E-47CF-BD6C-4DC85A2955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DAB74-E318-481E-9B7A-3AEA2DD257B7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971ED67-CB7E-47CF-BD6C-4DC85A2955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84DAB74-E318-481E-9B7A-3AEA2DD257B7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971ED67-CB7E-47CF-BD6C-4DC85A29555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stojanov.ito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mk-MK" sz="3200" dirty="0" smtClean="0">
                <a:solidFill>
                  <a:schemeClr val="tx2">
                    <a:lumMod val="10000"/>
                  </a:schemeClr>
                </a:solidFill>
                <a:effectLst/>
              </a:rPr>
              <a:t>ПРОГРАМСКО ПОДРАЧЈЕ</a:t>
            </a:r>
            <a:r>
              <a:rPr lang="en-US" sz="3200" dirty="0" smtClean="0">
                <a:solidFill>
                  <a:schemeClr val="tx2">
                    <a:lumMod val="10000"/>
                  </a:schemeClr>
                </a:solidFill>
                <a:effectLst/>
              </a:rPr>
              <a:t>:</a:t>
            </a:r>
            <a:r>
              <a:rPr lang="mk-MK" sz="3200" dirty="0" smtClean="0">
                <a:solidFill>
                  <a:schemeClr val="tx2">
                    <a:lumMod val="10000"/>
                  </a:schemeClr>
                </a:solidFill>
                <a:effectLst/>
              </a:rPr>
              <a:t/>
            </a:r>
            <a:br>
              <a:rPr lang="mk-MK" sz="3200" dirty="0" smtClean="0">
                <a:solidFill>
                  <a:schemeClr val="tx2">
                    <a:lumMod val="10000"/>
                  </a:schemeClr>
                </a:solidFill>
                <a:effectLst/>
              </a:rPr>
            </a:br>
            <a:r>
              <a:rPr lang="mk-MK" sz="3200" dirty="0" smtClean="0">
                <a:solidFill>
                  <a:schemeClr val="tx2">
                    <a:lumMod val="10000"/>
                  </a:schemeClr>
                </a:solidFill>
                <a:effectLst/>
              </a:rPr>
              <a:t>РАБОТА СО МАТЕРИЈАЛИ И КОНСТРУИРАЊЕ</a:t>
            </a:r>
            <a:endParaRPr lang="en-US" sz="3200" dirty="0">
              <a:solidFill>
                <a:schemeClr val="tx2">
                  <a:lumMod val="10000"/>
                </a:schemeClr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4876800"/>
            <a:ext cx="7854696" cy="990600"/>
          </a:xfrm>
        </p:spPr>
        <p:txBody>
          <a:bodyPr>
            <a:normAutofit/>
          </a:bodyPr>
          <a:lstStyle/>
          <a:p>
            <a:r>
              <a:rPr lang="mk-MK" sz="2000" b="1" dirty="0" smtClean="0">
                <a:solidFill>
                  <a:schemeClr val="tx2">
                    <a:lumMod val="10000"/>
                  </a:schemeClr>
                </a:solidFill>
              </a:rPr>
              <a:t>О.У.</a:t>
            </a:r>
            <a:r>
              <a:rPr lang="en-US" sz="2000" b="1" dirty="0" smtClean="0">
                <a:solidFill>
                  <a:schemeClr val="tx2">
                    <a:lumMod val="10000"/>
                  </a:schemeClr>
                </a:solidFill>
              </a:rPr>
              <a:t> “</a:t>
            </a:r>
            <a:r>
              <a:rPr lang="mk-MK" sz="2000" b="1" dirty="0" smtClean="0">
                <a:solidFill>
                  <a:schemeClr val="tx2">
                    <a:lumMod val="10000"/>
                  </a:schemeClr>
                </a:solidFill>
              </a:rPr>
              <a:t>Елпида Караманди</a:t>
            </a:r>
            <a:r>
              <a:rPr lang="en-US" sz="2000" b="1" dirty="0" smtClean="0">
                <a:solidFill>
                  <a:schemeClr val="tx2">
                    <a:lumMod val="10000"/>
                  </a:schemeClr>
                </a:solidFill>
              </a:rPr>
              <a:t>”</a:t>
            </a:r>
            <a:r>
              <a:rPr lang="mk-MK" sz="2000" b="1" dirty="0" smtClean="0">
                <a:solidFill>
                  <a:schemeClr val="tx2">
                    <a:lumMod val="10000"/>
                  </a:schemeClr>
                </a:solidFill>
              </a:rPr>
              <a:t> – Битола</a:t>
            </a:r>
          </a:p>
          <a:p>
            <a:r>
              <a:rPr lang="mk-MK" sz="2000" b="1" dirty="0" smtClean="0">
                <a:solidFill>
                  <a:schemeClr val="tx2">
                    <a:lumMod val="10000"/>
                  </a:schemeClr>
                </a:solidFill>
              </a:rPr>
              <a:t>Предметен наставник</a:t>
            </a:r>
            <a:r>
              <a:rPr lang="en-US" sz="2000" b="1" dirty="0" smtClean="0">
                <a:solidFill>
                  <a:schemeClr val="tx2">
                    <a:lumMod val="10000"/>
                  </a:schemeClr>
                </a:solidFill>
              </a:rPr>
              <a:t>:</a:t>
            </a:r>
            <a:r>
              <a:rPr lang="mk-MK" sz="2000" b="1" dirty="0" smtClean="0">
                <a:solidFill>
                  <a:schemeClr val="tx2">
                    <a:lumMod val="10000"/>
                  </a:schemeClr>
                </a:solidFill>
              </a:rPr>
              <a:t> Игор Стојанов</a:t>
            </a:r>
            <a:r>
              <a:rPr lang="en-US" sz="2000" b="1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endParaRPr lang="en-US" sz="2000" b="1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3429000" cy="990600"/>
          </a:xfrm>
        </p:spPr>
        <p:txBody>
          <a:bodyPr>
            <a:normAutofit/>
          </a:bodyPr>
          <a:lstStyle/>
          <a:p>
            <a:r>
              <a:rPr lang="mk-MK" sz="4800" dirty="0" smtClean="0">
                <a:solidFill>
                  <a:srgbClr val="000000"/>
                </a:solidFill>
              </a:rPr>
              <a:t>Чекор 3</a:t>
            </a:r>
            <a:r>
              <a:rPr lang="en-US" sz="4800" dirty="0" smtClean="0">
                <a:solidFill>
                  <a:srgbClr val="000000"/>
                </a:solidFill>
              </a:rPr>
              <a:t>:</a:t>
            </a:r>
            <a:endParaRPr lang="en-US" sz="4800" dirty="0">
              <a:solidFill>
                <a:srgbClr val="000000"/>
              </a:solidFill>
            </a:endParaRP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228600" y="1600200"/>
            <a:ext cx="8610600" cy="1219200"/>
          </a:xfrm>
        </p:spPr>
        <p:txBody>
          <a:bodyPr>
            <a:normAutofit/>
          </a:bodyPr>
          <a:lstStyle/>
          <a:p>
            <a:pPr algn="l">
              <a:buClrTx/>
              <a:buFont typeface="Wingdings" pitchFamily="2" charset="2"/>
              <a:buChar char="ü"/>
            </a:pPr>
            <a:r>
              <a:rPr lang="mk-MK" sz="2800" b="1" dirty="0" smtClean="0">
                <a:solidFill>
                  <a:srgbClr val="000000"/>
                </a:solidFill>
              </a:rPr>
              <a:t>Внимателно исечи го отворот за задното тркало.</a:t>
            </a:r>
            <a:endParaRPr lang="en-US" sz="2800" b="1" dirty="0">
              <a:solidFill>
                <a:srgbClr val="000000"/>
              </a:solidFill>
            </a:endParaRPr>
          </a:p>
        </p:txBody>
      </p:sp>
      <p:pic>
        <p:nvPicPr>
          <p:cNvPr id="6" name="Picture 4" descr="https://scontent.fskp1-1.fna.fbcdn.net/v/t1.15752-9/90516567_597252704188942_6426830474361962496_n.jpg?_nc_cat=100&amp;_nc_sid=b96e70&amp;_nc_ohc=OTQSy3GQvA8AX_Ocj0p&amp;_nc_ht=scontent.fskp1-1.fna&amp;oh=fc737d5939d0d3fa57c709fef8117bb9&amp;oe=5E9D1DC6"/>
          <p:cNvPicPr>
            <a:picLocks noChangeAspect="1" noChangeArrowheads="1"/>
          </p:cNvPicPr>
          <p:nvPr/>
        </p:nvPicPr>
        <p:blipFill>
          <a:blip r:embed="rId2"/>
          <a:srcRect l="1667" t="13333" r="1667"/>
          <a:stretch>
            <a:fillRect/>
          </a:stretch>
        </p:blipFill>
        <p:spPr bwMode="auto">
          <a:xfrm>
            <a:off x="1371600" y="2819400"/>
            <a:ext cx="5867400" cy="3200400"/>
          </a:xfrm>
          <a:prstGeom prst="rect">
            <a:avLst/>
          </a:prstGeom>
          <a:noFill/>
        </p:spPr>
      </p:pic>
      <p:sp>
        <p:nvSpPr>
          <p:cNvPr id="7" name="Oval 6"/>
          <p:cNvSpPr/>
          <p:nvPr/>
        </p:nvSpPr>
        <p:spPr>
          <a:xfrm>
            <a:off x="1828800" y="2971800"/>
            <a:ext cx="129540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143000" y="5105400"/>
            <a:ext cx="1752600" cy="707886"/>
          </a:xfrm>
          <a:prstGeom prst="rect">
            <a:avLst/>
          </a:prstGeom>
          <a:solidFill>
            <a:schemeClr val="tx2">
              <a:lumMod val="9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mk-MK" sz="2000" dirty="0" smtClean="0">
                <a:solidFill>
                  <a:srgbClr val="000000"/>
                </a:solidFill>
              </a:rPr>
              <a:t>Отвор за задно тркало</a:t>
            </a:r>
            <a:endParaRPr lang="en-US" sz="2000" dirty="0">
              <a:solidFill>
                <a:srgbClr val="000000"/>
              </a:solidFill>
            </a:endParaRPr>
          </a:p>
        </p:txBody>
      </p:sp>
      <p:cxnSp>
        <p:nvCxnSpPr>
          <p:cNvPr id="10" name="Straight Arrow Connector 9"/>
          <p:cNvCxnSpPr>
            <a:stCxn id="8" idx="0"/>
          </p:cNvCxnSpPr>
          <p:nvPr/>
        </p:nvCxnSpPr>
        <p:spPr>
          <a:xfrm rot="5400000" flipH="1" flipV="1">
            <a:off x="1543050" y="4362450"/>
            <a:ext cx="1219200" cy="266700"/>
          </a:xfrm>
          <a:prstGeom prst="straightConnector1">
            <a:avLst/>
          </a:prstGeom>
          <a:ln>
            <a:solidFill>
              <a:schemeClr val="bg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3429000" cy="990600"/>
          </a:xfrm>
        </p:spPr>
        <p:txBody>
          <a:bodyPr>
            <a:normAutofit/>
          </a:bodyPr>
          <a:lstStyle/>
          <a:p>
            <a:r>
              <a:rPr lang="mk-MK" sz="4800" dirty="0" smtClean="0">
                <a:solidFill>
                  <a:srgbClr val="000000"/>
                </a:solidFill>
              </a:rPr>
              <a:t>Чекор 4</a:t>
            </a:r>
            <a:r>
              <a:rPr lang="en-US" sz="4800" dirty="0" smtClean="0">
                <a:solidFill>
                  <a:srgbClr val="000000"/>
                </a:solidFill>
              </a:rPr>
              <a:t>:</a:t>
            </a:r>
            <a:endParaRPr lang="en-US" sz="4800" dirty="0">
              <a:solidFill>
                <a:srgbClr val="000000"/>
              </a:solidFill>
            </a:endParaRP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228600" y="1600200"/>
            <a:ext cx="8610600" cy="1219200"/>
          </a:xfrm>
        </p:spPr>
        <p:txBody>
          <a:bodyPr>
            <a:normAutofit fontScale="85000" lnSpcReduction="10000"/>
          </a:bodyPr>
          <a:lstStyle/>
          <a:p>
            <a:pPr algn="l">
              <a:buClrTx/>
              <a:buFont typeface="Wingdings" pitchFamily="2" charset="2"/>
              <a:buChar char="ü"/>
            </a:pPr>
            <a:r>
              <a:rPr lang="mk-MK" sz="2800" b="1" dirty="0" smtClean="0">
                <a:solidFill>
                  <a:srgbClr val="000000"/>
                </a:solidFill>
              </a:rPr>
              <a:t>Нанеси лепило на трупот и кабината на соодветното место, за да ја формираш целосната конструкција.</a:t>
            </a:r>
          </a:p>
          <a:p>
            <a:pPr algn="l">
              <a:buClrTx/>
              <a:buFont typeface="Wingdings" pitchFamily="2" charset="2"/>
              <a:buChar char="ü"/>
            </a:pPr>
            <a:r>
              <a:rPr lang="mk-MK" sz="2800" b="1" dirty="0" smtClean="0">
                <a:solidFill>
                  <a:srgbClr val="000000"/>
                </a:solidFill>
              </a:rPr>
              <a:t> Користи лепило кое брзо се суши и лепи.</a:t>
            </a:r>
            <a:endParaRPr lang="en-US" sz="2800" b="1" dirty="0">
              <a:solidFill>
                <a:srgbClr val="000000"/>
              </a:solidFill>
            </a:endParaRPr>
          </a:p>
        </p:txBody>
      </p:sp>
      <p:pic>
        <p:nvPicPr>
          <p:cNvPr id="22530" name="Picture 2" descr="https://scontent.fskp1-1.fna.fbcdn.net/v/t1.15752-9/90475742_861739214248461_4742225678169014272_n.jpg?_nc_cat=110&amp;_nc_sid=b96e70&amp;_nc_ohc=RMi0sxIuN1sAX9hl_-l&amp;_nc_ht=scontent.fskp1-1.fna&amp;oh=f4784d9ae7b1f78e976feb94be04f980&amp;oe=5E9C5446"/>
          <p:cNvPicPr>
            <a:picLocks noChangeAspect="1" noChangeArrowheads="1"/>
          </p:cNvPicPr>
          <p:nvPr/>
        </p:nvPicPr>
        <p:blipFill>
          <a:blip r:embed="rId2"/>
          <a:srcRect t="37778" b="28889"/>
          <a:stretch>
            <a:fillRect/>
          </a:stretch>
        </p:blipFill>
        <p:spPr bwMode="auto">
          <a:xfrm>
            <a:off x="1066800" y="3048000"/>
            <a:ext cx="6248400" cy="22098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371600" y="5410200"/>
            <a:ext cx="594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000" dirty="0" smtClean="0">
                <a:solidFill>
                  <a:srgbClr val="000000"/>
                </a:solidFill>
              </a:rPr>
              <a:t>Изглед од долната страна, на трупот и кабината</a:t>
            </a:r>
            <a:endParaRPr lang="en-US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152400"/>
            <a:ext cx="3429000" cy="990600"/>
          </a:xfrm>
        </p:spPr>
        <p:txBody>
          <a:bodyPr>
            <a:normAutofit/>
          </a:bodyPr>
          <a:lstStyle/>
          <a:p>
            <a:r>
              <a:rPr lang="mk-MK" sz="4800" dirty="0" smtClean="0">
                <a:solidFill>
                  <a:srgbClr val="000000"/>
                </a:solidFill>
              </a:rPr>
              <a:t>Чекор 5</a:t>
            </a:r>
            <a:r>
              <a:rPr lang="en-US" sz="4800" dirty="0" smtClean="0">
                <a:solidFill>
                  <a:srgbClr val="000000"/>
                </a:solidFill>
              </a:rPr>
              <a:t>:</a:t>
            </a:r>
            <a:endParaRPr lang="en-US" sz="4800" dirty="0">
              <a:solidFill>
                <a:srgbClr val="000000"/>
              </a:solidFill>
            </a:endParaRP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228600" y="990600"/>
            <a:ext cx="8610600" cy="1219200"/>
          </a:xfrm>
        </p:spPr>
        <p:txBody>
          <a:bodyPr>
            <a:normAutofit fontScale="92500" lnSpcReduction="20000"/>
          </a:bodyPr>
          <a:lstStyle/>
          <a:p>
            <a:pPr algn="l">
              <a:buClrTx/>
              <a:buFont typeface="Wingdings" pitchFamily="2" charset="2"/>
              <a:buChar char="ü"/>
            </a:pPr>
            <a:r>
              <a:rPr lang="mk-MK" sz="2800" b="1" dirty="0" smtClean="0">
                <a:solidFill>
                  <a:srgbClr val="000000"/>
                </a:solidFill>
              </a:rPr>
              <a:t>Исечи ги и залепи ги предните крила.</a:t>
            </a:r>
          </a:p>
          <a:p>
            <a:pPr algn="l">
              <a:buClrTx/>
              <a:buFont typeface="Wingdings" pitchFamily="2" charset="2"/>
              <a:buChar char="ü"/>
            </a:pPr>
            <a:r>
              <a:rPr lang="mk-MK" sz="2800" b="1" dirty="0" smtClean="0">
                <a:solidFill>
                  <a:srgbClr val="000000"/>
                </a:solidFill>
              </a:rPr>
              <a:t>Внимавај крилата да бидат поставени </a:t>
            </a:r>
            <a:r>
              <a:rPr lang="mk-MK" sz="2800" b="1" dirty="0" smtClean="0">
                <a:solidFill>
                  <a:srgbClr val="FF0000"/>
                </a:solidFill>
              </a:rPr>
              <a:t>сразмерно</a:t>
            </a:r>
            <a:r>
              <a:rPr lang="mk-MK" sz="2800" b="1" dirty="0" smtClean="0">
                <a:solidFill>
                  <a:srgbClr val="000000"/>
                </a:solidFill>
              </a:rPr>
              <a:t> во однос на трупот и кабината на авионот.</a:t>
            </a:r>
          </a:p>
        </p:txBody>
      </p:sp>
      <p:pic>
        <p:nvPicPr>
          <p:cNvPr id="26626" name="Picture 2" descr="https://scontent.fskp1-1.fna.fbcdn.net/v/t1.15752-9/90373085_528326267823544_3717677842641715200_n.jpg?_nc_cat=102&amp;_nc_sid=b96e70&amp;_nc_ohc=WR6u6iOqZ1cAX_y7JEm&amp;_nc_ht=scontent.fskp1-1.fna&amp;oh=f41a57683b747a199b3b8428776cd032&amp;oe=5E9EDA9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3660600"/>
            <a:ext cx="4267200" cy="2664001"/>
          </a:xfrm>
          <a:prstGeom prst="rect">
            <a:avLst/>
          </a:prstGeom>
          <a:noFill/>
        </p:spPr>
      </p:pic>
      <p:sp>
        <p:nvSpPr>
          <p:cNvPr id="7" name="Oval 6"/>
          <p:cNvSpPr/>
          <p:nvPr/>
        </p:nvSpPr>
        <p:spPr>
          <a:xfrm rot="1065274">
            <a:off x="1131060" y="4325499"/>
            <a:ext cx="2940717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19800" y="4114800"/>
            <a:ext cx="2133600" cy="1938992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mk-MK" sz="2000" dirty="0" smtClean="0">
                <a:solidFill>
                  <a:schemeClr val="bg2">
                    <a:lumMod val="10000"/>
                  </a:schemeClr>
                </a:solidFill>
              </a:rPr>
              <a:t>Сразмерно поставени крилата во однос на трупот и кабината на авионот</a:t>
            </a:r>
            <a:endParaRPr lang="en-US" sz="2000" dirty="0">
              <a:solidFill>
                <a:schemeClr val="bg2">
                  <a:lumMod val="10000"/>
                </a:schemeClr>
              </a:solidFill>
            </a:endParaRPr>
          </a:p>
        </p:txBody>
      </p:sp>
      <p:cxnSp>
        <p:nvCxnSpPr>
          <p:cNvPr id="10" name="Straight Arrow Connector 9"/>
          <p:cNvCxnSpPr>
            <a:stCxn id="8" idx="1"/>
            <a:endCxn id="7" idx="6"/>
          </p:cNvCxnSpPr>
          <p:nvPr/>
        </p:nvCxnSpPr>
        <p:spPr>
          <a:xfrm rot="10800000">
            <a:off x="4001746" y="4964370"/>
            <a:ext cx="2018054" cy="119926"/>
          </a:xfrm>
          <a:prstGeom prst="straightConnector1">
            <a:avLst/>
          </a:prstGeom>
          <a:ln>
            <a:solidFill>
              <a:schemeClr val="bg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https://scontent.fskp1-1.fna.fbcdn.net/v/t1.15752-9/90498507_997807303977912_8567603802897645568_n.jpg?_nc_cat=100&amp;_nc_sid=b96e70&amp;_nc_ohc=Frb1YHSEnC8AX9XG5fk&amp;_nc_ht=scontent.fskp1-1.fna&amp;oh=bf365637d2f2138e45b50deeac5d2542&amp;oe=5E9C8F89"/>
          <p:cNvPicPr>
            <a:picLocks noChangeAspect="1" noChangeArrowheads="1"/>
          </p:cNvPicPr>
          <p:nvPr/>
        </p:nvPicPr>
        <p:blipFill>
          <a:blip r:embed="rId3"/>
          <a:srcRect l="8333" t="15555" r="8333" b="35556"/>
          <a:stretch>
            <a:fillRect/>
          </a:stretch>
        </p:blipFill>
        <p:spPr bwMode="auto">
          <a:xfrm>
            <a:off x="762000" y="2133600"/>
            <a:ext cx="4267200" cy="1374648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5943600" y="2362200"/>
            <a:ext cx="2133600" cy="707886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mk-MK" sz="2000" dirty="0" smtClean="0">
                <a:solidFill>
                  <a:schemeClr val="bg2">
                    <a:lumMod val="10000"/>
                  </a:schemeClr>
                </a:solidFill>
              </a:rPr>
              <a:t>Предни крила на авионот</a:t>
            </a:r>
            <a:endParaRPr lang="en-US" sz="2000" dirty="0">
              <a:solidFill>
                <a:schemeClr val="bg2">
                  <a:lumMod val="10000"/>
                </a:schemeClr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rot="10800000">
            <a:off x="4876800" y="2743200"/>
            <a:ext cx="1066800" cy="1588"/>
          </a:xfrm>
          <a:prstGeom prst="straightConnector1">
            <a:avLst/>
          </a:prstGeom>
          <a:ln>
            <a:solidFill>
              <a:schemeClr val="bg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228600"/>
            <a:ext cx="3429000" cy="990600"/>
          </a:xfrm>
        </p:spPr>
        <p:txBody>
          <a:bodyPr>
            <a:normAutofit/>
          </a:bodyPr>
          <a:lstStyle/>
          <a:p>
            <a:r>
              <a:rPr lang="mk-MK" sz="4400" dirty="0" smtClean="0">
                <a:solidFill>
                  <a:srgbClr val="000000"/>
                </a:solidFill>
              </a:rPr>
              <a:t>Чекор 6</a:t>
            </a:r>
            <a:r>
              <a:rPr lang="en-US" sz="4400" dirty="0" smtClean="0">
                <a:solidFill>
                  <a:srgbClr val="000000"/>
                </a:solidFill>
              </a:rPr>
              <a:t>:</a:t>
            </a: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228600" y="762000"/>
            <a:ext cx="8610600" cy="1219200"/>
          </a:xfrm>
        </p:spPr>
        <p:txBody>
          <a:bodyPr>
            <a:normAutofit/>
          </a:bodyPr>
          <a:lstStyle/>
          <a:p>
            <a:pPr algn="l">
              <a:buClrTx/>
              <a:buFont typeface="Wingdings" pitchFamily="2" charset="2"/>
              <a:buChar char="ü"/>
            </a:pPr>
            <a:r>
              <a:rPr lang="mk-MK" sz="2400" b="1" dirty="0" smtClean="0">
                <a:solidFill>
                  <a:srgbClr val="000000"/>
                </a:solidFill>
              </a:rPr>
              <a:t>Залепи ги елементите од дрво со жлеб и капаче од картон, за движење на тркалата, напред и назад. Предходно постави ги осовините и тркалата.</a:t>
            </a:r>
          </a:p>
        </p:txBody>
      </p:sp>
      <p:pic>
        <p:nvPicPr>
          <p:cNvPr id="27650" name="Picture 2" descr="https://scontent.fskp1-1.fna.fbcdn.net/v/t1.15752-9/90356735_216664356365762_8724366862206369792_n.jpg?_nc_cat=110&amp;_nc_sid=b96e70&amp;_nc_ohc=_4_M9ZW1hhkAX-YyV7L&amp;_nc_ht=scontent.fskp1-1.fna&amp;oh=c370906571b3b1d49bad10ce8414fa20&amp;oe=5E9EB78B"/>
          <p:cNvPicPr>
            <a:picLocks noChangeAspect="1" noChangeArrowheads="1"/>
          </p:cNvPicPr>
          <p:nvPr/>
        </p:nvPicPr>
        <p:blipFill>
          <a:blip r:embed="rId2"/>
          <a:srcRect l="41666" t="40000" r="26667" b="13333"/>
          <a:stretch>
            <a:fillRect/>
          </a:stretch>
        </p:blipFill>
        <p:spPr bwMode="auto">
          <a:xfrm>
            <a:off x="304800" y="2057400"/>
            <a:ext cx="1981200" cy="2021305"/>
          </a:xfrm>
          <a:prstGeom prst="rect">
            <a:avLst/>
          </a:prstGeom>
          <a:noFill/>
        </p:spPr>
      </p:pic>
      <p:pic>
        <p:nvPicPr>
          <p:cNvPr id="27652" name="Picture 4" descr="https://scontent.fskp1-1.fna.fbcdn.net/v/t1.15752-9/90628459_2433577760288329_4232581753564299264_n.jpg?_nc_cat=111&amp;_nc_sid=b96e70&amp;_nc_ohc=N1rAVrHSd_sAX-sm9Gg&amp;_nc_ht=scontent.fskp1-1.fna&amp;oh=1c56ee249448a0b709bdd366ee305bd5&amp;oe=5E9D39C5"/>
          <p:cNvPicPr>
            <a:picLocks noChangeAspect="1" noChangeArrowheads="1"/>
          </p:cNvPicPr>
          <p:nvPr/>
        </p:nvPicPr>
        <p:blipFill>
          <a:blip r:embed="rId3"/>
          <a:srcRect l="38333" t="44445" r="30000" b="13333"/>
          <a:stretch>
            <a:fillRect/>
          </a:stretch>
        </p:blipFill>
        <p:spPr bwMode="auto">
          <a:xfrm>
            <a:off x="5867400" y="2057400"/>
            <a:ext cx="2057400" cy="18288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514600" y="2209800"/>
            <a:ext cx="2514600" cy="1477328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mk-MK" dirty="0" smtClean="0">
                <a:solidFill>
                  <a:schemeClr val="bg2">
                    <a:lumMod val="10000"/>
                  </a:schemeClr>
                </a:solidFill>
              </a:rPr>
              <a:t>Елемент од дрво со жлеб, за поставување на предната осовина и капаче од картон за покривање на жлебот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19800" y="4495800"/>
            <a:ext cx="2514600" cy="1754326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mk-MK" dirty="0" smtClean="0">
                <a:solidFill>
                  <a:schemeClr val="bg2">
                    <a:lumMod val="10000"/>
                  </a:schemeClr>
                </a:solidFill>
              </a:rPr>
              <a:t>Елементи од дрво со жлеб, за поставување на задната осовина и капачиња од картон за покривање на жлебовите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cxnSp>
        <p:nvCxnSpPr>
          <p:cNvPr id="11" name="Straight Arrow Connector 10"/>
          <p:cNvCxnSpPr>
            <a:stCxn id="8" idx="1"/>
          </p:cNvCxnSpPr>
          <p:nvPr/>
        </p:nvCxnSpPr>
        <p:spPr>
          <a:xfrm rot="10800000">
            <a:off x="2057400" y="2667000"/>
            <a:ext cx="457200" cy="281464"/>
          </a:xfrm>
          <a:prstGeom prst="straightConnector1">
            <a:avLst/>
          </a:prstGeom>
          <a:ln>
            <a:solidFill>
              <a:schemeClr val="bg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2057400" y="3048000"/>
            <a:ext cx="533400" cy="381000"/>
          </a:xfrm>
          <a:prstGeom prst="straightConnector1">
            <a:avLst/>
          </a:prstGeom>
          <a:ln>
            <a:solidFill>
              <a:schemeClr val="bg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6200000" flipV="1">
            <a:off x="6553200" y="3886200"/>
            <a:ext cx="685800" cy="533400"/>
          </a:xfrm>
          <a:prstGeom prst="straightConnector1">
            <a:avLst/>
          </a:prstGeom>
          <a:ln>
            <a:solidFill>
              <a:schemeClr val="bg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 flipH="1" flipV="1">
            <a:off x="6896100" y="4000500"/>
            <a:ext cx="762000" cy="228600"/>
          </a:xfrm>
          <a:prstGeom prst="straightConnector1">
            <a:avLst/>
          </a:prstGeom>
          <a:ln>
            <a:solidFill>
              <a:schemeClr val="bg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654" name="Picture 6" descr="https://scontent.fskp1-1.fna.fbcdn.net/v/t1.15752-9/90543163_524560654914647_7425533090782511104_n.jpg?_nc_cat=108&amp;_nc_sid=b96e70&amp;_nc_ohc=hoLpR5XbpN4AX_gzY4r&amp;_nc_ht=scontent.fskp1-1.fna&amp;oh=8d03638af44f5d4ffe3b8c9901f76712&amp;oe=5E9C964E"/>
          <p:cNvPicPr>
            <a:picLocks noChangeAspect="1" noChangeArrowheads="1"/>
          </p:cNvPicPr>
          <p:nvPr/>
        </p:nvPicPr>
        <p:blipFill>
          <a:blip r:embed="rId4"/>
          <a:srcRect t="28889" b="15556"/>
          <a:stretch>
            <a:fillRect/>
          </a:stretch>
        </p:blipFill>
        <p:spPr bwMode="auto">
          <a:xfrm>
            <a:off x="609600" y="4191000"/>
            <a:ext cx="4937760" cy="2057400"/>
          </a:xfrm>
          <a:prstGeom prst="rect">
            <a:avLst/>
          </a:prstGeom>
          <a:noFill/>
        </p:spPr>
      </p:pic>
      <p:sp>
        <p:nvSpPr>
          <p:cNvPr id="28" name="Oval 27"/>
          <p:cNvSpPr/>
          <p:nvPr/>
        </p:nvSpPr>
        <p:spPr>
          <a:xfrm>
            <a:off x="1524000" y="4953000"/>
            <a:ext cx="914400" cy="1143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 rot="20524847">
            <a:off x="3392066" y="4191304"/>
            <a:ext cx="963824" cy="1752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381000" y="6324600"/>
            <a:ext cx="5257800" cy="369332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mk-MK" dirty="0" smtClean="0">
                <a:solidFill>
                  <a:schemeClr val="bg2">
                    <a:lumMod val="10000"/>
                  </a:schemeClr>
                </a:solidFill>
              </a:rPr>
              <a:t>Склопени задното тркало и двете предни тркала 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cxnSp>
        <p:nvCxnSpPr>
          <p:cNvPr id="33" name="Straight Arrow Connector 32"/>
          <p:cNvCxnSpPr>
            <a:endCxn id="28" idx="5"/>
          </p:cNvCxnSpPr>
          <p:nvPr/>
        </p:nvCxnSpPr>
        <p:spPr>
          <a:xfrm rot="10800000">
            <a:off x="2304490" y="5928612"/>
            <a:ext cx="438711" cy="39598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5400000" flipH="1" flipV="1">
            <a:off x="3733006" y="6096000"/>
            <a:ext cx="457994" cy="79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3429000" cy="990600"/>
          </a:xfrm>
        </p:spPr>
        <p:txBody>
          <a:bodyPr>
            <a:normAutofit/>
          </a:bodyPr>
          <a:lstStyle/>
          <a:p>
            <a:r>
              <a:rPr lang="mk-MK" sz="4800" dirty="0" smtClean="0">
                <a:solidFill>
                  <a:srgbClr val="000000"/>
                </a:solidFill>
              </a:rPr>
              <a:t>Чекор </a:t>
            </a:r>
            <a:r>
              <a:rPr lang="mk-MK" sz="4800" dirty="0" smtClean="0">
                <a:solidFill>
                  <a:srgbClr val="000000"/>
                </a:solidFill>
              </a:rPr>
              <a:t>7</a:t>
            </a:r>
            <a:r>
              <a:rPr lang="en-US" sz="4800" dirty="0" smtClean="0">
                <a:solidFill>
                  <a:srgbClr val="000000"/>
                </a:solidFill>
              </a:rPr>
              <a:t>:</a:t>
            </a:r>
            <a:endParaRPr lang="en-US" sz="4800" dirty="0">
              <a:solidFill>
                <a:srgbClr val="000000"/>
              </a:solidFill>
            </a:endParaRP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228600" y="1524000"/>
            <a:ext cx="8610600" cy="1219200"/>
          </a:xfrm>
        </p:spPr>
        <p:txBody>
          <a:bodyPr>
            <a:normAutofit/>
          </a:bodyPr>
          <a:lstStyle/>
          <a:p>
            <a:pPr algn="l">
              <a:buClrTx/>
              <a:buFont typeface="Wingdings" pitchFamily="2" charset="2"/>
              <a:buChar char="ü"/>
            </a:pPr>
            <a:r>
              <a:rPr lang="mk-MK" sz="2400" b="1" dirty="0" smtClean="0">
                <a:solidFill>
                  <a:srgbClr val="000000"/>
                </a:solidFill>
              </a:rPr>
              <a:t>Залепи ги задниот хоризонтален и вертикален стабилизатор!</a:t>
            </a:r>
            <a:endParaRPr lang="mk-MK" sz="2400" b="1" dirty="0" smtClean="0">
              <a:solidFill>
                <a:srgbClr val="000000"/>
              </a:solidFill>
            </a:endParaRPr>
          </a:p>
        </p:txBody>
      </p:sp>
      <p:pic>
        <p:nvPicPr>
          <p:cNvPr id="1026" name="Picture 2" descr="https://scontent.fskp1-1.fna.fbcdn.net/v/t1.15752-9/90498507_997807303977912_8567603802897645568_n.jpg?_nc_cat=100&amp;_nc_sid=b96e70&amp;_nc_ohc=Frb1YHSEnC8AX9XG5fk&amp;_nc_ht=scontent.fskp1-1.fna&amp;oh=bf365637d2f2138e45b50deeac5d2542&amp;oe=5E9C8F89"/>
          <p:cNvPicPr>
            <a:picLocks noChangeAspect="1" noChangeArrowheads="1"/>
          </p:cNvPicPr>
          <p:nvPr/>
        </p:nvPicPr>
        <p:blipFill>
          <a:blip r:embed="rId2"/>
          <a:srcRect l="10000" t="64444" r="25000" b="8889"/>
          <a:stretch>
            <a:fillRect/>
          </a:stretch>
        </p:blipFill>
        <p:spPr bwMode="auto">
          <a:xfrm>
            <a:off x="1600200" y="2514600"/>
            <a:ext cx="4648200" cy="10668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85800" y="3733800"/>
            <a:ext cx="3200400" cy="369332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mk-MK" dirty="0" smtClean="0">
                <a:solidFill>
                  <a:srgbClr val="000000"/>
                </a:solidFill>
              </a:rPr>
              <a:t>Хоризонтален стабилизатор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81600" y="3733800"/>
            <a:ext cx="3124200" cy="369332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mk-MK" dirty="0" smtClean="0">
                <a:solidFill>
                  <a:srgbClr val="000000"/>
                </a:solidFill>
              </a:rPr>
              <a:t>Вертикален стабилизатор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10" name="Straight Arrow Connector 9"/>
          <p:cNvCxnSpPr>
            <a:stCxn id="7" idx="0"/>
          </p:cNvCxnSpPr>
          <p:nvPr/>
        </p:nvCxnSpPr>
        <p:spPr>
          <a:xfrm rot="5400000" flipH="1" flipV="1">
            <a:off x="2438400" y="3200400"/>
            <a:ext cx="381000" cy="685800"/>
          </a:xfrm>
          <a:prstGeom prst="straightConnector1">
            <a:avLst/>
          </a:prstGeom>
          <a:ln>
            <a:solidFill>
              <a:schemeClr val="bg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8" idx="0"/>
          </p:cNvCxnSpPr>
          <p:nvPr/>
        </p:nvCxnSpPr>
        <p:spPr>
          <a:xfrm rot="16200000" flipV="1">
            <a:off x="6076950" y="3067050"/>
            <a:ext cx="304800" cy="1028700"/>
          </a:xfrm>
          <a:prstGeom prst="straightConnector1">
            <a:avLst/>
          </a:prstGeom>
          <a:ln>
            <a:solidFill>
              <a:schemeClr val="bg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https://scontent.fskp1-1.fna.fbcdn.net/v/t1.15752-9/90498507_212909009798327_7629432965193269248_n.jpg?_nc_cat=100&amp;_nc_sid=b96e70&amp;_nc_ohc=zQhI80NLKPsAX__8ohS&amp;_nc_ht=scontent.fskp1-1.fna&amp;oh=c21b2228bc3a8b2d9ee65b82989512ed&amp;oe=5E9CAEDD"/>
          <p:cNvPicPr>
            <a:picLocks noChangeAspect="1" noChangeArrowheads="1"/>
          </p:cNvPicPr>
          <p:nvPr/>
        </p:nvPicPr>
        <p:blipFill>
          <a:blip r:embed="rId3"/>
          <a:srcRect t="6667" r="33333" b="37778"/>
          <a:stretch>
            <a:fillRect/>
          </a:stretch>
        </p:blipFill>
        <p:spPr bwMode="auto">
          <a:xfrm>
            <a:off x="1219200" y="4343400"/>
            <a:ext cx="3886200" cy="2286000"/>
          </a:xfrm>
          <a:prstGeom prst="rect">
            <a:avLst/>
          </a:prstGeom>
          <a:noFill/>
        </p:spPr>
      </p:pic>
      <p:sp>
        <p:nvSpPr>
          <p:cNvPr id="14" name="Oval 13"/>
          <p:cNvSpPr/>
          <p:nvPr/>
        </p:nvSpPr>
        <p:spPr>
          <a:xfrm>
            <a:off x="1828800" y="4419600"/>
            <a:ext cx="1676400" cy="990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410200" y="5105400"/>
            <a:ext cx="3124200" cy="646331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mk-MK" dirty="0" smtClean="0">
                <a:solidFill>
                  <a:srgbClr val="000000"/>
                </a:solidFill>
              </a:rPr>
              <a:t>Склопени вертикален и хоризонтален стабилизатор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rot="10800000">
            <a:off x="3505200" y="5029200"/>
            <a:ext cx="1943100" cy="381000"/>
          </a:xfrm>
          <a:prstGeom prst="straightConnector1">
            <a:avLst/>
          </a:prstGeom>
          <a:ln>
            <a:solidFill>
              <a:schemeClr val="bg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3429000" cy="990600"/>
          </a:xfrm>
        </p:spPr>
        <p:txBody>
          <a:bodyPr>
            <a:normAutofit/>
          </a:bodyPr>
          <a:lstStyle/>
          <a:p>
            <a:r>
              <a:rPr lang="mk-MK" sz="4800" dirty="0" smtClean="0">
                <a:solidFill>
                  <a:srgbClr val="000000"/>
                </a:solidFill>
              </a:rPr>
              <a:t>Чекор </a:t>
            </a:r>
            <a:r>
              <a:rPr lang="mk-MK" sz="4800" dirty="0" smtClean="0">
                <a:solidFill>
                  <a:srgbClr val="000000"/>
                </a:solidFill>
              </a:rPr>
              <a:t>8</a:t>
            </a:r>
            <a:r>
              <a:rPr lang="en-US" sz="4800" dirty="0" smtClean="0">
                <a:solidFill>
                  <a:srgbClr val="000000"/>
                </a:solidFill>
              </a:rPr>
              <a:t>:</a:t>
            </a:r>
            <a:endParaRPr lang="en-US" sz="4800" dirty="0">
              <a:solidFill>
                <a:srgbClr val="000000"/>
              </a:solidFill>
            </a:endParaRP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228600" y="1524000"/>
            <a:ext cx="8610600" cy="2057400"/>
          </a:xfrm>
        </p:spPr>
        <p:txBody>
          <a:bodyPr>
            <a:normAutofit fontScale="62500" lnSpcReduction="20000"/>
          </a:bodyPr>
          <a:lstStyle/>
          <a:p>
            <a:pPr algn="l">
              <a:buClrTx/>
              <a:buFont typeface="Wingdings" pitchFamily="2" charset="2"/>
              <a:buChar char="ü"/>
            </a:pPr>
            <a:r>
              <a:rPr lang="mk-MK" sz="3800" b="1" dirty="0" smtClean="0">
                <a:solidFill>
                  <a:srgbClr val="000000"/>
                </a:solidFill>
              </a:rPr>
              <a:t>З</a:t>
            </a:r>
            <a:r>
              <a:rPr lang="mk-MK" sz="3800" b="1" dirty="0" smtClean="0">
                <a:solidFill>
                  <a:srgbClr val="000000"/>
                </a:solidFill>
              </a:rPr>
              <a:t>алепи ги дрвените дистанцери на крилата!</a:t>
            </a:r>
          </a:p>
          <a:p>
            <a:pPr algn="l">
              <a:buClrTx/>
              <a:buFont typeface="Wingdings" pitchFamily="2" charset="2"/>
              <a:buChar char="ü"/>
            </a:pPr>
            <a:r>
              <a:rPr lang="mk-MK" sz="3800" b="1" dirty="0" smtClean="0">
                <a:solidFill>
                  <a:srgbClr val="000000"/>
                </a:solidFill>
              </a:rPr>
              <a:t>Моделот е готов, спореди го со склопениот цртеж да видиш дали си бил успешен во работата.</a:t>
            </a:r>
          </a:p>
          <a:p>
            <a:pPr algn="l">
              <a:buClrTx/>
              <a:buFont typeface="Wingdings" pitchFamily="2" charset="2"/>
              <a:buChar char="ü"/>
            </a:pPr>
            <a:r>
              <a:rPr lang="mk-MK" sz="3800" b="1" dirty="0" smtClean="0">
                <a:solidFill>
                  <a:srgbClr val="000000"/>
                </a:solidFill>
              </a:rPr>
              <a:t>За крај активирај ги твоите способности за истражување, осмисли и креирај завршен дизајн на авионот.</a:t>
            </a:r>
          </a:p>
          <a:p>
            <a:pPr algn="l">
              <a:buClrTx/>
              <a:buFont typeface="Wingdings" pitchFamily="2" charset="2"/>
              <a:buChar char="ü"/>
            </a:pPr>
            <a:endParaRPr lang="mk-MK" sz="2400" b="1" dirty="0" smtClean="0">
              <a:solidFill>
                <a:srgbClr val="000000"/>
              </a:solidFill>
            </a:endParaRPr>
          </a:p>
        </p:txBody>
      </p:sp>
      <p:pic>
        <p:nvPicPr>
          <p:cNvPr id="29698" name="Picture 2" descr="https://scontent.fskp1-1.fna.fbcdn.net/v/t1.15752-9/90711434_344785213146433_7279098985439035392_n.jpg?_nc_cat=110&amp;_nc_sid=b96e70&amp;_nc_ohc=MdRjzU48onYAX8KHlsF&amp;_nc_ht=scontent.fskp1-1.fna&amp;oh=15c7a51a27d79879a69b49ab30621f3b&amp;oe=5E9B9306"/>
          <p:cNvPicPr>
            <a:picLocks noChangeAspect="1" noChangeArrowheads="1"/>
          </p:cNvPicPr>
          <p:nvPr/>
        </p:nvPicPr>
        <p:blipFill>
          <a:blip r:embed="rId2"/>
          <a:srcRect l="28333" t="8889" r="3333" b="13333"/>
          <a:stretch>
            <a:fillRect/>
          </a:stretch>
        </p:blipFill>
        <p:spPr bwMode="auto">
          <a:xfrm>
            <a:off x="4114800" y="3505200"/>
            <a:ext cx="3886200" cy="2833688"/>
          </a:xfrm>
          <a:prstGeom prst="rect">
            <a:avLst/>
          </a:prstGeom>
          <a:noFill/>
        </p:spPr>
      </p:pic>
      <p:sp>
        <p:nvSpPr>
          <p:cNvPr id="7" name="Oval 6"/>
          <p:cNvSpPr/>
          <p:nvPr/>
        </p:nvSpPr>
        <p:spPr>
          <a:xfrm>
            <a:off x="4267200" y="4419600"/>
            <a:ext cx="1981200" cy="1905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524000" y="4724400"/>
            <a:ext cx="1676400" cy="707886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mk-MK" sz="2000" dirty="0" smtClean="0">
                <a:solidFill>
                  <a:srgbClr val="000000"/>
                </a:solidFill>
              </a:rPr>
              <a:t>Склопени дистанцери</a:t>
            </a:r>
            <a:endParaRPr lang="en-US" sz="2000" dirty="0">
              <a:solidFill>
                <a:srgbClr val="000000"/>
              </a:solidFill>
            </a:endParaRPr>
          </a:p>
        </p:txBody>
      </p:sp>
      <p:cxnSp>
        <p:nvCxnSpPr>
          <p:cNvPr id="10" name="Straight Arrow Connector 9"/>
          <p:cNvCxnSpPr>
            <a:stCxn id="8" idx="3"/>
          </p:cNvCxnSpPr>
          <p:nvPr/>
        </p:nvCxnSpPr>
        <p:spPr>
          <a:xfrm>
            <a:off x="3200400" y="5078343"/>
            <a:ext cx="1066800" cy="179457"/>
          </a:xfrm>
          <a:prstGeom prst="straightConnector1">
            <a:avLst/>
          </a:prstGeom>
          <a:ln>
            <a:solidFill>
              <a:schemeClr val="bg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228600" y="914400"/>
            <a:ext cx="8610600" cy="2743200"/>
          </a:xfrm>
        </p:spPr>
        <p:txBody>
          <a:bodyPr>
            <a:normAutofit fontScale="92500" lnSpcReduction="20000"/>
          </a:bodyPr>
          <a:lstStyle/>
          <a:p>
            <a:pPr algn="l">
              <a:buClrTx/>
            </a:pPr>
            <a:endParaRPr lang="mk-MK" sz="3800" b="1" dirty="0" smtClean="0">
              <a:solidFill>
                <a:srgbClr val="000000"/>
              </a:solidFill>
            </a:endParaRPr>
          </a:p>
          <a:p>
            <a:pPr algn="l">
              <a:buClrTx/>
              <a:buFont typeface="Wingdings" pitchFamily="2" charset="2"/>
              <a:buChar char="ü"/>
            </a:pPr>
            <a:r>
              <a:rPr lang="mk-MK" sz="2400" b="1" dirty="0" smtClean="0">
                <a:solidFill>
                  <a:srgbClr val="000000"/>
                </a:solidFill>
              </a:rPr>
              <a:t>Во куферчето со материјали отпечатен е шаблон за пропелер. Исечи го по надворешната полна линија и зајакни го во средината со дополнителен картон. Свиткај ги перките полукружно.</a:t>
            </a:r>
          </a:p>
          <a:p>
            <a:pPr algn="l">
              <a:buClrTx/>
              <a:buFont typeface="Wingdings" pitchFamily="2" charset="2"/>
              <a:buChar char="ü"/>
            </a:pPr>
            <a:r>
              <a:rPr lang="mk-MK" sz="2400" b="1" dirty="0" smtClean="0">
                <a:solidFill>
                  <a:srgbClr val="000000"/>
                </a:solidFill>
              </a:rPr>
              <a:t>Постави го електромоторот од внатрешната страна на кабината, залепи го пропелерот со ременицата, потоа со помош на батерија испробај дали пропелерот се врти. </a:t>
            </a:r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990600"/>
          </a:xfrm>
        </p:spPr>
        <p:txBody>
          <a:bodyPr>
            <a:normAutofit/>
          </a:bodyPr>
          <a:lstStyle/>
          <a:p>
            <a:pPr algn="ctr"/>
            <a:r>
              <a:rPr lang="mk-MK" sz="3000" dirty="0" smtClean="0">
                <a:solidFill>
                  <a:srgbClr val="000000"/>
                </a:solidFill>
                <a:effectLst/>
              </a:rPr>
              <a:t>Активност за учениците кои сакаат да </a:t>
            </a:r>
            <a:r>
              <a:rPr lang="mk-MK" sz="3000" dirty="0" smtClean="0">
                <a:solidFill>
                  <a:srgbClr val="FF0000"/>
                </a:solidFill>
                <a:effectLst/>
              </a:rPr>
              <a:t>напредуваат</a:t>
            </a:r>
            <a:r>
              <a:rPr lang="mk-MK" sz="3000" dirty="0" smtClean="0">
                <a:solidFill>
                  <a:srgbClr val="000000"/>
                </a:solidFill>
                <a:effectLst/>
              </a:rPr>
              <a:t> во областа на техничкото образование</a:t>
            </a:r>
            <a:endParaRPr lang="en-US" sz="3000" dirty="0">
              <a:solidFill>
                <a:srgbClr val="000000"/>
              </a:solidFill>
              <a:effectLst/>
            </a:endParaRPr>
          </a:p>
        </p:txBody>
      </p:sp>
      <p:pic>
        <p:nvPicPr>
          <p:cNvPr id="7" name="Picture 2" descr="https://scontent.fskp1-1.fna.fbcdn.net/v/t1.15752-9/90883798_233716917823292_227652190313906176_n.jpg?_nc_cat=106&amp;_nc_sid=b96e70&amp;_nc_ohc=N9EF_jALY_0AX_yJO1J&amp;_nc_ht=scontent.fskp1-1.fna&amp;oh=e78c7236ae1a2248c3fcf191817d5c72&amp;oe=5E9B8BEC"/>
          <p:cNvPicPr>
            <a:picLocks noChangeAspect="1" noChangeArrowheads="1"/>
          </p:cNvPicPr>
          <p:nvPr/>
        </p:nvPicPr>
        <p:blipFill>
          <a:blip r:embed="rId2"/>
          <a:srcRect l="20000" t="45833" r="18889" b="10833"/>
          <a:stretch>
            <a:fillRect/>
          </a:stretch>
        </p:blipFill>
        <p:spPr bwMode="auto">
          <a:xfrm>
            <a:off x="533400" y="3657600"/>
            <a:ext cx="2057400" cy="1945178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57200" y="5867400"/>
            <a:ext cx="2209800" cy="369332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mk-MK" dirty="0" smtClean="0">
                <a:solidFill>
                  <a:schemeClr val="bg2">
                    <a:lumMod val="10000"/>
                  </a:schemeClr>
                </a:solidFill>
              </a:rPr>
              <a:t>Склопен пропелер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30724" name="Picture 4" descr="https://scontent.fskp1-1.fna.fbcdn.net/v/t1.15752-9/90513942_209388840315991_3733323407773663232_n.jpg?_nc_cat=108&amp;_nc_sid=b96e70&amp;_nc_ohc=JGxG_2bthl0AX-dLKVR&amp;_nc_ht=scontent.fskp1-1.fna&amp;oh=f9afd4e13634c2610433f7da71608fd4&amp;oe=5E9D6384"/>
          <p:cNvPicPr>
            <a:picLocks noChangeAspect="1" noChangeArrowheads="1"/>
          </p:cNvPicPr>
          <p:nvPr/>
        </p:nvPicPr>
        <p:blipFill>
          <a:blip r:embed="rId3"/>
          <a:srcRect l="25556" t="49167" r="21111" b="21667"/>
          <a:stretch>
            <a:fillRect/>
          </a:stretch>
        </p:blipFill>
        <p:spPr bwMode="auto">
          <a:xfrm>
            <a:off x="6629400" y="3795712"/>
            <a:ext cx="2057401" cy="1500188"/>
          </a:xfrm>
          <a:prstGeom prst="rect">
            <a:avLst/>
          </a:prstGeom>
          <a:noFill/>
        </p:spPr>
      </p:pic>
      <p:pic>
        <p:nvPicPr>
          <p:cNvPr id="30726" name="Picture 6" descr="https://scontent.fskp1-1.fna.fbcdn.net/v/t1.15752-9/90498507_212909009798327_7629432965193269248_n.jpg?_nc_cat=100&amp;_nc_sid=b96e70&amp;_nc_ohc=zQhI80NLKPsAX__8ohS&amp;_nc_ht=scontent.fskp1-1.fna&amp;oh=c21b2228bc3a8b2d9ee65b82989512ed&amp;oe=5E9CAEDD"/>
          <p:cNvPicPr>
            <a:picLocks noChangeAspect="1" noChangeArrowheads="1"/>
          </p:cNvPicPr>
          <p:nvPr/>
        </p:nvPicPr>
        <p:blipFill>
          <a:blip r:embed="rId4"/>
          <a:srcRect l="23333" t="44444" r="31667" b="20000"/>
          <a:stretch>
            <a:fillRect/>
          </a:stretch>
        </p:blipFill>
        <p:spPr bwMode="auto">
          <a:xfrm>
            <a:off x="3124200" y="3733800"/>
            <a:ext cx="3124200" cy="1851378"/>
          </a:xfrm>
          <a:prstGeom prst="rect">
            <a:avLst/>
          </a:prstGeom>
          <a:noFill/>
        </p:spPr>
      </p:pic>
      <p:cxnSp>
        <p:nvCxnSpPr>
          <p:cNvPr id="12" name="Shape 11"/>
          <p:cNvCxnSpPr>
            <a:stCxn id="30724" idx="2"/>
          </p:cNvCxnSpPr>
          <p:nvPr/>
        </p:nvCxnSpPr>
        <p:spPr>
          <a:xfrm rot="5400000" flipH="1">
            <a:off x="6172201" y="3810000"/>
            <a:ext cx="266700" cy="2705101"/>
          </a:xfrm>
          <a:prstGeom prst="curvedConnector4">
            <a:avLst>
              <a:gd name="adj1" fmla="val -127912"/>
              <a:gd name="adj2" fmla="val 100217"/>
            </a:avLst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810000" y="5867400"/>
            <a:ext cx="4800600" cy="646331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mk-MK" dirty="0" smtClean="0">
                <a:solidFill>
                  <a:schemeClr val="bg2">
                    <a:lumMod val="10000"/>
                  </a:schemeClr>
                </a:solidFill>
              </a:rPr>
              <a:t>Начин на монтирање на електромоторот со пропелерот во кабината на авионот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228600" y="914400"/>
            <a:ext cx="8610600" cy="3733800"/>
          </a:xfrm>
        </p:spPr>
        <p:txBody>
          <a:bodyPr>
            <a:normAutofit/>
          </a:bodyPr>
          <a:lstStyle/>
          <a:p>
            <a:pPr algn="l">
              <a:buClrTx/>
            </a:pPr>
            <a:endParaRPr lang="mk-MK" sz="3200" b="1" dirty="0" smtClean="0">
              <a:solidFill>
                <a:srgbClr val="000000"/>
              </a:solidFill>
            </a:endParaRPr>
          </a:p>
          <a:p>
            <a:pPr algn="l">
              <a:buClrTx/>
            </a:pPr>
            <a:endParaRPr lang="mk-MK" sz="3200" b="1" dirty="0" smtClean="0">
              <a:solidFill>
                <a:srgbClr val="000000"/>
              </a:solidFill>
            </a:endParaRPr>
          </a:p>
          <a:p>
            <a:pPr algn="ctr">
              <a:buClrTx/>
            </a:pPr>
            <a:r>
              <a:rPr lang="mk-MK" sz="4000" b="1" dirty="0" smtClean="0">
                <a:solidFill>
                  <a:srgbClr val="000000"/>
                </a:solidFill>
              </a:rPr>
              <a:t>Готовите модели можи да ги испратите во форма на слика на </a:t>
            </a:r>
            <a:r>
              <a:rPr lang="en-US" sz="4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stojanov.ito@gmail.com</a:t>
            </a:r>
            <a:r>
              <a:rPr lang="mk-MK" sz="4000" b="1" dirty="0" smtClean="0">
                <a:solidFill>
                  <a:srgbClr val="000000"/>
                </a:solidFill>
              </a:rPr>
              <a:t> </a:t>
            </a:r>
            <a:r>
              <a:rPr lang="en-US" sz="4000" b="1" dirty="0" smtClean="0">
                <a:solidFill>
                  <a:srgbClr val="000000"/>
                </a:solidFill>
              </a:rPr>
              <a:t> </a:t>
            </a:r>
            <a:r>
              <a:rPr lang="mk-MK" sz="4000" b="1" dirty="0" smtClean="0">
                <a:solidFill>
                  <a:srgbClr val="000000"/>
                </a:solidFill>
              </a:rPr>
              <a:t>со име, презиме и одделение.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752600"/>
            <a:ext cx="7854696" cy="1752600"/>
          </a:xfrm>
        </p:spPr>
        <p:txBody>
          <a:bodyPr>
            <a:normAutofit/>
          </a:bodyPr>
          <a:lstStyle/>
          <a:p>
            <a:pPr algn="l"/>
            <a:r>
              <a:rPr lang="mk-MK" sz="3200" b="1" dirty="0" smtClean="0">
                <a:solidFill>
                  <a:schemeClr val="tx2">
                    <a:lumMod val="10000"/>
                  </a:schemeClr>
                </a:solidFill>
              </a:rPr>
              <a:t>Наставна единица</a:t>
            </a:r>
            <a:r>
              <a:rPr lang="en-US" sz="3200" b="1" dirty="0" smtClean="0">
                <a:solidFill>
                  <a:schemeClr val="tx2">
                    <a:lumMod val="10000"/>
                  </a:schemeClr>
                </a:solidFill>
              </a:rPr>
              <a:t>:</a:t>
            </a:r>
            <a:endParaRPr lang="mk-MK" sz="3200" b="1" dirty="0" smtClean="0">
              <a:solidFill>
                <a:schemeClr val="tx2">
                  <a:lumMod val="10000"/>
                </a:schemeClr>
              </a:solidFill>
            </a:endParaRPr>
          </a:p>
          <a:p>
            <a:pPr algn="l"/>
            <a:r>
              <a:rPr lang="mk-MK" sz="3200" b="1" dirty="0" smtClean="0">
                <a:solidFill>
                  <a:schemeClr val="tx2">
                    <a:lumMod val="10000"/>
                  </a:schemeClr>
                </a:solidFill>
              </a:rPr>
              <a:t>Модел на авион - ДВОКРИЛЕЦ</a:t>
            </a:r>
            <a:endParaRPr lang="en-US" sz="3200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86200" y="5867400"/>
            <a:ext cx="502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dirty="0" smtClean="0">
                <a:solidFill>
                  <a:schemeClr val="tx2">
                    <a:lumMod val="10000"/>
                  </a:schemeClr>
                </a:solidFill>
                <a:latin typeface="+mj-lt"/>
              </a:rPr>
              <a:t>Период на реализација 23.03.2020 – 03.04.2020</a:t>
            </a:r>
            <a:endParaRPr lang="en-US" dirty="0">
              <a:solidFill>
                <a:schemeClr val="tx2">
                  <a:lumMod val="1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6553200"/>
          </a:xfrm>
        </p:spPr>
        <p:txBody>
          <a:bodyPr>
            <a:normAutofit/>
          </a:bodyPr>
          <a:lstStyle/>
          <a:p>
            <a:pPr algn="l">
              <a:buClrTx/>
              <a:buFont typeface="Wingdings" pitchFamily="2" charset="2"/>
              <a:buChar char="Ø"/>
            </a:pPr>
            <a:endParaRPr lang="mk-MK" b="1" dirty="0" smtClean="0">
              <a:solidFill>
                <a:schemeClr val="tx2">
                  <a:lumMod val="10000"/>
                </a:schemeClr>
              </a:solidFill>
            </a:endParaRPr>
          </a:p>
          <a:p>
            <a:pPr algn="l">
              <a:buClrTx/>
              <a:buFont typeface="Wingdings" pitchFamily="2" charset="2"/>
              <a:buChar char="Ø"/>
            </a:pPr>
            <a:r>
              <a:rPr lang="mk-MK" sz="2800" b="1" dirty="0" smtClean="0">
                <a:solidFill>
                  <a:schemeClr val="tx2">
                    <a:lumMod val="10000"/>
                  </a:schemeClr>
                </a:solidFill>
              </a:rPr>
              <a:t>Учениците во период од два наставни часови треба да го изработат моделот на авион двокрилец. </a:t>
            </a:r>
          </a:p>
          <a:p>
            <a:pPr algn="l">
              <a:buClrTx/>
              <a:buFont typeface="Wingdings" pitchFamily="2" charset="2"/>
              <a:buChar char="Ø"/>
            </a:pPr>
            <a:endParaRPr lang="mk-MK" sz="2800" b="1" dirty="0" smtClean="0">
              <a:solidFill>
                <a:schemeClr val="tx2">
                  <a:lumMod val="10000"/>
                </a:schemeClr>
              </a:solidFill>
            </a:endParaRPr>
          </a:p>
          <a:p>
            <a:pPr algn="l">
              <a:buClrTx/>
              <a:buFont typeface="Wingdings" pitchFamily="2" charset="2"/>
              <a:buChar char="Ø"/>
            </a:pPr>
            <a:r>
              <a:rPr lang="mk-MK" sz="2800" b="1" dirty="0" smtClean="0">
                <a:solidFill>
                  <a:schemeClr val="tx2">
                    <a:lumMod val="10000"/>
                  </a:schemeClr>
                </a:solidFill>
              </a:rPr>
              <a:t>Упатствата или чекорите на работа за изработката убаво се опишани на страна 40 и 41 во работната тетратка од синото куферче. </a:t>
            </a:r>
          </a:p>
          <a:p>
            <a:pPr algn="l"/>
            <a:endParaRPr lang="mk-MK" sz="2800" b="1" dirty="0" smtClean="0">
              <a:solidFill>
                <a:schemeClr val="tx2">
                  <a:lumMod val="10000"/>
                </a:schemeClr>
              </a:solidFill>
            </a:endParaRPr>
          </a:p>
          <a:p>
            <a:pPr algn="l">
              <a:buClrTx/>
              <a:buFont typeface="Wingdings" pitchFamily="2" charset="2"/>
              <a:buChar char="Ø"/>
            </a:pPr>
            <a:r>
              <a:rPr lang="mk-MK" sz="2800" b="1" dirty="0" smtClean="0">
                <a:solidFill>
                  <a:schemeClr val="tx2">
                    <a:lumMod val="10000"/>
                  </a:schemeClr>
                </a:solidFill>
              </a:rPr>
              <a:t>Секој ученикот мора внимателно да ги следи чекорите на работа ако сака да биде успешен во работата.</a:t>
            </a:r>
          </a:p>
          <a:p>
            <a:pPr algn="l">
              <a:buClrTx/>
            </a:pPr>
            <a:endParaRPr lang="en-US" b="1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52400"/>
            <a:ext cx="8686800" cy="6477000"/>
          </a:xfrm>
        </p:spPr>
        <p:txBody>
          <a:bodyPr/>
          <a:lstStyle/>
          <a:p>
            <a:pPr algn="l">
              <a:buClrTx/>
              <a:buFont typeface="Wingdings" pitchFamily="2" charset="2"/>
              <a:buChar char="Ø"/>
            </a:pPr>
            <a:r>
              <a:rPr lang="mk-MK" b="1" dirty="0" smtClean="0">
                <a:solidFill>
                  <a:srgbClr val="FF0000"/>
                </a:solidFill>
              </a:rPr>
              <a:t>Цели</a:t>
            </a:r>
            <a:r>
              <a:rPr lang="mk-MK" b="1" dirty="0" smtClean="0">
                <a:solidFill>
                  <a:schemeClr val="tx2">
                    <a:lumMod val="10000"/>
                  </a:schemeClr>
                </a:solidFill>
              </a:rPr>
              <a:t> кои што треба учениците да ги исполнат</a:t>
            </a:r>
            <a:r>
              <a:rPr lang="en-US" b="1" dirty="0" smtClean="0">
                <a:solidFill>
                  <a:schemeClr val="tx2">
                    <a:lumMod val="10000"/>
                  </a:schemeClr>
                </a:solidFill>
              </a:rPr>
              <a:t>:</a:t>
            </a:r>
            <a:endParaRPr lang="mk-MK" b="1" dirty="0" smtClean="0">
              <a:solidFill>
                <a:schemeClr val="tx2">
                  <a:lumMod val="10000"/>
                </a:schemeClr>
              </a:solidFill>
            </a:endParaRPr>
          </a:p>
          <a:p>
            <a:pPr algn="l">
              <a:buClrTx/>
            </a:pPr>
            <a:endParaRPr lang="mk-MK" b="1" dirty="0" smtClean="0">
              <a:solidFill>
                <a:schemeClr val="tx2">
                  <a:lumMod val="10000"/>
                </a:schemeClr>
              </a:solidFill>
            </a:endParaRPr>
          </a:p>
          <a:p>
            <a:pPr lvl="0" algn="l">
              <a:buClrTx/>
              <a:buFont typeface="Wingdings" pitchFamily="2" charset="2"/>
              <a:buChar char="ü"/>
            </a:pPr>
            <a:r>
              <a:rPr lang="mk-MK" b="1" dirty="0" smtClean="0">
                <a:solidFill>
                  <a:schemeClr val="tx2">
                    <a:lumMod val="10000"/>
                  </a:schemeClr>
                </a:solidFill>
              </a:rPr>
              <a:t>Да ги препознава материјалите и нивните карактеристики;</a:t>
            </a:r>
          </a:p>
          <a:p>
            <a:pPr lvl="0" algn="l">
              <a:buClrTx/>
              <a:buFont typeface="Wingdings" pitchFamily="2" charset="2"/>
              <a:buChar char="ü"/>
            </a:pPr>
            <a:r>
              <a:rPr lang="mk-MK" b="1" dirty="0" smtClean="0">
                <a:solidFill>
                  <a:schemeClr val="tx2">
                    <a:lumMod val="10000"/>
                  </a:schemeClr>
                </a:solidFill>
              </a:rPr>
              <a:t>Правилно да ги применува материјалите при изработка на модели и макети</a:t>
            </a:r>
            <a:r>
              <a:rPr lang="en-US" b="1" dirty="0" smtClean="0">
                <a:solidFill>
                  <a:schemeClr val="tx2">
                    <a:lumMod val="10000"/>
                  </a:schemeClr>
                </a:solidFill>
              </a:rPr>
              <a:t>;</a:t>
            </a:r>
          </a:p>
          <a:p>
            <a:pPr lvl="0" algn="l">
              <a:buClrTx/>
              <a:buFont typeface="Wingdings" pitchFamily="2" charset="2"/>
              <a:buChar char="ü"/>
            </a:pPr>
            <a:r>
              <a:rPr lang="mk-MK" b="1" dirty="0" smtClean="0">
                <a:solidFill>
                  <a:schemeClr val="tx2">
                    <a:lumMod val="10000"/>
                  </a:schemeClr>
                </a:solidFill>
              </a:rPr>
              <a:t>Да организира работно место и одбира соодветен материјал за градба</a:t>
            </a:r>
            <a:r>
              <a:rPr lang="en-US" b="1" dirty="0" smtClean="0">
                <a:solidFill>
                  <a:schemeClr val="tx2">
                    <a:lumMod val="10000"/>
                  </a:schemeClr>
                </a:solidFill>
              </a:rPr>
              <a:t>;</a:t>
            </a:r>
          </a:p>
          <a:p>
            <a:pPr lvl="0" algn="l">
              <a:buClrTx/>
              <a:buFont typeface="Wingdings" pitchFamily="2" charset="2"/>
              <a:buChar char="ü"/>
            </a:pPr>
            <a:r>
              <a:rPr lang="mk-MK" b="1" dirty="0" smtClean="0">
                <a:solidFill>
                  <a:schemeClr val="tx2">
                    <a:lumMod val="10000"/>
                  </a:schemeClr>
                </a:solidFill>
              </a:rPr>
              <a:t>Да ракува правилно со алат и материјал за работа</a:t>
            </a:r>
            <a:r>
              <a:rPr lang="en-US" b="1" dirty="0" smtClean="0">
                <a:solidFill>
                  <a:schemeClr val="tx2">
                    <a:lumMod val="10000"/>
                  </a:schemeClr>
                </a:solidFill>
              </a:rPr>
              <a:t>;</a:t>
            </a:r>
          </a:p>
          <a:p>
            <a:pPr lvl="0" algn="l">
              <a:buClrTx/>
              <a:buFont typeface="Wingdings" pitchFamily="2" charset="2"/>
              <a:buChar char="ü"/>
            </a:pPr>
            <a:r>
              <a:rPr lang="mk-MK" b="1" dirty="0" smtClean="0">
                <a:solidFill>
                  <a:schemeClr val="tx2">
                    <a:lumMod val="10000"/>
                  </a:schemeClr>
                </a:solidFill>
              </a:rPr>
              <a:t>Да конструира, гради и дизајнира со материјалите</a:t>
            </a:r>
            <a:r>
              <a:rPr lang="en-US" b="1" dirty="0" smtClean="0">
                <a:solidFill>
                  <a:schemeClr val="tx2">
                    <a:lumMod val="10000"/>
                  </a:schemeClr>
                </a:solidFill>
              </a:rPr>
              <a:t>;</a:t>
            </a:r>
          </a:p>
          <a:p>
            <a:pPr lvl="0" algn="l">
              <a:buClrTx/>
              <a:buFont typeface="Wingdings" pitchFamily="2" charset="2"/>
              <a:buChar char="ü"/>
            </a:pPr>
            <a:r>
              <a:rPr lang="mk-MK" b="1" dirty="0" smtClean="0">
                <a:solidFill>
                  <a:schemeClr val="tx2">
                    <a:lumMod val="10000"/>
                  </a:schemeClr>
                </a:solidFill>
              </a:rPr>
              <a:t>Да проучува и анализира монтажен цртеж</a:t>
            </a:r>
            <a:r>
              <a:rPr lang="en-US" b="1" dirty="0" smtClean="0">
                <a:solidFill>
                  <a:schemeClr val="tx2">
                    <a:lumMod val="10000"/>
                  </a:schemeClr>
                </a:solidFill>
              </a:rPr>
              <a:t>;</a:t>
            </a:r>
          </a:p>
          <a:p>
            <a:pPr lvl="0" algn="l">
              <a:buClrTx/>
              <a:buFont typeface="Wingdings" pitchFamily="2" charset="2"/>
              <a:buChar char="ü"/>
            </a:pPr>
            <a:r>
              <a:rPr lang="mk-MK" b="1" dirty="0" smtClean="0">
                <a:solidFill>
                  <a:schemeClr val="tx2">
                    <a:lumMod val="10000"/>
                  </a:schemeClr>
                </a:solidFill>
              </a:rPr>
              <a:t>Да го почитува планираното време за работа</a:t>
            </a:r>
            <a:r>
              <a:rPr lang="en-US" b="1" dirty="0" smtClean="0">
                <a:solidFill>
                  <a:schemeClr val="tx2">
                    <a:lumMod val="10000"/>
                  </a:schemeClr>
                </a:solidFill>
              </a:rPr>
              <a:t>;</a:t>
            </a:r>
          </a:p>
          <a:p>
            <a:pPr lvl="0" algn="l">
              <a:buClrTx/>
              <a:buFont typeface="Wingdings" pitchFamily="2" charset="2"/>
              <a:buChar char="ü"/>
            </a:pPr>
            <a:r>
              <a:rPr lang="mk-MK" b="1" dirty="0" smtClean="0">
                <a:solidFill>
                  <a:schemeClr val="tx2">
                    <a:lumMod val="10000"/>
                  </a:schemeClr>
                </a:solidFill>
              </a:rPr>
              <a:t>Да испитува функционалност на модел</a:t>
            </a:r>
            <a:r>
              <a:rPr lang="en-US" b="1" dirty="0" smtClean="0">
                <a:solidFill>
                  <a:schemeClr val="tx2">
                    <a:lumMod val="10000"/>
                  </a:schemeClr>
                </a:solidFill>
              </a:rPr>
              <a:t>.</a:t>
            </a:r>
          </a:p>
          <a:p>
            <a:pPr algn="l"/>
            <a:endParaRPr lang="en-US" b="1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content.fskp1-1.fna.fbcdn.net/v/t1.15752-9/90764773_203470407640133_2458178850593439744_n.jpg?_nc_cat=110&amp;_nc_sid=b96e70&amp;_nc_ohc=P6qnIaVqoqcAX8f4M4q&amp;_nc_ht=scontent.fskp1-1.fna&amp;oh=c5ee9c0543a6fd002ee49dd2a3504dc9&amp;oe=5E9BB373"/>
          <p:cNvPicPr>
            <a:picLocks noChangeAspect="1" noChangeArrowheads="1"/>
          </p:cNvPicPr>
          <p:nvPr/>
        </p:nvPicPr>
        <p:blipFill>
          <a:blip r:embed="rId2"/>
          <a:srcRect l="13750" t="20000" r="25000" b="10000"/>
          <a:stretch>
            <a:fillRect/>
          </a:stretch>
        </p:blipFill>
        <p:spPr bwMode="auto">
          <a:xfrm>
            <a:off x="2514600" y="304800"/>
            <a:ext cx="3733800" cy="32004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81000" y="3886200"/>
            <a:ext cx="8534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mk-MK" sz="2400" b="1" dirty="0" smtClean="0">
                <a:solidFill>
                  <a:srgbClr val="FF0000"/>
                </a:solidFill>
              </a:rPr>
              <a:t>Склопен цртеж, </a:t>
            </a:r>
            <a:r>
              <a:rPr lang="mk-MK" sz="2400" b="1" dirty="0" smtClean="0">
                <a:solidFill>
                  <a:srgbClr val="000000"/>
                </a:solidFill>
              </a:rPr>
              <a:t>кој покажува како изгледа крајниот изглед на моделот. </a:t>
            </a:r>
          </a:p>
          <a:p>
            <a:pPr>
              <a:buFont typeface="Wingdings" pitchFamily="2" charset="2"/>
              <a:buChar char="Ø"/>
            </a:pPr>
            <a:endParaRPr lang="mk-MK" sz="2400" b="1" dirty="0" smtClean="0">
              <a:solidFill>
                <a:srgbClr val="00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mk-MK" sz="2400" b="1" dirty="0" smtClean="0">
                <a:solidFill>
                  <a:srgbClr val="000000"/>
                </a:solidFill>
              </a:rPr>
              <a:t>Кога сме готови со изработката, ја споредуваме со склопениот цртеж да видиме дали сме ја сработиле успешно.</a:t>
            </a:r>
            <a:endParaRPr lang="en-US" sz="24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991600" cy="6553200"/>
          </a:xfrm>
        </p:spPr>
        <p:txBody>
          <a:bodyPr>
            <a:normAutofit fontScale="92500" lnSpcReduction="20000"/>
          </a:bodyPr>
          <a:lstStyle/>
          <a:p>
            <a:pPr algn="l">
              <a:buClrTx/>
              <a:buFont typeface="Wingdings" pitchFamily="2" charset="2"/>
              <a:buChar char="v"/>
            </a:pPr>
            <a:r>
              <a:rPr lang="mk-MK" b="1" dirty="0" smtClean="0">
                <a:solidFill>
                  <a:srgbClr val="FF0000"/>
                </a:solidFill>
              </a:rPr>
              <a:t>Потребни материјали за работа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  <a:endParaRPr lang="mk-MK" b="1" dirty="0" smtClean="0">
              <a:solidFill>
                <a:srgbClr val="FF0000"/>
              </a:solidFill>
            </a:endParaRPr>
          </a:p>
          <a:p>
            <a:pPr algn="l">
              <a:buClrTx/>
              <a:buFont typeface="Wingdings" pitchFamily="2" charset="2"/>
              <a:buChar char="ü"/>
            </a:pPr>
            <a:r>
              <a:rPr lang="mk-MK" b="1" dirty="0" smtClean="0">
                <a:solidFill>
                  <a:srgbClr val="000000"/>
                </a:solidFill>
              </a:rPr>
              <a:t>Труп на авионот</a:t>
            </a:r>
          </a:p>
          <a:p>
            <a:pPr algn="l">
              <a:buClrTx/>
              <a:buFont typeface="Wingdings" pitchFamily="2" charset="2"/>
              <a:buChar char="ü"/>
            </a:pPr>
            <a:r>
              <a:rPr lang="mk-MK" b="1" dirty="0" smtClean="0">
                <a:solidFill>
                  <a:srgbClr val="000000"/>
                </a:solidFill>
              </a:rPr>
              <a:t>Кабина на авионот</a:t>
            </a:r>
          </a:p>
          <a:p>
            <a:pPr algn="l">
              <a:buClrTx/>
              <a:buFont typeface="Wingdings" pitchFamily="2" charset="2"/>
              <a:buChar char="ü"/>
            </a:pPr>
            <a:r>
              <a:rPr lang="mk-MK" b="1" dirty="0" smtClean="0">
                <a:solidFill>
                  <a:srgbClr val="000000"/>
                </a:solidFill>
              </a:rPr>
              <a:t>Предни крила на авионот и четири дистанцери</a:t>
            </a:r>
          </a:p>
          <a:p>
            <a:pPr algn="l">
              <a:buClrTx/>
              <a:buFont typeface="Wingdings" pitchFamily="2" charset="2"/>
              <a:buChar char="ü"/>
            </a:pPr>
            <a:r>
              <a:rPr lang="mk-MK" b="1" dirty="0" smtClean="0">
                <a:solidFill>
                  <a:srgbClr val="000000"/>
                </a:solidFill>
              </a:rPr>
              <a:t>Хоризонтален и вертикален стабилизатор</a:t>
            </a:r>
          </a:p>
          <a:p>
            <a:pPr algn="l">
              <a:buClrTx/>
              <a:buFont typeface="Wingdings" pitchFamily="2" charset="2"/>
              <a:buChar char="ü"/>
            </a:pPr>
            <a:r>
              <a:rPr lang="mk-MK" b="1" dirty="0" smtClean="0">
                <a:solidFill>
                  <a:srgbClr val="000000"/>
                </a:solidFill>
              </a:rPr>
              <a:t>Преден (1) жлеб од дрво за поставување на осовина и капаче од картон за покривање на жлебот</a:t>
            </a:r>
          </a:p>
          <a:p>
            <a:pPr algn="l">
              <a:buClrTx/>
              <a:buFont typeface="Wingdings" pitchFamily="2" charset="2"/>
              <a:buChar char="ü"/>
            </a:pPr>
            <a:r>
              <a:rPr lang="mk-MK" b="1" dirty="0" smtClean="0">
                <a:solidFill>
                  <a:srgbClr val="000000"/>
                </a:solidFill>
              </a:rPr>
              <a:t>Задни (2) жлебови од дрво за поставување на осовина и капаче од картон за покривање на жлебот</a:t>
            </a:r>
          </a:p>
          <a:p>
            <a:pPr algn="l">
              <a:buClrTx/>
              <a:buFont typeface="Wingdings" pitchFamily="2" charset="2"/>
              <a:buChar char="ü"/>
            </a:pPr>
            <a:r>
              <a:rPr lang="mk-MK" b="1" dirty="0" smtClean="0">
                <a:solidFill>
                  <a:srgbClr val="000000"/>
                </a:solidFill>
              </a:rPr>
              <a:t>Предни две тркала од пластика и едно задно тркало од пластика</a:t>
            </a:r>
          </a:p>
          <a:p>
            <a:pPr algn="l">
              <a:buClrTx/>
              <a:buFont typeface="Wingdings" pitchFamily="2" charset="2"/>
              <a:buChar char="v"/>
            </a:pPr>
            <a:r>
              <a:rPr lang="mk-MK" b="1" dirty="0" smtClean="0">
                <a:solidFill>
                  <a:srgbClr val="FF0000"/>
                </a:solidFill>
              </a:rPr>
              <a:t>Потребни материјали за работа за учениците кои сакаат да напредуваат во областа на техничкото образование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  <a:endParaRPr lang="mk-MK" b="1" dirty="0" smtClean="0">
              <a:solidFill>
                <a:srgbClr val="FF0000"/>
              </a:solidFill>
            </a:endParaRPr>
          </a:p>
          <a:p>
            <a:pPr algn="l">
              <a:buClrTx/>
              <a:buFont typeface="Wingdings" pitchFamily="2" charset="2"/>
              <a:buChar char="ü"/>
            </a:pPr>
            <a:r>
              <a:rPr lang="mk-MK" b="1" dirty="0" smtClean="0">
                <a:solidFill>
                  <a:srgbClr val="000000"/>
                </a:solidFill>
              </a:rPr>
              <a:t>Електромоторче</a:t>
            </a:r>
          </a:p>
          <a:p>
            <a:pPr algn="l">
              <a:buClrTx/>
              <a:buFont typeface="Wingdings" pitchFamily="2" charset="2"/>
              <a:buChar char="ü"/>
            </a:pPr>
            <a:r>
              <a:rPr lang="mk-MK" b="1" dirty="0" smtClean="0">
                <a:solidFill>
                  <a:srgbClr val="000000"/>
                </a:solidFill>
              </a:rPr>
              <a:t>Батерија</a:t>
            </a:r>
          </a:p>
          <a:p>
            <a:pPr algn="l">
              <a:buClrTx/>
              <a:buFont typeface="Wingdings" pitchFamily="2" charset="2"/>
              <a:buChar char="ü"/>
            </a:pPr>
            <a:r>
              <a:rPr lang="mk-MK" b="1" dirty="0" smtClean="0">
                <a:solidFill>
                  <a:srgbClr val="000000"/>
                </a:solidFill>
              </a:rPr>
              <a:t>Проводници</a:t>
            </a:r>
          </a:p>
          <a:p>
            <a:pPr algn="l">
              <a:buClrTx/>
              <a:buFont typeface="Wingdings" pitchFamily="2" charset="2"/>
              <a:buChar char="ü"/>
            </a:pPr>
            <a:r>
              <a:rPr lang="mk-MK" b="1" dirty="0" smtClean="0">
                <a:solidFill>
                  <a:srgbClr val="000000"/>
                </a:solidFill>
              </a:rPr>
              <a:t>Прекинувач</a:t>
            </a:r>
          </a:p>
          <a:p>
            <a:pPr algn="l">
              <a:buClrTx/>
              <a:buFont typeface="Wingdings" pitchFamily="2" charset="2"/>
              <a:buChar char="ü"/>
            </a:pPr>
            <a:r>
              <a:rPr lang="mk-MK" b="1" dirty="0" smtClean="0">
                <a:solidFill>
                  <a:srgbClr val="000000"/>
                </a:solidFill>
              </a:rPr>
              <a:t>Пропелер</a:t>
            </a:r>
          </a:p>
          <a:p>
            <a:pPr>
              <a:buClrTx/>
              <a:buFont typeface="Wingdings" pitchFamily="2" charset="2"/>
              <a:buChar char="ü"/>
            </a:pPr>
            <a:endParaRPr lang="mk-MK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28600"/>
            <a:ext cx="8686800" cy="6324600"/>
          </a:xfrm>
        </p:spPr>
        <p:txBody>
          <a:bodyPr>
            <a:normAutofit fontScale="92500" lnSpcReduction="10000"/>
          </a:bodyPr>
          <a:lstStyle/>
          <a:p>
            <a:pPr algn="l">
              <a:buClrTx/>
              <a:buFont typeface="Wingdings" pitchFamily="2" charset="2"/>
              <a:buChar char="v"/>
            </a:pPr>
            <a:r>
              <a:rPr lang="mk-MK" b="1" dirty="0" smtClean="0">
                <a:solidFill>
                  <a:srgbClr val="FF0000"/>
                </a:solidFill>
              </a:rPr>
              <a:t>Потребен прибор (алат) за работа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  <a:endParaRPr lang="mk-MK" b="1" dirty="0" smtClean="0">
              <a:solidFill>
                <a:srgbClr val="FF0000"/>
              </a:solidFill>
            </a:endParaRPr>
          </a:p>
          <a:p>
            <a:pPr algn="l">
              <a:buClrTx/>
              <a:buFont typeface="Wingdings" pitchFamily="2" charset="2"/>
              <a:buChar char="ü"/>
            </a:pPr>
            <a:r>
              <a:rPr lang="mk-MK" b="1" dirty="0" smtClean="0">
                <a:solidFill>
                  <a:srgbClr val="000000"/>
                </a:solidFill>
              </a:rPr>
              <a:t>Ножици</a:t>
            </a:r>
          </a:p>
          <a:p>
            <a:pPr algn="l">
              <a:buClrTx/>
              <a:buFont typeface="Wingdings" pitchFamily="2" charset="2"/>
              <a:buChar char="ü"/>
            </a:pPr>
            <a:r>
              <a:rPr lang="mk-MK" b="1" dirty="0" smtClean="0">
                <a:solidFill>
                  <a:srgbClr val="000000"/>
                </a:solidFill>
              </a:rPr>
              <a:t>Линијар или триаголник</a:t>
            </a:r>
          </a:p>
          <a:p>
            <a:pPr algn="l">
              <a:buClrTx/>
              <a:buFont typeface="Wingdings" pitchFamily="2" charset="2"/>
              <a:buChar char="ü"/>
            </a:pPr>
            <a:r>
              <a:rPr lang="mk-MK" b="1" dirty="0" smtClean="0">
                <a:solidFill>
                  <a:srgbClr val="000000"/>
                </a:solidFill>
              </a:rPr>
              <a:t>Лепило</a:t>
            </a:r>
          </a:p>
          <a:p>
            <a:pPr algn="l">
              <a:buClrTx/>
            </a:pPr>
            <a:endParaRPr lang="mk-MK" b="1" dirty="0" smtClean="0">
              <a:solidFill>
                <a:srgbClr val="000000"/>
              </a:solidFill>
            </a:endParaRPr>
          </a:p>
          <a:p>
            <a:pPr algn="l">
              <a:buClrTx/>
              <a:buFont typeface="Wingdings" pitchFamily="2" charset="2"/>
              <a:buChar char="v"/>
            </a:pPr>
            <a:r>
              <a:rPr lang="mk-MK" b="1" dirty="0" smtClean="0">
                <a:solidFill>
                  <a:srgbClr val="FF0000"/>
                </a:solidFill>
              </a:rPr>
              <a:t>Потребен прибор (алат) за работа за учениците кои сакаат да напредуваат во областа на техничкото образование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  <a:endParaRPr lang="mk-MK" b="1" dirty="0" smtClean="0">
              <a:solidFill>
                <a:srgbClr val="FF0000"/>
              </a:solidFill>
            </a:endParaRPr>
          </a:p>
          <a:p>
            <a:pPr algn="l">
              <a:buClrTx/>
              <a:buFont typeface="Wingdings" pitchFamily="2" charset="2"/>
              <a:buChar char="ü"/>
            </a:pPr>
            <a:r>
              <a:rPr lang="mk-MK" b="1" dirty="0" smtClean="0">
                <a:solidFill>
                  <a:srgbClr val="000000"/>
                </a:solidFill>
              </a:rPr>
              <a:t>Клешта</a:t>
            </a:r>
          </a:p>
          <a:p>
            <a:pPr algn="l">
              <a:buClrTx/>
              <a:buFont typeface="Wingdings" pitchFamily="2" charset="2"/>
              <a:buChar char="ü"/>
            </a:pPr>
            <a:r>
              <a:rPr lang="mk-MK" b="1" dirty="0" smtClean="0">
                <a:solidFill>
                  <a:srgbClr val="000000"/>
                </a:solidFill>
              </a:rPr>
              <a:t>Лемило (Лемилица)</a:t>
            </a:r>
          </a:p>
          <a:p>
            <a:pPr algn="l">
              <a:buClrTx/>
              <a:buFont typeface="Wingdings" pitchFamily="2" charset="2"/>
              <a:buChar char="ü"/>
            </a:pPr>
            <a:r>
              <a:rPr lang="mk-MK" b="1" dirty="0" smtClean="0">
                <a:solidFill>
                  <a:srgbClr val="000000"/>
                </a:solidFill>
              </a:rPr>
              <a:t>Калај</a:t>
            </a:r>
            <a:endParaRPr lang="mk-MK" b="1" dirty="0" smtClean="0">
              <a:solidFill>
                <a:srgbClr val="000000"/>
              </a:solidFill>
            </a:endParaRPr>
          </a:p>
          <a:p>
            <a:pPr algn="l"/>
            <a:endParaRPr lang="mk-MK" sz="2200" b="1" dirty="0" smtClean="0">
              <a:solidFill>
                <a:srgbClr val="FF0000"/>
              </a:solidFill>
            </a:endParaRPr>
          </a:p>
          <a:p>
            <a:pPr algn="ctr"/>
            <a:r>
              <a:rPr lang="mk-MK" sz="2200" b="1" dirty="0" smtClean="0">
                <a:solidFill>
                  <a:srgbClr val="FF0000"/>
                </a:solidFill>
              </a:rPr>
              <a:t>Откако се запозна со потребниот прибор и материјал за работа, пред да започнеш со работа обезбеди картонска подлошка (подлога) над која ќе работиш, потоа следи ги дадените упатства во продолжение... секако внимавај на културата и хигиената во текот на работата!!!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3429000" cy="990600"/>
          </a:xfrm>
        </p:spPr>
        <p:txBody>
          <a:bodyPr>
            <a:normAutofit/>
          </a:bodyPr>
          <a:lstStyle/>
          <a:p>
            <a:r>
              <a:rPr lang="mk-MK" sz="4800" dirty="0" smtClean="0">
                <a:solidFill>
                  <a:srgbClr val="000000"/>
                </a:solidFill>
              </a:rPr>
              <a:t>Чекор 1</a:t>
            </a:r>
            <a:r>
              <a:rPr lang="en-US" sz="4800" dirty="0" smtClean="0">
                <a:solidFill>
                  <a:srgbClr val="000000"/>
                </a:solidFill>
              </a:rPr>
              <a:t>:</a:t>
            </a:r>
            <a:endParaRPr lang="en-US" sz="4800" dirty="0">
              <a:solidFill>
                <a:srgbClr val="0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600200"/>
            <a:ext cx="8610600" cy="1219200"/>
          </a:xfrm>
        </p:spPr>
        <p:txBody>
          <a:bodyPr>
            <a:normAutofit/>
          </a:bodyPr>
          <a:lstStyle/>
          <a:p>
            <a:pPr algn="l">
              <a:buClrTx/>
              <a:buFont typeface="Wingdings" pitchFamily="2" charset="2"/>
              <a:buChar char="ü"/>
            </a:pPr>
            <a:r>
              <a:rPr lang="mk-MK" sz="2800" b="1" dirty="0" smtClean="0">
                <a:solidFill>
                  <a:srgbClr val="000000"/>
                </a:solidFill>
              </a:rPr>
              <a:t>Внимателно исечи го картонот на трупот и кабината по надворешната полна линија.</a:t>
            </a:r>
            <a:endParaRPr lang="en-US" sz="2800" b="1" dirty="0">
              <a:solidFill>
                <a:srgbClr val="000000"/>
              </a:solidFill>
            </a:endParaRPr>
          </a:p>
        </p:txBody>
      </p:sp>
      <p:pic>
        <p:nvPicPr>
          <p:cNvPr id="1026" name="Picture 2" descr="https://scontent.fskp1-1.fna.fbcdn.net/v/t1.15752-9/90352437_226087125424068_6581220899247095808_n.jpg?_nc_cat=109&amp;_nc_sid=b96e70&amp;_nc_ohc=dKjhObpzDvgAX8uWqrA&amp;_nc_ht=scontent.fskp1-1.fna&amp;oh=9e765c52f17609f0bff486e3f036d2f5&amp;oe=5E9BDD78"/>
          <p:cNvPicPr>
            <a:picLocks noChangeAspect="1" noChangeArrowheads="1"/>
          </p:cNvPicPr>
          <p:nvPr/>
        </p:nvPicPr>
        <p:blipFill>
          <a:blip r:embed="rId2"/>
          <a:srcRect l="8333" t="4444" r="35000"/>
          <a:stretch>
            <a:fillRect/>
          </a:stretch>
        </p:blipFill>
        <p:spPr bwMode="auto">
          <a:xfrm>
            <a:off x="914400" y="2667000"/>
            <a:ext cx="2971800" cy="3276601"/>
          </a:xfrm>
          <a:prstGeom prst="rect">
            <a:avLst/>
          </a:prstGeom>
          <a:noFill/>
        </p:spPr>
      </p:pic>
      <p:pic>
        <p:nvPicPr>
          <p:cNvPr id="1028" name="Picture 4" descr="https://scontent.fskp1-1.fna.fbcdn.net/v/t1.15752-9/90521640_649274705853882_5435029737242099712_n.jpg?_nc_cat=105&amp;_nc_sid=b96e70&amp;_nc_ohc=VYKaDRssIIAAX9F7Ywi&amp;_nc_ht=scontent.fskp1-1.fna&amp;oh=7b28812a7656e212934029def973511f&amp;oe=5E9ED656"/>
          <p:cNvPicPr>
            <a:picLocks noChangeAspect="1" noChangeArrowheads="1"/>
          </p:cNvPicPr>
          <p:nvPr/>
        </p:nvPicPr>
        <p:blipFill>
          <a:blip r:embed="rId3"/>
          <a:srcRect l="23333" t="17778" r="20000" b="2222"/>
          <a:stretch>
            <a:fillRect/>
          </a:stretch>
        </p:blipFill>
        <p:spPr bwMode="auto">
          <a:xfrm>
            <a:off x="4800600" y="2743200"/>
            <a:ext cx="2971800" cy="3146611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1143000" y="6096000"/>
            <a:ext cx="26670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2000" dirty="0" smtClean="0">
                <a:solidFill>
                  <a:srgbClr val="000000"/>
                </a:solidFill>
              </a:rPr>
              <a:t>Трупот на авионот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953000" y="6096000"/>
            <a:ext cx="26670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2000" dirty="0" smtClean="0">
                <a:solidFill>
                  <a:srgbClr val="000000"/>
                </a:solidFill>
              </a:rPr>
              <a:t>Кабината на авионот</a:t>
            </a:r>
            <a:endParaRPr lang="en-US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3429000" cy="990600"/>
          </a:xfrm>
        </p:spPr>
        <p:txBody>
          <a:bodyPr>
            <a:normAutofit/>
          </a:bodyPr>
          <a:lstStyle/>
          <a:p>
            <a:r>
              <a:rPr lang="mk-MK" sz="4800" dirty="0" smtClean="0">
                <a:solidFill>
                  <a:srgbClr val="000000"/>
                </a:solidFill>
              </a:rPr>
              <a:t>Чекор 2</a:t>
            </a:r>
            <a:r>
              <a:rPr lang="en-US" sz="4800" dirty="0" smtClean="0">
                <a:solidFill>
                  <a:srgbClr val="000000"/>
                </a:solidFill>
              </a:rPr>
              <a:t>:</a:t>
            </a:r>
            <a:endParaRPr lang="en-US" sz="4800" dirty="0">
              <a:solidFill>
                <a:srgbClr val="000000"/>
              </a:solidFill>
            </a:endParaRP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228600" y="1600200"/>
            <a:ext cx="8610600" cy="1219200"/>
          </a:xfrm>
        </p:spPr>
        <p:txBody>
          <a:bodyPr>
            <a:normAutofit fontScale="77500" lnSpcReduction="20000"/>
          </a:bodyPr>
          <a:lstStyle/>
          <a:p>
            <a:pPr algn="l">
              <a:buClrTx/>
              <a:buFont typeface="Wingdings" pitchFamily="2" charset="2"/>
              <a:buChar char="ü"/>
            </a:pPr>
            <a:r>
              <a:rPr lang="mk-MK" sz="2800" b="1" dirty="0" smtClean="0">
                <a:solidFill>
                  <a:srgbClr val="000000"/>
                </a:solidFill>
              </a:rPr>
              <a:t>Со линијар или триаголник, и со помош на ножичка или истрошено пенкало, бигувај ги испрекинатите линии од трупот и кабината на авионот, за да можиш прецизно и точно да ги превиткаш.</a:t>
            </a:r>
            <a:endParaRPr lang="en-US" sz="2800" b="1" dirty="0">
              <a:solidFill>
                <a:srgbClr val="000000"/>
              </a:solidFill>
            </a:endParaRPr>
          </a:p>
        </p:txBody>
      </p:sp>
      <p:pic>
        <p:nvPicPr>
          <p:cNvPr id="21506" name="Picture 2" descr="https://scontent.fskp1-1.fna.fbcdn.net/v/t1.15752-9/84322969_206094907272271_3567032886936731648_n.jpg?_nc_cat=105&amp;_nc_sid=b96e70&amp;_nc_ohc=dIskmM4GR-8AX9bH1FT&amp;_nc_ht=scontent.fskp1-1.fna&amp;oh=116227b8b7cea1769fa320838e6cd64b&amp;oe=5E9D01DD"/>
          <p:cNvPicPr>
            <a:picLocks noChangeAspect="1" noChangeArrowheads="1"/>
          </p:cNvPicPr>
          <p:nvPr/>
        </p:nvPicPr>
        <p:blipFill>
          <a:blip r:embed="rId3"/>
          <a:srcRect l="10000" t="31111" r="18333" b="17778"/>
          <a:stretch>
            <a:fillRect/>
          </a:stretch>
        </p:blipFill>
        <p:spPr bwMode="auto">
          <a:xfrm>
            <a:off x="304800" y="3200400"/>
            <a:ext cx="3988904" cy="2133600"/>
          </a:xfrm>
          <a:prstGeom prst="rect">
            <a:avLst/>
          </a:prstGeom>
          <a:noFill/>
        </p:spPr>
      </p:pic>
      <p:pic>
        <p:nvPicPr>
          <p:cNvPr id="21508" name="Picture 4" descr="https://scontent.fskp1-1.fna.fbcdn.net/v/t1.15752-9/90516567_597252704188942_6426830474361962496_n.jpg?_nc_cat=100&amp;_nc_sid=b96e70&amp;_nc_ohc=OTQSy3GQvA8AX_Ocj0p&amp;_nc_ht=scontent.fskp1-1.fna&amp;oh=fc737d5939d0d3fa57c709fef8117bb9&amp;oe=5E9D1DC6"/>
          <p:cNvPicPr>
            <a:picLocks noChangeAspect="1" noChangeArrowheads="1"/>
          </p:cNvPicPr>
          <p:nvPr/>
        </p:nvPicPr>
        <p:blipFill>
          <a:blip r:embed="rId4"/>
          <a:srcRect l="1667" t="13333" r="1667"/>
          <a:stretch>
            <a:fillRect/>
          </a:stretch>
        </p:blipFill>
        <p:spPr bwMode="auto">
          <a:xfrm>
            <a:off x="4876800" y="2780488"/>
            <a:ext cx="3657600" cy="2553511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1447800" y="5334000"/>
            <a:ext cx="6248400" cy="76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2000" dirty="0" smtClean="0">
                <a:solidFill>
                  <a:srgbClr val="000000"/>
                </a:solidFill>
              </a:rPr>
              <a:t>Прецизно бигувани и превиткани делови</a:t>
            </a:r>
            <a:endParaRPr lang="en-US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ustom 9">
      <a:dk1>
        <a:srgbClr val="FFFFFF"/>
      </a:dk1>
      <a:lt1>
        <a:srgbClr val="FFFFFF"/>
      </a:lt1>
      <a:dk2>
        <a:srgbClr val="F2F2F2"/>
      </a:dk2>
      <a:lt2>
        <a:srgbClr val="FFFFFF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233</TotalTime>
  <Words>777</Words>
  <Application>Microsoft Office PowerPoint</Application>
  <PresentationFormat>On-screen Show (4:3)</PresentationFormat>
  <Paragraphs>94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Flow</vt:lpstr>
      <vt:lpstr>ПРОГРАМСКО ПОДРАЧЈЕ: РАБОТА СО МАТЕРИЈАЛИ И КОНСТРУИРАЊЕ</vt:lpstr>
      <vt:lpstr>Slide 2</vt:lpstr>
      <vt:lpstr>Slide 3</vt:lpstr>
      <vt:lpstr>Slide 4</vt:lpstr>
      <vt:lpstr>Slide 5</vt:lpstr>
      <vt:lpstr>Slide 6</vt:lpstr>
      <vt:lpstr>Slide 7</vt:lpstr>
      <vt:lpstr>Чекор 1:</vt:lpstr>
      <vt:lpstr>Чекор 2:</vt:lpstr>
      <vt:lpstr>Чекор 3:</vt:lpstr>
      <vt:lpstr>Чекор 4:</vt:lpstr>
      <vt:lpstr>Чекор 5:</vt:lpstr>
      <vt:lpstr>Чекор 6:</vt:lpstr>
      <vt:lpstr>Чекор 7:</vt:lpstr>
      <vt:lpstr>Чекор 8:</vt:lpstr>
      <vt:lpstr>Активност за учениците кои сакаат да напредуваат во областа на техничкото образование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ПРОГРАМСКО ПОДРАЧЈЕ: РАБОТА СО МАТЕРИЈАЛИ И КОНСТРУИРАЊЕ</dc:title>
  <dc:creator>IGOR</dc:creator>
  <cp:lastModifiedBy>IGOR</cp:lastModifiedBy>
  <cp:revision>27</cp:revision>
  <dcterms:created xsi:type="dcterms:W3CDTF">2020-03-21T22:39:12Z</dcterms:created>
  <dcterms:modified xsi:type="dcterms:W3CDTF">2020-03-22T20:15:28Z</dcterms:modified>
</cp:coreProperties>
</file>