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BBFA1-5563-42A4-9116-949E2955691F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E74BE3-4A40-4BD0-BCF1-491C9463F0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ffectLst/>
        </p:spPr>
        <p:txBody>
          <a:bodyPr>
            <a:normAutofit fontScale="90000"/>
          </a:bodyPr>
          <a:lstStyle/>
          <a:p>
            <a:pPr lvl="0"/>
            <a:r>
              <a:rPr lang="mk-MK" b="1" dirty="0" smtClean="0"/>
              <a:t>Програмско подрачје</a:t>
            </a:r>
            <a:r>
              <a:rPr lang="en-US" b="1" dirty="0" smtClean="0"/>
              <a:t>:</a:t>
            </a:r>
            <a:r>
              <a:rPr lang="mk-MK" b="1" dirty="0" smtClean="0"/>
              <a:t/>
            </a:r>
            <a:br>
              <a:rPr lang="mk-MK" b="1" dirty="0" smtClean="0"/>
            </a:br>
            <a:r>
              <a:rPr lang="mk-MK" b="1" dirty="0" smtClean="0"/>
              <a:t>Конструкторско творештво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419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accent2">
                    <a:lumMod val="50000"/>
                  </a:schemeClr>
                </a:solidFill>
              </a:rPr>
              <a:t>О.У.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mk-MK" sz="2400" b="1" dirty="0" smtClean="0">
                <a:solidFill>
                  <a:schemeClr val="accent2">
                    <a:lumMod val="50000"/>
                  </a:schemeClr>
                </a:solidFill>
              </a:rPr>
              <a:t>Елпида Караманди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mk-MK" sz="2400" b="1" dirty="0" smtClean="0">
                <a:solidFill>
                  <a:schemeClr val="accent2">
                    <a:lumMod val="50000"/>
                  </a:schemeClr>
                </a:solidFill>
              </a:rPr>
              <a:t> – Битола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mk-MK" sz="2400" b="1" dirty="0" smtClean="0">
                <a:solidFill>
                  <a:schemeClr val="accent2">
                    <a:lumMod val="50000"/>
                  </a:schemeClr>
                </a:solidFill>
              </a:rPr>
              <a:t>Предметен наставник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mk-MK" sz="2400" b="1" dirty="0" smtClean="0">
                <a:solidFill>
                  <a:schemeClr val="accent2">
                    <a:lumMod val="50000"/>
                  </a:schemeClr>
                </a:solidFill>
              </a:rPr>
              <a:t> Игор Стојанов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mk-MK" sz="3200" b="1" dirty="0" smtClean="0"/>
              <a:t>Технички средства што ладат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458200" cy="21336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Кај овие технички апарати главен уред е </a:t>
            </a:r>
            <a:r>
              <a:rPr lang="mk-MK" b="1" dirty="0" smtClean="0">
                <a:solidFill>
                  <a:srgbClr val="FF0000"/>
                </a:solidFill>
              </a:rPr>
              <a:t>термостатот.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Неговата улога е да ја регулира потребната температура, тој автоматски го вклучува и исклучува апаратот.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Современите апарати имаат електронски покажувач – диспеј, каде бројките се читаат дигитално.</a:t>
            </a:r>
          </a:p>
        </p:txBody>
      </p:sp>
      <p:pic>
        <p:nvPicPr>
          <p:cNvPr id="22530" name="Picture 2" descr="Резултат со слика за термостат кај врижи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2612003" cy="2442118"/>
          </a:xfrm>
          <a:prstGeom prst="rect">
            <a:avLst/>
          </a:prstGeom>
          <a:noFill/>
        </p:spPr>
      </p:pic>
      <p:pic>
        <p:nvPicPr>
          <p:cNvPr id="22532" name="Picture 4" descr="Резултат со слика за електрична ва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35814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5943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accent2">
                    <a:lumMod val="50000"/>
                  </a:schemeClr>
                </a:solidFill>
              </a:rPr>
              <a:t>Термостат за ладилник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mk-MK" sz="2800" b="1" dirty="0" smtClean="0"/>
              <a:t>Технички апарати што ладат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85800"/>
          <a:ext cx="8839200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5410200"/>
              </a:tblGrid>
              <a:tr h="1269505"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</a:t>
                      </a:r>
                      <a:r>
                        <a:rPr lang="mk-MK" sz="1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апаратот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Како изгледа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Правила и совети за безбедност при ракување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3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Климатизер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-Клима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уредот не треба да се допира со раце додека работи.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-Уред кој можи да лади и топли.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-Пред да започниме со чистење, треба да го исклучиме од електричната енергија.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803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Ладилник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-Едниот дел е наменет за чување на свежи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производи</a:t>
                      </a:r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при темепература повисока од 0 степени.</a:t>
                      </a:r>
                    </a:p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-Другиот дел е замрзнувач наменет за долгорочно чување на замрзнатите производи.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803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Вентилатор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-Вентилаторите немаат голема примена.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-Механизмот кој лади е заштитен, меѓутоа лесно може да се дојде до контакт со него.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-Потребна е заштита на децата да не доаѓаат во контакт со него.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климатизер"/>
          <p:cNvPicPr/>
          <p:nvPr/>
        </p:nvPicPr>
        <p:blipFill>
          <a:blip r:embed="rId2" cstate="print"/>
          <a:srcRect b="10547"/>
          <a:stretch>
            <a:fillRect/>
          </a:stretch>
        </p:blipFill>
        <p:spPr bwMode="auto">
          <a:xfrm>
            <a:off x="1828800" y="19812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езултат со слика за ладилн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57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816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mk-MK" sz="3200" b="1" dirty="0" smtClean="0"/>
              <a:t>Технички средства што ја олеснуваат работата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12954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Кај овие технички средства главен уред е </a:t>
            </a:r>
            <a:r>
              <a:rPr lang="mk-MK" b="1" dirty="0" smtClean="0">
                <a:solidFill>
                  <a:srgbClr val="FF0000"/>
                </a:solidFill>
              </a:rPr>
              <a:t>електромоторот.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Електромоторот електричната енергија ја претвора во механичка работа.</a:t>
            </a:r>
            <a:endParaRPr lang="en-US" b="1" dirty="0"/>
          </a:p>
        </p:txBody>
      </p:sp>
      <p:pic>
        <p:nvPicPr>
          <p:cNvPr id="23556" name="Picture 4" descr="Резултат со слика за elektromotor od pravosmuka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124201"/>
            <a:ext cx="3505200" cy="2646426"/>
          </a:xfrm>
          <a:prstGeom prst="rect">
            <a:avLst/>
          </a:prstGeom>
          <a:noFill/>
        </p:spPr>
      </p:pic>
      <p:pic>
        <p:nvPicPr>
          <p:cNvPr id="23558" name="Picture 6" descr="Резултат со слика за електромотор од машина за перењ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012280"/>
            <a:ext cx="3581399" cy="2686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943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2">
                    <a:lumMod val="50000"/>
                  </a:schemeClr>
                </a:solidFill>
              </a:rPr>
              <a:t>Електромотор од правосмукалка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943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chemeClr val="accent2">
                    <a:lumMod val="50000"/>
                  </a:schemeClr>
                </a:solidFill>
              </a:rPr>
              <a:t>Електромотор од машина за перење алишта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mk-MK" sz="2800" b="1" dirty="0" smtClean="0"/>
              <a:t>Технички средства што ја олеснуваат работата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09599"/>
          <a:ext cx="8839200" cy="6156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5410200"/>
              </a:tblGrid>
              <a:tr h="1302056"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</a:t>
                      </a:r>
                      <a:r>
                        <a:rPr lang="mk-MK" sz="1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апаратот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Како изгледа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Правила и совети за безбедност при ракување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798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Машина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перење алишта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-Не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ја допирајте машината или приклучниот кабел со влажни раце.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-Да не се отвора фиоката за детергнет или вратата  од машината додека таа работи.</a:t>
                      </a:r>
                    </a:p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-Да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не се дозволи деца да имаат контакт со уредот.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9563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Соковник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-Кога работиме и го чистиме уредот треба да внимаваме на острите сечила.</a:t>
                      </a:r>
                    </a:p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-После секоја употреба уредот да се исклучи од електрична енергија.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798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Правосму-калка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-Уредот се користи само за затворен простор.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-Не треба да се користи кога тепихот или подот се мокри.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-Не смее да се користи без вреќичка за прав.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-Кога се менува вреќичката за прав, уредот да биде исклучен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машина за перење алиш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езултат со слика за правосмукалка"/>
          <p:cNvPicPr/>
          <p:nvPr/>
        </p:nvPicPr>
        <p:blipFill>
          <a:blip r:embed="rId3"/>
          <a:srcRect l="12500" t="1923" r="22396" b="1648"/>
          <a:stretch>
            <a:fillRect/>
          </a:stretch>
        </p:blipFill>
        <p:spPr bwMode="auto">
          <a:xfrm>
            <a:off x="1981200" y="5257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Резултат со слика за соковник"/>
          <p:cNvPicPr/>
          <p:nvPr/>
        </p:nvPicPr>
        <p:blipFill>
          <a:blip r:embed="rId4"/>
          <a:srcRect r="55608"/>
          <a:stretch>
            <a:fillRect/>
          </a:stretch>
        </p:blipFill>
        <p:spPr bwMode="auto">
          <a:xfrm>
            <a:off x="2133600" y="3581400"/>
            <a:ext cx="1066800" cy="141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mk-MK" sz="2600" b="1" dirty="0" smtClean="0"/>
              <a:t>Технички апарати кои користат енергија од батерија</a:t>
            </a:r>
            <a:endParaRPr lang="en-US" sz="2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1"/>
          <a:ext cx="8839200" cy="613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5410200"/>
              </a:tblGrid>
              <a:tr h="806351"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</a:t>
                      </a:r>
                      <a:r>
                        <a:rPr lang="mk-MK" sz="1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апаратот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Како изгледа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Правила и совети за безбедност при ракување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10290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Мобилен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телефон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-Кога батеријата е празна, со помош на полнач мора да ја наполниме за нормално 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функционирање.</a:t>
                      </a:r>
                      <a:endParaRPr lang="mk-MK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-Кога мобилниот се полни, не треба да го 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користиме.</a:t>
                      </a:r>
                      <a:endParaRPr lang="mk-MK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-Мобилните телефони имаат големо зрачење, затоа треба да ги користиме во што помала мера.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9796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Батериска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светилка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-Кога батеријата е празна, можи да ја наполниме со помош на полнач (електрична енергија).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-Постојат батериски светилки каде можи да направиме промена на батериите.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-Во поново време има батериски светилки кои се полнат со помош на сончева енергија.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162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Бежичен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телефон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-Секој бежичен телефон си има свое лежиште (базна станица), кое е под дејство на ел.енергија и на таков начин се полни бежичниот телефон.</a:t>
                      </a:r>
                    </a:p>
                    <a:p>
                      <a:endParaRPr lang="mk-MK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mk-MK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мобилен телефон"/>
          <p:cNvPicPr/>
          <p:nvPr/>
        </p:nvPicPr>
        <p:blipFill>
          <a:blip r:embed="rId2" cstate="print"/>
          <a:srcRect t="7586" r="53103" b="29655"/>
          <a:stretch>
            <a:fillRect/>
          </a:stretch>
        </p:blipFill>
        <p:spPr bwMode="auto">
          <a:xfrm>
            <a:off x="1905000" y="16002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езултат со слика за бежичен телефон"/>
          <p:cNvPicPr/>
          <p:nvPr/>
        </p:nvPicPr>
        <p:blipFill>
          <a:blip r:embed="rId3"/>
          <a:srcRect r="27451"/>
          <a:stretch>
            <a:fillRect/>
          </a:stretch>
        </p:blipFill>
        <p:spPr bwMode="auto">
          <a:xfrm>
            <a:off x="1905000" y="5181600"/>
            <a:ext cx="1371599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Резултат со слика за батериска светилка"/>
          <p:cNvPicPr/>
          <p:nvPr/>
        </p:nvPicPr>
        <p:blipFill>
          <a:blip r:embed="rId4"/>
          <a:srcRect l="3045" t="31570" r="5128" b="32212"/>
          <a:stretch>
            <a:fillRect/>
          </a:stretch>
        </p:blipFill>
        <p:spPr bwMode="auto">
          <a:xfrm>
            <a:off x="1905000" y="3581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mk-MK" sz="2400" b="1" dirty="0" smtClean="0"/>
              <a:t>Технички средства кои не користат електрична енергија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1"/>
          <a:ext cx="8839200" cy="616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5410200"/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</a:t>
                      </a:r>
                      <a:r>
                        <a:rPr lang="mk-MK" sz="1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апаратот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Како изгледа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Правила и совети за безбедност при ракување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7284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Отворач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тапи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-Врз отворачот на тапи дејствува човекот со својата сопствена сила, и на таков начин извршува определена работа.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-Кај некои отворачи за тапи треба да внимаваме бидејќи содржат остри делови.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0504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Оревокршач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-Врз отворачот на тапи дејствува човекот со својата сопствена сила, и на таков начин извршува определена работа.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-Функционира на принцип – се става оревот во отворот помеѓу рачките, и со притисок на човековата рака се извршува работата.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0928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Рачна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косилка за трева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-Функционира на принцип – со помош на сопствената сила на човекот, човекот ја движи во насока каде треба да се изврши работата.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-Рачната косилка за трева содржи остар механизам кој се врти, затоа треба да бидеме внимателни при работа.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отворач на тапи"/>
          <p:cNvPicPr/>
          <p:nvPr/>
        </p:nvPicPr>
        <p:blipFill>
          <a:blip r:embed="rId2"/>
          <a:srcRect l="30948" r="9560"/>
          <a:stretch>
            <a:fillRect/>
          </a:stretch>
        </p:blipFill>
        <p:spPr bwMode="auto">
          <a:xfrm>
            <a:off x="1981200" y="152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езултат со слика за оревокршач"/>
          <p:cNvPicPr/>
          <p:nvPr/>
        </p:nvPicPr>
        <p:blipFill>
          <a:blip r:embed="rId3"/>
          <a:srcRect l="25481" t="39452"/>
          <a:stretch>
            <a:fillRect/>
          </a:stretch>
        </p:blipFill>
        <p:spPr bwMode="auto">
          <a:xfrm>
            <a:off x="1828800" y="3200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Резултат со слика за рачна косилка за трева"/>
          <p:cNvPicPr/>
          <p:nvPr/>
        </p:nvPicPr>
        <p:blipFill>
          <a:blip r:embed="rId4"/>
          <a:srcRect l="24250" t="4750" r="25250" b="6000"/>
          <a:stretch>
            <a:fillRect/>
          </a:stretch>
        </p:blipFill>
        <p:spPr bwMode="auto">
          <a:xfrm>
            <a:off x="1905000" y="4876800"/>
            <a:ext cx="1419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1295400"/>
          </a:xfrm>
        </p:spPr>
        <p:txBody>
          <a:bodyPr>
            <a:noAutofit/>
          </a:bodyPr>
          <a:lstStyle/>
          <a:p>
            <a:r>
              <a:rPr lang="mk-MK" sz="3200" b="1" dirty="0" smtClean="0"/>
              <a:t>Наставна единица</a:t>
            </a:r>
            <a:r>
              <a:rPr lang="en-US" sz="3200" b="1" dirty="0" smtClean="0"/>
              <a:t>:</a:t>
            </a:r>
            <a:endParaRPr lang="mk-MK" sz="3200" b="1" dirty="0" smtClean="0"/>
          </a:p>
          <a:p>
            <a:r>
              <a:rPr lang="mk-MK" sz="3200" b="1" dirty="0" smtClean="0"/>
              <a:t>Заштита при ракување со техничките средства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41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accent2">
                    <a:lumMod val="50000"/>
                  </a:schemeClr>
                </a:solidFill>
              </a:rPr>
              <a:t>Период</a:t>
            </a:r>
            <a:r>
              <a:rPr lang="mk-MK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mk-MK" dirty="0" smtClean="0">
                <a:solidFill>
                  <a:schemeClr val="accent2">
                    <a:lumMod val="50000"/>
                  </a:schemeClr>
                </a:solidFill>
              </a:rPr>
              <a:t>на реализација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mk-MK" dirty="0" smtClean="0">
                <a:solidFill>
                  <a:schemeClr val="accent2">
                    <a:lumMod val="50000"/>
                  </a:schemeClr>
                </a:solidFill>
              </a:rPr>
              <a:t> 23.03.2020 – 03.04.2020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Техничките средства во домот се апарати кои извршуваат некаква работа. 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Тие претставуваат голема помош на човекот во домаќинството. 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Во денешно време техничките апарати се современи односно делумно или целосно автоматизирани, затоа треба да научиме како рационално да ги користиме  и правилно да ракуваме со истите со цел да бидеме безбедни во работата.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Повеќето технички средства користат електрична енергија која ја претвараат во механичка, топлинска, светлосна енергија.</a:t>
            </a:r>
          </a:p>
          <a:p>
            <a:pPr>
              <a:buClr>
                <a:schemeClr val="tx1"/>
              </a:buClr>
            </a:pPr>
            <a:endParaRPr lang="mk-MK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mk-MK" sz="2600" b="1" dirty="0" smtClean="0"/>
              <a:t>Техничките средства се делат во </a:t>
            </a:r>
            <a:r>
              <a:rPr lang="mk-MK" sz="2600" b="1" dirty="0" smtClean="0">
                <a:solidFill>
                  <a:srgbClr val="FF0000"/>
                </a:solidFill>
              </a:rPr>
              <a:t>пет групи</a:t>
            </a:r>
            <a:r>
              <a:rPr lang="en-US" sz="2600" b="1" dirty="0" smtClean="0">
                <a:solidFill>
                  <a:srgbClr val="FF0000"/>
                </a:solidFill>
              </a:rPr>
              <a:t>:</a:t>
            </a:r>
            <a:endParaRPr lang="mk-MK" sz="2600" b="1" dirty="0" smtClean="0">
              <a:solidFill>
                <a:srgbClr val="FF0000"/>
              </a:solidFill>
            </a:endParaRPr>
          </a:p>
          <a:p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Средства што ладат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Средства што ја олеснуваат работата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Средства кои електричната ја претвораат во топлинска енергија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Средства што користат енергија од батерија</a:t>
            </a:r>
          </a:p>
          <a:p>
            <a:pPr>
              <a:buClr>
                <a:schemeClr val="tx1"/>
              </a:buClr>
            </a:pPr>
            <a:endParaRPr lang="mk-MK" sz="2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mk-MK" sz="2600" b="1" dirty="0" smtClean="0"/>
              <a:t>Средства што не користат електрична енергија</a:t>
            </a:r>
            <a:endParaRPr lang="mk-MK" b="1" dirty="0" smtClean="0"/>
          </a:p>
          <a:p>
            <a:pPr>
              <a:buClr>
                <a:schemeClr val="tx1"/>
              </a:buClr>
            </a:pPr>
            <a:endParaRPr lang="mk-MK" b="1" dirty="0" smtClean="0"/>
          </a:p>
          <a:p>
            <a:pPr>
              <a:buClr>
                <a:schemeClr val="tx1"/>
              </a:buClr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28601"/>
          <a:ext cx="8686800" cy="59012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154822">
                <a:tc>
                  <a:txBody>
                    <a:bodyPr/>
                    <a:lstStyle/>
                    <a:p>
                      <a:r>
                        <a:rPr lang="mk-MK" dirty="0" smtClean="0"/>
                        <a:t>Средства што ладат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Средства што ја олеснуваат работата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Што ја претвараат ел. во топлинска енергија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Средства кои користат енергија од батерија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Средства кои не користат електрична енергија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57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708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708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климатизер"/>
          <p:cNvPicPr/>
          <p:nvPr/>
        </p:nvPicPr>
        <p:blipFill>
          <a:blip r:embed="rId2" cstate="print"/>
          <a:srcRect b="10547"/>
          <a:stretch>
            <a:fillRect/>
          </a:stretch>
        </p:blipFill>
        <p:spPr bwMode="auto">
          <a:xfrm>
            <a:off x="304800" y="15240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Резултат со слика за ладилн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324600"/>
            <a:ext cx="876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100" b="1" dirty="0" smtClean="0">
                <a:solidFill>
                  <a:srgbClr val="FF0000"/>
                </a:solidFill>
              </a:rPr>
              <a:t>Обиди се самостојно да ги препознаеш техничките апарати во домот !!!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Резултат со слика за машина за перење алишт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5240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Резултат со слика за миксер"/>
          <p:cNvPicPr/>
          <p:nvPr/>
        </p:nvPicPr>
        <p:blipFill>
          <a:blip r:embed="rId6" cstate="print"/>
          <a:srcRect l="11048" t="14164" r="11331" b="24646"/>
          <a:stretch>
            <a:fillRect/>
          </a:stretch>
        </p:blipFill>
        <p:spPr bwMode="auto">
          <a:xfrm>
            <a:off x="2133600" y="30480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Резултат со слика за правосмукалка"/>
          <p:cNvPicPr/>
          <p:nvPr/>
        </p:nvPicPr>
        <p:blipFill>
          <a:blip r:embed="rId7"/>
          <a:srcRect l="12500" t="1923" r="22396" b="1648"/>
          <a:stretch>
            <a:fillRect/>
          </a:stretch>
        </p:blipFill>
        <p:spPr bwMode="auto">
          <a:xfrm>
            <a:off x="2133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Резултат со слика за пегл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5240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Резултат со слика за бојлер"/>
          <p:cNvPicPr/>
          <p:nvPr/>
        </p:nvPicPr>
        <p:blipFill>
          <a:blip r:embed="rId9" cstate="print"/>
          <a:srcRect l="19072" r="17526"/>
          <a:stretch>
            <a:fillRect/>
          </a:stretch>
        </p:blipFill>
        <p:spPr bwMode="auto">
          <a:xfrm>
            <a:off x="4038600" y="3048000"/>
            <a:ext cx="1066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Резултат со слика за фен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4724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Резултат со слика за мобилен телефон"/>
          <p:cNvPicPr/>
          <p:nvPr/>
        </p:nvPicPr>
        <p:blipFill>
          <a:blip r:embed="rId11" cstate="print"/>
          <a:srcRect t="7586" r="53103" b="29655"/>
          <a:stretch>
            <a:fillRect/>
          </a:stretch>
        </p:blipFill>
        <p:spPr bwMode="auto">
          <a:xfrm>
            <a:off x="5638800" y="15240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Резултат со слика за бежичен телефон"/>
          <p:cNvPicPr/>
          <p:nvPr/>
        </p:nvPicPr>
        <p:blipFill>
          <a:blip r:embed="rId12"/>
          <a:srcRect r="27451"/>
          <a:stretch>
            <a:fillRect/>
          </a:stretch>
        </p:blipFill>
        <p:spPr bwMode="auto">
          <a:xfrm>
            <a:off x="5562600" y="3048000"/>
            <a:ext cx="1371599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Резултат со слика за батериска светилка"/>
          <p:cNvPicPr/>
          <p:nvPr/>
        </p:nvPicPr>
        <p:blipFill>
          <a:blip r:embed="rId13"/>
          <a:srcRect l="3045" t="31570" r="5128" b="32212"/>
          <a:stretch>
            <a:fillRect/>
          </a:stretch>
        </p:blipFill>
        <p:spPr bwMode="auto">
          <a:xfrm>
            <a:off x="5562600" y="472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Резултат со слика за otvorac na tapi"/>
          <p:cNvPicPr/>
          <p:nvPr/>
        </p:nvPicPr>
        <p:blipFill>
          <a:blip r:embed="rId14" cstate="print"/>
          <a:srcRect t="26603" r="2404" b="17468"/>
          <a:stretch>
            <a:fillRect/>
          </a:stretch>
        </p:blipFill>
        <p:spPr bwMode="auto">
          <a:xfrm>
            <a:off x="7315200" y="16002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Резултат со слика за оревокршач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3124200"/>
            <a:ext cx="1495425" cy="126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Резултат со слика за рачна косилка за трева"/>
          <p:cNvPicPr/>
          <p:nvPr/>
        </p:nvPicPr>
        <p:blipFill>
          <a:blip r:embed="rId16"/>
          <a:srcRect l="24250" t="4750" r="25250" b="6000"/>
          <a:stretch>
            <a:fillRect/>
          </a:stretch>
        </p:blipFill>
        <p:spPr bwMode="auto">
          <a:xfrm>
            <a:off x="7391400" y="4648200"/>
            <a:ext cx="1266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458200" cy="914400"/>
          </a:xfrm>
        </p:spPr>
        <p:txBody>
          <a:bodyPr/>
          <a:lstStyle/>
          <a:p>
            <a:pPr algn="ctr"/>
            <a:r>
              <a:rPr lang="mk-MK" b="1" dirty="0" smtClean="0"/>
              <a:t>СВЕТИЛКА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458200" cy="9144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mk-MK" sz="2600" b="1" dirty="0" smtClean="0"/>
              <a:t>Направа во која еден дел од електричната енергија се претвора во светлина, а друг во топлина.</a:t>
            </a:r>
            <a:endParaRPr lang="en-US" sz="2600" b="1" dirty="0"/>
          </a:p>
        </p:txBody>
      </p:sp>
      <p:pic>
        <p:nvPicPr>
          <p:cNvPr id="4" name="Picture 3" descr="Резултат со слика за светил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3622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1.Внатрешност - безвоздушен простор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2860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b="1" dirty="0"/>
              <a:t>2</a:t>
            </a:r>
            <a:r>
              <a:rPr lang="mk-MK" b="1" dirty="0" smtClean="0"/>
              <a:t>.Спирално метално влакно (волфрам)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3.Проводници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495800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4.Стаклен балон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2590800"/>
            <a:ext cx="1828800" cy="22860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 flipV="1">
            <a:off x="4648200" y="2747665"/>
            <a:ext cx="2057400" cy="45273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410200" y="4114800"/>
            <a:ext cx="1295400" cy="5701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2286000" y="3733800"/>
            <a:ext cx="1828800" cy="94666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2286000" y="3962400"/>
            <a:ext cx="2438400" cy="71806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937789"/>
          </a:xfrm>
        </p:spPr>
        <p:txBody>
          <a:bodyPr/>
          <a:lstStyle/>
          <a:p>
            <a:pPr algn="ctr"/>
            <a:r>
              <a:rPr lang="mk-MK" b="1" dirty="0" smtClean="0"/>
              <a:t>Како да заштедиме енергија?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458200" cy="22860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Електричната енергија е многу важна и скапоцена, затоа треба рационално да ја користиме! </a:t>
            </a:r>
          </a:p>
          <a:p>
            <a:pPr>
              <a:buClrTx/>
              <a:buFont typeface="Wingdings" pitchFamily="2" charset="2"/>
              <a:buChar char="Ø"/>
            </a:pPr>
            <a:endParaRPr lang="mk-MK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Во денешно време постојат современи флуоресцентни светилки, со модерен дизајн и економичност (штедливост) во работењето.</a:t>
            </a:r>
          </a:p>
        </p:txBody>
      </p:sp>
      <p:pic>
        <p:nvPicPr>
          <p:cNvPr id="1026" name="Picture 2" descr="Резултат со слика за штедливи свети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4019210" cy="2743199"/>
          </a:xfrm>
          <a:prstGeom prst="rect">
            <a:avLst/>
          </a:prstGeom>
          <a:noFill/>
        </p:spPr>
      </p:pic>
      <p:pic>
        <p:nvPicPr>
          <p:cNvPr id="1028" name="Picture 4" descr="Резултат со слика за штедливи светил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15943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/>
              <a:t>Апарати што ја претвараат електричната енергија во топлинска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458200" cy="19050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Кај овие апарати главен уред е </a:t>
            </a:r>
            <a:r>
              <a:rPr lang="mk-MK" b="1" dirty="0" smtClean="0">
                <a:solidFill>
                  <a:srgbClr val="FF0000"/>
                </a:solidFill>
              </a:rPr>
              <a:t>грејното тело (грејач).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Овие технички апарати се најголеми потрошувачи на електрична енергија.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mk-MK" b="1" dirty="0" smtClean="0"/>
              <a:t>Кога ракуваме треба да бидиме многу внимателни, бидејќи создаваат голема топлина. </a:t>
            </a:r>
            <a:endParaRPr lang="en-US" b="1" dirty="0"/>
          </a:p>
        </p:txBody>
      </p:sp>
      <p:pic>
        <p:nvPicPr>
          <p:cNvPr id="20482" name="Picture 2" descr="Резултат со слика за греја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3886200" cy="2209800"/>
          </a:xfrm>
          <a:prstGeom prst="rect">
            <a:avLst/>
          </a:prstGeom>
          <a:noFill/>
        </p:spPr>
      </p:pic>
      <p:pic>
        <p:nvPicPr>
          <p:cNvPr id="20484" name="Picture 4" descr="Резултат со слика за електричен греја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599"/>
            <a:ext cx="3276600" cy="221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599"/>
          </a:xfrm>
        </p:spPr>
        <p:txBody>
          <a:bodyPr>
            <a:normAutofit/>
          </a:bodyPr>
          <a:lstStyle/>
          <a:p>
            <a:pPr algn="ctr"/>
            <a:r>
              <a:rPr lang="mk-MK" sz="2400" b="1" dirty="0" smtClean="0"/>
              <a:t>Апарати што ја претвораат ел. Енергија во топлинска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2"/>
          <a:ext cx="8839200" cy="617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5410200"/>
              </a:tblGrid>
              <a:tr h="864893"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Име</a:t>
                      </a:r>
                      <a:r>
                        <a:rPr lang="mk-MK" sz="19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апаратот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Како изгледа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Правила и совети за безбедност при ракување</a:t>
                      </a:r>
                      <a:endParaRPr lang="en-US" sz="1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1461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Пегла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-Создава голема топлина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 грејната плоча.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-Внимавај каде ја оставаш кога е загреана.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-Кабелот не смее да се усукува при користење.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1461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Бојлер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-Бојлерот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е голем потрошувач на ел.енергија.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-Пред да се капеш, исклучи го копчето.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1461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Тостер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-Тостерот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е голем потрошувач на ел.енергија.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-Не смееш да го заборавиш вклучен, може да предизвика пожар.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1461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Ел.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ш</a:t>
                      </a:r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порет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-Најупотребуван </a:t>
                      </a:r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апарат во домот.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-После секоја употреба, исклучи го копчето.</a:t>
                      </a:r>
                    </a:p>
                    <a:p>
                      <a:r>
                        <a:rPr lang="mk-MK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-Ракувај внимателно, носи обувки на нозете.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1461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Фен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-Вклучувај го и исклучувај го фенот постепено.</a:t>
                      </a:r>
                    </a:p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-Не смееш да го користиш во влажна просторија.</a:t>
                      </a:r>
                    </a:p>
                    <a:p>
                      <a:r>
                        <a:rPr lang="mk-MK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-Внимавај на растојанието од твојата коса.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Резултат со слика за пег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езултат со слика за бојлер"/>
          <p:cNvPicPr/>
          <p:nvPr/>
        </p:nvPicPr>
        <p:blipFill>
          <a:blip r:embed="rId3" cstate="print"/>
          <a:srcRect l="19072" r="17526"/>
          <a:stretch>
            <a:fillRect/>
          </a:stretch>
        </p:blipFill>
        <p:spPr bwMode="auto">
          <a:xfrm>
            <a:off x="1981200" y="2514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Резултат со слика за фе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791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Резултат со слика за електричен шпорет"/>
          <p:cNvPicPr/>
          <p:nvPr/>
        </p:nvPicPr>
        <p:blipFill>
          <a:blip r:embed="rId5" cstate="print"/>
          <a:srcRect l="12455" r="9567" b="903"/>
          <a:stretch>
            <a:fillRect/>
          </a:stretch>
        </p:blipFill>
        <p:spPr bwMode="auto">
          <a:xfrm>
            <a:off x="2057400" y="4648200"/>
            <a:ext cx="1143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Резултат со слика за тостер"/>
          <p:cNvPicPr/>
          <p:nvPr/>
        </p:nvPicPr>
        <p:blipFill>
          <a:blip r:embed="rId6" cstate="print"/>
          <a:srcRect t="20513" r="33173" b="7051"/>
          <a:stretch>
            <a:fillRect/>
          </a:stretch>
        </p:blipFill>
        <p:spPr bwMode="auto">
          <a:xfrm>
            <a:off x="1981200" y="3657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71800" y="36576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1071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Програмско подрачје: Конструкторско творештво </vt:lpstr>
      <vt:lpstr>Slide 2</vt:lpstr>
      <vt:lpstr>Slide 3</vt:lpstr>
      <vt:lpstr>Slide 4</vt:lpstr>
      <vt:lpstr>Slide 5</vt:lpstr>
      <vt:lpstr>СВЕТИЛКА</vt:lpstr>
      <vt:lpstr>Како да заштедиме енергија?</vt:lpstr>
      <vt:lpstr>Апарати што ја претвараат електричната енергија во топлинска</vt:lpstr>
      <vt:lpstr>Апарати што ја претвораат ел. Енергија во топлинска</vt:lpstr>
      <vt:lpstr>Технички средства што ладат</vt:lpstr>
      <vt:lpstr>Технички апарати што ладат</vt:lpstr>
      <vt:lpstr>Технички средства што ја олеснуваат работата</vt:lpstr>
      <vt:lpstr>Технички средства што ја олеснуваат работата</vt:lpstr>
      <vt:lpstr>Технички апарати кои користат енергија од батерија</vt:lpstr>
      <vt:lpstr>Технички средства кои не користат електрична енергија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Програмско подрачје: Конструкторско творештво</dc:title>
  <dc:creator>IGOR</dc:creator>
  <cp:lastModifiedBy>IGOR</cp:lastModifiedBy>
  <cp:revision>27</cp:revision>
  <dcterms:created xsi:type="dcterms:W3CDTF">2020-03-19T21:37:25Z</dcterms:created>
  <dcterms:modified xsi:type="dcterms:W3CDTF">2020-03-21T12:27:03Z</dcterms:modified>
</cp:coreProperties>
</file>