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4"/>
  </p:sldMasterIdLst>
  <p:sldIdLst>
    <p:sldId id="257" r:id="rId5"/>
    <p:sldId id="258" r:id="rId6"/>
    <p:sldId id="261" r:id="rId7"/>
    <p:sldId id="259" r:id="rId8"/>
    <p:sldId id="26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3/20/2020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3/20/2020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3/20/2020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3/20/2020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3/20/2020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3/20/2020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3/20/2020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mk-MK" dirty="0"/>
              <a:t>Оптички влакна</a:t>
            </a:r>
            <a:endParaRPr lang="en-US"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endParaRPr lang="en-US" dirty="0"/>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mk-MK" dirty="0"/>
              <a:t>Што се оптички влакна</a:t>
            </a:r>
            <a:endParaRPr lang="en-US" dirty="0"/>
          </a:p>
        </p:txBody>
      </p:sp>
      <p:sp>
        <p:nvSpPr>
          <p:cNvPr id="5" name="Content Placeholder 4">
            <a:extLst>
              <a:ext uri="{FF2B5EF4-FFF2-40B4-BE49-F238E27FC236}">
                <a16:creationId xmlns:a16="http://schemas.microsoft.com/office/drawing/2014/main" id="{4E074064-F266-48F9-B5AC-F0BDFF3B6589}"/>
              </a:ext>
            </a:extLst>
          </p:cNvPr>
          <p:cNvSpPr>
            <a:spLocks noGrp="1"/>
          </p:cNvSpPr>
          <p:nvPr>
            <p:ph sz="half" idx="1"/>
          </p:nvPr>
        </p:nvSpPr>
        <p:spPr/>
        <p:txBody>
          <a:bodyPr>
            <a:normAutofit fontScale="77500" lnSpcReduction="20000"/>
          </a:bodyPr>
          <a:lstStyle/>
          <a:p>
            <a:pPr>
              <a:buFont typeface="Arial" panose="020B0604020202020204" pitchFamily="34" charset="0"/>
              <a:buChar char="•"/>
            </a:pPr>
            <a:r>
              <a:rPr lang="mk-MK" sz="2400" dirty="0"/>
              <a:t>Оптичките кабли</a:t>
            </a:r>
            <a:r>
              <a:rPr lang="en-US" sz="2400" dirty="0"/>
              <a:t> </a:t>
            </a:r>
            <a:r>
              <a:rPr lang="mk-MK" sz="2400" dirty="0"/>
              <a:t>се</a:t>
            </a:r>
            <a:r>
              <a:rPr lang="en-US" sz="2400" dirty="0"/>
              <a:t> </a:t>
            </a:r>
            <a:r>
              <a:rPr lang="mk-MK" sz="2400" dirty="0"/>
              <a:t>прават</a:t>
            </a:r>
            <a:r>
              <a:rPr lang="en-US" sz="2400" dirty="0"/>
              <a:t> </a:t>
            </a:r>
            <a:r>
              <a:rPr lang="mk-MK" sz="2400" dirty="0"/>
              <a:t>од</a:t>
            </a:r>
            <a:r>
              <a:rPr lang="en-US" sz="2400" dirty="0"/>
              <a:t> </a:t>
            </a:r>
            <a:r>
              <a:rPr lang="mk-MK" sz="2400" dirty="0"/>
              <a:t>стаклени</a:t>
            </a:r>
            <a:r>
              <a:rPr lang="en-US" sz="2400" dirty="0"/>
              <a:t> </a:t>
            </a:r>
            <a:r>
              <a:rPr lang="mk-MK" sz="2400" dirty="0"/>
              <a:t>или</a:t>
            </a:r>
            <a:r>
              <a:rPr lang="en-US" sz="2400" dirty="0"/>
              <a:t> </a:t>
            </a:r>
            <a:r>
              <a:rPr lang="mk-MK" sz="2400" dirty="0"/>
              <a:t>пластични</a:t>
            </a:r>
            <a:r>
              <a:rPr lang="en-US" sz="2400" dirty="0"/>
              <a:t> </a:t>
            </a:r>
            <a:r>
              <a:rPr lang="mk-MK" sz="2400" dirty="0"/>
              <a:t>влакна преку кои се пренесува светлосен сигнал кој го генерира ласер или </a:t>
            </a:r>
            <a:r>
              <a:rPr lang="en-US" sz="2400" dirty="0"/>
              <a:t>LED </a:t>
            </a:r>
            <a:r>
              <a:rPr lang="mk-MK" sz="2400" dirty="0"/>
              <a:t>диода (</a:t>
            </a:r>
            <a:r>
              <a:rPr lang="en-US" sz="2400" dirty="0"/>
              <a:t>light-emitting diode).</a:t>
            </a:r>
            <a:endParaRPr lang="mk-MK" sz="2400" dirty="0"/>
          </a:p>
          <a:p>
            <a:pPr>
              <a:buFont typeface="Arial" panose="020B0604020202020204" pitchFamily="34" charset="0"/>
              <a:buChar char="•"/>
            </a:pPr>
            <a:r>
              <a:rPr lang="ru-RU" sz="2400" dirty="0"/>
              <a:t>Оптичките влакна  овозможуваат пренос на големи количества податоци на големи растојанија. Сигналот може да се пренесува на огромни далечини без при тоа да има потреба од засилување(слабеењето на оптичките влакна денес е 0.2 -0.4 dB/km)</a:t>
            </a:r>
            <a:endParaRPr lang="en-US" sz="2400" dirty="0"/>
          </a:p>
          <a:p>
            <a:pPr>
              <a:buFont typeface="Arial" panose="020B0604020202020204" pitchFamily="34" charset="0"/>
              <a:buChar char="•"/>
            </a:pPr>
            <a:r>
              <a:rPr lang="mk-MK" sz="2400" dirty="0"/>
              <a:t>Брановата должина на светлината која се користи е помеѓу </a:t>
            </a:r>
            <a:r>
              <a:rPr lang="mk-MK" sz="2400" dirty="0">
                <a:latin typeface="Arial Narrow" panose="020B0606020202030204" pitchFamily="34" charset="0"/>
              </a:rPr>
              <a:t>800</a:t>
            </a:r>
            <a:r>
              <a:rPr lang="en-US" sz="2400" dirty="0">
                <a:latin typeface="Arial Narrow" panose="020B0606020202030204" pitchFamily="34" charset="0"/>
              </a:rPr>
              <a:t>nm </a:t>
            </a:r>
            <a:r>
              <a:rPr lang="mk-MK" sz="2400" dirty="0"/>
              <a:t>и </a:t>
            </a:r>
            <a:r>
              <a:rPr lang="en-US" sz="2400" dirty="0">
                <a:latin typeface="Arial Narrow" panose="020B0606020202030204" pitchFamily="34" charset="0"/>
              </a:rPr>
              <a:t>1500nm</a:t>
            </a:r>
            <a:endParaRPr lang="en-US" sz="2400" dirty="0"/>
          </a:p>
        </p:txBody>
      </p:sp>
      <p:pic>
        <p:nvPicPr>
          <p:cNvPr id="4" name="Picture 3">
            <a:extLst>
              <a:ext uri="{FF2B5EF4-FFF2-40B4-BE49-F238E27FC236}">
                <a16:creationId xmlns:a16="http://schemas.microsoft.com/office/drawing/2014/main" id="{638849DE-F624-409D-BD5E-B8BFC0C13F5B}"/>
              </a:ext>
            </a:extLst>
          </p:cNvPr>
          <p:cNvPicPr>
            <a:picLocks noChangeAspect="1"/>
          </p:cNvPicPr>
          <p:nvPr/>
        </p:nvPicPr>
        <p:blipFill>
          <a:blip r:embed="rId2"/>
          <a:stretch>
            <a:fillRect/>
          </a:stretch>
        </p:blipFill>
        <p:spPr>
          <a:xfrm>
            <a:off x="6676857" y="1864045"/>
            <a:ext cx="3997005" cy="3997005"/>
          </a:xfrm>
          <a:prstGeom prst="rect">
            <a:avLst/>
          </a:prstGeom>
        </p:spPr>
      </p:pic>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6A871-8481-42A6-85CC-4FBBDF25BDD6}"/>
              </a:ext>
            </a:extLst>
          </p:cNvPr>
          <p:cNvSpPr>
            <a:spLocks noGrp="1"/>
          </p:cNvSpPr>
          <p:nvPr>
            <p:ph type="title"/>
          </p:nvPr>
        </p:nvSpPr>
        <p:spPr/>
        <p:txBody>
          <a:bodyPr/>
          <a:lstStyle/>
          <a:p>
            <a:r>
              <a:rPr lang="mk-MK" dirty="0"/>
              <a:t>Структура на оптичко влакно</a:t>
            </a:r>
            <a:endParaRPr lang="en-US" dirty="0"/>
          </a:p>
        </p:txBody>
      </p:sp>
      <p:sp>
        <p:nvSpPr>
          <p:cNvPr id="3" name="Content Placeholder 2">
            <a:extLst>
              <a:ext uri="{FF2B5EF4-FFF2-40B4-BE49-F238E27FC236}">
                <a16:creationId xmlns:a16="http://schemas.microsoft.com/office/drawing/2014/main" id="{2BADC345-99B8-4E83-AF22-AA3E0E76A276}"/>
              </a:ext>
            </a:extLst>
          </p:cNvPr>
          <p:cNvSpPr>
            <a:spLocks noGrp="1"/>
          </p:cNvSpPr>
          <p:nvPr>
            <p:ph sz="half" idx="1"/>
          </p:nvPr>
        </p:nvSpPr>
        <p:spPr/>
        <p:txBody>
          <a:bodyPr>
            <a:normAutofit fontScale="92500" lnSpcReduction="20000"/>
          </a:bodyPr>
          <a:lstStyle/>
          <a:p>
            <a:r>
              <a:rPr lang="ru-RU" dirty="0"/>
              <a:t>По структура на кабелот, оптичките кабли наликуваат како коаксијални, со заштитната </a:t>
            </a:r>
            <a:r>
              <a:rPr lang="mk-MK" dirty="0"/>
              <a:t>надворешна</a:t>
            </a:r>
            <a:r>
              <a:rPr lang="ru-RU" dirty="0"/>
              <a:t> обвивка. Притоа, во центарот се наоѓа оптичкото влакно, кое кај мултимод-ни кабли има дебелина како човечко влакно(околу 50 микрони). Во единечен мод, имаат дебелина од 8-10 микрони. Јадрото е обвиткано со друг вид на стакло кое има помал индекс на прекршување, за да ја задржи рефлектираната светлина внатре во јадрото. На крај постои пластична обвивка, која го чува јадрото и неговата обвивка од надворешните влијанија. Оптичките кабли често се групираат во групи и се ставаат во еден поголем кабел. Овие кабли без проблем можат да се стават било во водена, било во земјена средина и да функционираат како што треба.</a:t>
            </a:r>
            <a:endParaRPr lang="en-US" dirty="0"/>
          </a:p>
        </p:txBody>
      </p:sp>
      <p:pic>
        <p:nvPicPr>
          <p:cNvPr id="6" name="Content Placeholder 5">
            <a:extLst>
              <a:ext uri="{FF2B5EF4-FFF2-40B4-BE49-F238E27FC236}">
                <a16:creationId xmlns:a16="http://schemas.microsoft.com/office/drawing/2014/main" id="{E2100745-008C-482D-A01B-B7573DFE5C94}"/>
              </a:ext>
            </a:extLst>
          </p:cNvPr>
          <p:cNvPicPr>
            <a:picLocks noGrp="1" noChangeAspect="1"/>
          </p:cNvPicPr>
          <p:nvPr>
            <p:ph sz="half" idx="2"/>
          </p:nvPr>
        </p:nvPicPr>
        <p:blipFill>
          <a:blip r:embed="rId2"/>
          <a:stretch>
            <a:fillRect/>
          </a:stretch>
        </p:blipFill>
        <p:spPr>
          <a:xfrm>
            <a:off x="6632575" y="2605881"/>
            <a:ext cx="4762500" cy="2876550"/>
          </a:xfrm>
        </p:spPr>
      </p:pic>
    </p:spTree>
    <p:extLst>
      <p:ext uri="{BB962C8B-B14F-4D97-AF65-F5344CB8AC3E}">
        <p14:creationId xmlns:p14="http://schemas.microsoft.com/office/powerpoint/2010/main" val="208184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219E7-7067-4809-95C9-8040B78AEDC1}"/>
              </a:ext>
            </a:extLst>
          </p:cNvPr>
          <p:cNvSpPr>
            <a:spLocks noGrp="1"/>
          </p:cNvSpPr>
          <p:nvPr>
            <p:ph type="title"/>
          </p:nvPr>
        </p:nvSpPr>
        <p:spPr/>
        <p:txBody>
          <a:bodyPr/>
          <a:lstStyle/>
          <a:p>
            <a:r>
              <a:rPr lang="mk-MK" dirty="0"/>
              <a:t>Карактеристики на оптичките влакна	</a:t>
            </a:r>
            <a:endParaRPr lang="en-US" dirty="0"/>
          </a:p>
        </p:txBody>
      </p:sp>
      <p:sp>
        <p:nvSpPr>
          <p:cNvPr id="3" name="Content Placeholder 2">
            <a:extLst>
              <a:ext uri="{FF2B5EF4-FFF2-40B4-BE49-F238E27FC236}">
                <a16:creationId xmlns:a16="http://schemas.microsoft.com/office/drawing/2014/main" id="{9FE752EA-EC3D-4C2C-B244-B9A1CDB73DA4}"/>
              </a:ext>
            </a:extLst>
          </p:cNvPr>
          <p:cNvSpPr>
            <a:spLocks noGrp="1"/>
          </p:cNvSpPr>
          <p:nvPr>
            <p:ph idx="1"/>
          </p:nvPr>
        </p:nvSpPr>
        <p:spPr/>
        <p:txBody>
          <a:bodyPr>
            <a:normAutofit/>
          </a:bodyPr>
          <a:lstStyle/>
          <a:p>
            <a:r>
              <a:rPr lang="mk-MK" sz="2400" dirty="0"/>
              <a:t>Голем фреквентен опсег (големи </a:t>
            </a:r>
            <a:r>
              <a:rPr lang="mk-MK" sz="2400" dirty="0" err="1"/>
              <a:t>битски</a:t>
            </a:r>
            <a:r>
              <a:rPr lang="mk-MK" sz="2400" dirty="0"/>
              <a:t> протоци)</a:t>
            </a:r>
          </a:p>
          <a:p>
            <a:r>
              <a:rPr lang="mk-MK" sz="2400" dirty="0"/>
              <a:t>Мало слабеење на сигналот</a:t>
            </a:r>
          </a:p>
          <a:p>
            <a:r>
              <a:rPr lang="mk-MK" sz="2400" dirty="0"/>
              <a:t>Мали физички големини</a:t>
            </a:r>
          </a:p>
          <a:p>
            <a:r>
              <a:rPr lang="mk-MK" sz="2400" dirty="0"/>
              <a:t>Мала цена</a:t>
            </a:r>
            <a:endParaRPr lang="en-US" sz="2400" dirty="0"/>
          </a:p>
          <a:p>
            <a:r>
              <a:rPr lang="mk-MK" sz="2400" dirty="0"/>
              <a:t>Најчесто се користат три бранови должини бидејќи имаат најмало слабеење</a:t>
            </a:r>
            <a:r>
              <a:rPr lang="en-US" sz="2400" dirty="0"/>
              <a:t>: 850</a:t>
            </a:r>
            <a:r>
              <a:rPr lang="en-GB" sz="2400" dirty="0"/>
              <a:t>nm, </a:t>
            </a:r>
            <a:r>
              <a:rPr lang="en-US" sz="2400" dirty="0"/>
              <a:t>1300nm </a:t>
            </a:r>
            <a:r>
              <a:rPr lang="mk-MK" sz="2400" dirty="0"/>
              <a:t>и </a:t>
            </a:r>
            <a:r>
              <a:rPr lang="en-US" sz="2400" dirty="0"/>
              <a:t>1550nm</a:t>
            </a:r>
          </a:p>
        </p:txBody>
      </p:sp>
    </p:spTree>
    <p:extLst>
      <p:ext uri="{BB962C8B-B14F-4D97-AF65-F5344CB8AC3E}">
        <p14:creationId xmlns:p14="http://schemas.microsoft.com/office/powerpoint/2010/main" val="227409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E14A8-8175-4077-B9CC-85976E693DBE}"/>
              </a:ext>
            </a:extLst>
          </p:cNvPr>
          <p:cNvSpPr>
            <a:spLocks noGrp="1"/>
          </p:cNvSpPr>
          <p:nvPr>
            <p:ph type="title"/>
          </p:nvPr>
        </p:nvSpPr>
        <p:spPr/>
        <p:txBody>
          <a:bodyPr/>
          <a:lstStyle/>
          <a:p>
            <a:r>
              <a:rPr lang="mk-MK" dirty="0"/>
              <a:t>Главни причини за слабеење на сигналот		</a:t>
            </a:r>
            <a:endParaRPr lang="en-US" dirty="0"/>
          </a:p>
        </p:txBody>
      </p:sp>
      <p:sp>
        <p:nvSpPr>
          <p:cNvPr id="3" name="Content Placeholder 2">
            <a:extLst>
              <a:ext uri="{FF2B5EF4-FFF2-40B4-BE49-F238E27FC236}">
                <a16:creationId xmlns:a16="http://schemas.microsoft.com/office/drawing/2014/main" id="{23DC2883-B71E-405E-898F-C1DA7DA221A6}"/>
              </a:ext>
            </a:extLst>
          </p:cNvPr>
          <p:cNvSpPr>
            <a:spLocks noGrp="1"/>
          </p:cNvSpPr>
          <p:nvPr>
            <p:ph idx="1"/>
          </p:nvPr>
        </p:nvSpPr>
        <p:spPr>
          <a:xfrm>
            <a:off x="581192" y="2083777"/>
            <a:ext cx="11029615" cy="4299438"/>
          </a:xfrm>
        </p:spPr>
        <p:txBody>
          <a:bodyPr>
            <a:normAutofit lnSpcReduction="10000"/>
          </a:bodyPr>
          <a:lstStyle/>
          <a:p>
            <a:r>
              <a:rPr lang="mk-MK" sz="2000" dirty="0"/>
              <a:t>Слабеењето во влакното е збирен ефект од посебни физички феномени, кои ја апсорбираат енергијата на светлината или може да се расее истата низ обвивката, каде ослабува</a:t>
            </a:r>
            <a:r>
              <a:rPr lang="en-US" sz="2000" dirty="0"/>
              <a:t>.</a:t>
            </a:r>
            <a:endParaRPr lang="mk-MK" sz="2000" dirty="0"/>
          </a:p>
          <a:p>
            <a:r>
              <a:rPr lang="ru-RU" sz="2000" dirty="0"/>
              <a:t>Постојат четири механизми кои влијаат врз вкупното слабеење во светловодот:</a:t>
            </a:r>
          </a:p>
          <a:p>
            <a:pPr lvl="1"/>
            <a:r>
              <a:rPr lang="ru-RU" sz="1800" dirty="0"/>
              <a:t>Инфрацрвена апсорпција IC</a:t>
            </a:r>
          </a:p>
          <a:p>
            <a:pPr lvl="1"/>
            <a:r>
              <a:rPr lang="mk-MK" sz="1800" dirty="0"/>
              <a:t>Ултравиолетова апсорпција </a:t>
            </a:r>
            <a:r>
              <a:rPr lang="en-US" sz="1800" dirty="0"/>
              <a:t>UV</a:t>
            </a:r>
            <a:endParaRPr lang="mk-MK" sz="1800" dirty="0"/>
          </a:p>
          <a:p>
            <a:pPr lvl="1"/>
            <a:r>
              <a:rPr lang="mk-MK" sz="1800" dirty="0" err="1"/>
              <a:t>Рајлиево</a:t>
            </a:r>
            <a:r>
              <a:rPr lang="mk-MK" sz="1800" dirty="0"/>
              <a:t> расејување, </a:t>
            </a:r>
            <a:r>
              <a:rPr lang="ru-RU" sz="1800" dirty="0"/>
              <a:t>претставува 95% од слабеењето во работниот опсег</a:t>
            </a:r>
            <a:endParaRPr lang="mk-MK" sz="1800" dirty="0"/>
          </a:p>
          <a:p>
            <a:pPr lvl="1"/>
            <a:r>
              <a:rPr lang="en-US" sz="1800" dirty="0"/>
              <a:t>OH</a:t>
            </a:r>
            <a:r>
              <a:rPr lang="mk-MK" sz="1800" baseline="30000" dirty="0"/>
              <a:t>-</a:t>
            </a:r>
            <a:r>
              <a:rPr lang="mk-MK" sz="1800" dirty="0"/>
              <a:t> </a:t>
            </a:r>
            <a:r>
              <a:rPr lang="en-US" sz="1800" dirty="0"/>
              <a:t> </a:t>
            </a:r>
            <a:r>
              <a:rPr lang="mk-MK" sz="1800" dirty="0"/>
              <a:t>молекуларна апсорпција</a:t>
            </a:r>
          </a:p>
          <a:p>
            <a:r>
              <a:rPr lang="en-US" sz="2000" dirty="0" err="1">
                <a:latin typeface="Corbel(body)"/>
              </a:rPr>
              <a:t>Дополнителни</a:t>
            </a:r>
            <a:r>
              <a:rPr lang="en-US" sz="2000" dirty="0">
                <a:latin typeface="Corbel(body)"/>
              </a:rPr>
              <a:t> </a:t>
            </a:r>
            <a:r>
              <a:rPr lang="en-US" sz="2000" dirty="0" err="1">
                <a:latin typeface="Corbel(body)"/>
              </a:rPr>
              <a:t>слабеења</a:t>
            </a:r>
            <a:r>
              <a:rPr lang="en-US" sz="2000" dirty="0">
                <a:latin typeface="Corbel(body)"/>
              </a:rPr>
              <a:t> </a:t>
            </a:r>
            <a:r>
              <a:rPr lang="en-US" sz="2000" dirty="0" err="1">
                <a:latin typeface="Corbel(body)"/>
              </a:rPr>
              <a:t>може</a:t>
            </a:r>
            <a:r>
              <a:rPr lang="en-US" sz="2000" dirty="0">
                <a:latin typeface="Corbel(body)"/>
              </a:rPr>
              <a:t> </a:t>
            </a:r>
            <a:r>
              <a:rPr lang="en-US" sz="2000" dirty="0" err="1">
                <a:latin typeface="Corbel(body)"/>
              </a:rPr>
              <a:t>да</a:t>
            </a:r>
            <a:r>
              <a:rPr lang="en-US" sz="2000" dirty="0">
                <a:latin typeface="Corbel(body)"/>
              </a:rPr>
              <a:t> </a:t>
            </a:r>
            <a:r>
              <a:rPr lang="en-US" sz="2000" dirty="0" err="1">
                <a:latin typeface="Corbel(body)"/>
              </a:rPr>
              <a:t>се</a:t>
            </a:r>
            <a:r>
              <a:rPr lang="en-US" sz="2000" dirty="0">
                <a:latin typeface="Corbel(body)"/>
              </a:rPr>
              <a:t> </a:t>
            </a:r>
            <a:r>
              <a:rPr lang="en-US" sz="2000" dirty="0" err="1">
                <a:latin typeface="Corbel(body)"/>
              </a:rPr>
              <a:t>јават</a:t>
            </a:r>
            <a:r>
              <a:rPr lang="en-US" sz="2000" dirty="0">
                <a:latin typeface="Corbel(body)"/>
              </a:rPr>
              <a:t> </a:t>
            </a:r>
            <a:r>
              <a:rPr lang="en-US" sz="2000" dirty="0" err="1">
                <a:latin typeface="Corbel(body)"/>
              </a:rPr>
              <a:t>поради</a:t>
            </a:r>
            <a:endParaRPr lang="mk-MK" sz="2000" dirty="0">
              <a:latin typeface="Corbel(body)"/>
            </a:endParaRPr>
          </a:p>
          <a:p>
            <a:pPr lvl="1"/>
            <a:r>
              <a:rPr lang="mk-MK" sz="1800" dirty="0"/>
              <a:t>свивање на </a:t>
            </a:r>
            <a:r>
              <a:rPr lang="mk-MK" sz="1800" dirty="0" err="1"/>
              <a:t>оптичкото</a:t>
            </a:r>
            <a:r>
              <a:rPr lang="mk-MK" sz="1800" dirty="0"/>
              <a:t> влакно</a:t>
            </a:r>
          </a:p>
          <a:p>
            <a:pPr lvl="1"/>
            <a:r>
              <a:rPr lang="ru-RU" sz="1800" dirty="0"/>
              <a:t>поврзување со друго оптичко влакно</a:t>
            </a:r>
          </a:p>
          <a:p>
            <a:pPr lvl="1"/>
            <a:r>
              <a:rPr lang="ru-RU" sz="1800" dirty="0"/>
              <a:t>поврзување на оптичкото влакно со изворот на светлина</a:t>
            </a:r>
            <a:endParaRPr lang="mk-MK" sz="1800" dirty="0"/>
          </a:p>
        </p:txBody>
      </p:sp>
    </p:spTree>
    <p:extLst>
      <p:ext uri="{BB962C8B-B14F-4D97-AF65-F5344CB8AC3E}">
        <p14:creationId xmlns:p14="http://schemas.microsoft.com/office/powerpoint/2010/main" val="2973701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8A3D-BB83-413C-B17E-A2B6886DE0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D38283-C138-436F-B4D5-8D7090C1409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85695485"/>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{F638F7B0-E1E9-4929-A802-0F3045B70DA2}tf33552983</Template>
  <TotalTime>0</TotalTime>
  <Words>352</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Narrow</vt:lpstr>
      <vt:lpstr>Corbel</vt:lpstr>
      <vt:lpstr>Corbel(body)</vt:lpstr>
      <vt:lpstr>Franklin Gothic Book</vt:lpstr>
      <vt:lpstr>Franklin Gothic Demi</vt:lpstr>
      <vt:lpstr>Wingdings 2</vt:lpstr>
      <vt:lpstr>DividendVTI</vt:lpstr>
      <vt:lpstr>Оптички влакна</vt:lpstr>
      <vt:lpstr>Што се оптички влакна</vt:lpstr>
      <vt:lpstr>Структура на оптичко влакно</vt:lpstr>
      <vt:lpstr>Карактеристики на оптичките влакна </vt:lpstr>
      <vt:lpstr>Главни причини за слабеење на сигналот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2020-03-19T21:23:36Z</dcterms:created>
  <dcterms:modified xsi:type="dcterms:W3CDTF">2020-03-20T07:48:51Z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