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08BFD4C-97D6-466E-AFE4-D441C4BDFDA5}" type="datetimeFigureOut">
              <a:rPr lang="en-US" smtClean="0"/>
              <a:t>3/19/2020</a:t>
            </a:fld>
            <a:endParaRPr lang="en-US"/>
          </a:p>
        </p:txBody>
      </p:sp>
      <p:sp>
        <p:nvSpPr>
          <p:cNvPr id="16" name="Slide Number Placeholder 15"/>
          <p:cNvSpPr>
            <a:spLocks noGrp="1"/>
          </p:cNvSpPr>
          <p:nvPr>
            <p:ph type="sldNum" sz="quarter" idx="11"/>
          </p:nvPr>
        </p:nvSpPr>
        <p:spPr/>
        <p:txBody>
          <a:bodyPr/>
          <a:lstStyle/>
          <a:p>
            <a:fld id="{37A07AC1-22C8-4855-888B-9BE70E77E888}"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8BFD4C-97D6-466E-AFE4-D441C4BDFDA5}"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07AC1-22C8-4855-888B-9BE70E77E8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8BFD4C-97D6-466E-AFE4-D441C4BDFDA5}"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07AC1-22C8-4855-888B-9BE70E77E8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F08BFD4C-97D6-466E-AFE4-D441C4BDFDA5}" type="datetimeFigureOut">
              <a:rPr lang="en-US" smtClean="0"/>
              <a:t>3/19/2020</a:t>
            </a:fld>
            <a:endParaRPr lang="en-US"/>
          </a:p>
        </p:txBody>
      </p:sp>
      <p:sp>
        <p:nvSpPr>
          <p:cNvPr id="15" name="Slide Number Placeholder 14"/>
          <p:cNvSpPr>
            <a:spLocks noGrp="1"/>
          </p:cNvSpPr>
          <p:nvPr>
            <p:ph type="sldNum" sz="quarter" idx="15"/>
          </p:nvPr>
        </p:nvSpPr>
        <p:spPr/>
        <p:txBody>
          <a:bodyPr/>
          <a:lstStyle>
            <a:lvl1pPr algn="ctr">
              <a:defRPr/>
            </a:lvl1pPr>
          </a:lstStyle>
          <a:p>
            <a:fld id="{37A07AC1-22C8-4855-888B-9BE70E77E888}"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08BFD4C-97D6-466E-AFE4-D441C4BDFDA5}"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07AC1-22C8-4855-888B-9BE70E77E888}"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8BFD4C-97D6-466E-AFE4-D441C4BDFDA5}"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A07AC1-22C8-4855-888B-9BE70E77E888}"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7A07AC1-22C8-4855-888B-9BE70E77E888}"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08BFD4C-97D6-466E-AFE4-D441C4BDFDA5}" type="datetimeFigureOut">
              <a:rPr lang="en-US" smtClean="0"/>
              <a:t>3/19/2020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8BFD4C-97D6-466E-AFE4-D441C4BDFDA5}"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A07AC1-22C8-4855-888B-9BE70E77E888}"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BFD4C-97D6-466E-AFE4-D441C4BDFDA5}"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A07AC1-22C8-4855-888B-9BE70E77E8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08BFD4C-97D6-466E-AFE4-D441C4BDFDA5}" type="datetimeFigureOut">
              <a:rPr lang="en-US" smtClean="0"/>
              <a:t>3/19/2020</a:t>
            </a:fld>
            <a:endParaRPr lang="en-US"/>
          </a:p>
        </p:txBody>
      </p:sp>
      <p:sp>
        <p:nvSpPr>
          <p:cNvPr id="9" name="Slide Number Placeholder 8"/>
          <p:cNvSpPr>
            <a:spLocks noGrp="1"/>
          </p:cNvSpPr>
          <p:nvPr>
            <p:ph type="sldNum" sz="quarter" idx="15"/>
          </p:nvPr>
        </p:nvSpPr>
        <p:spPr/>
        <p:txBody>
          <a:bodyPr/>
          <a:lstStyle/>
          <a:p>
            <a:fld id="{37A07AC1-22C8-4855-888B-9BE70E77E888}"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08BFD4C-97D6-466E-AFE4-D441C4BDFDA5}" type="datetimeFigureOut">
              <a:rPr lang="en-US" smtClean="0"/>
              <a:t>3/19/2020</a:t>
            </a:fld>
            <a:endParaRPr lang="en-US"/>
          </a:p>
        </p:txBody>
      </p:sp>
      <p:sp>
        <p:nvSpPr>
          <p:cNvPr id="9" name="Slide Number Placeholder 8"/>
          <p:cNvSpPr>
            <a:spLocks noGrp="1"/>
          </p:cNvSpPr>
          <p:nvPr>
            <p:ph type="sldNum" sz="quarter" idx="11"/>
          </p:nvPr>
        </p:nvSpPr>
        <p:spPr/>
        <p:txBody>
          <a:bodyPr/>
          <a:lstStyle/>
          <a:p>
            <a:fld id="{37A07AC1-22C8-4855-888B-9BE70E77E88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08BFD4C-97D6-466E-AFE4-D441C4BDFDA5}" type="datetimeFigureOut">
              <a:rPr lang="en-US" smtClean="0"/>
              <a:t>3/19/2020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7A07AC1-22C8-4855-888B-9BE70E77E888}"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00232" y="1142984"/>
            <a:ext cx="4240911" cy="5262979"/>
          </a:xfrm>
          <a:prstGeom prst="rect">
            <a:avLst/>
          </a:prstGeom>
        </p:spPr>
        <p:txBody>
          <a:bodyPr wrap="square">
            <a:spAutoFit/>
          </a:bodyPr>
          <a:lstStyle/>
          <a:p>
            <a:pPr algn="ctr"/>
            <a:r>
              <a:rPr lang="mk-MK" sz="4400" dirty="0" smtClean="0">
                <a:latin typeface="Times New Roman" pitchFamily="18" charset="0"/>
                <a:cs typeface="Times New Roman" pitchFamily="18" charset="0"/>
              </a:rPr>
              <a:t>Ударни народни инструменти</a:t>
            </a:r>
          </a:p>
          <a:p>
            <a:pPr algn="ctr"/>
            <a:endParaRPr lang="mk-MK" sz="4400" dirty="0">
              <a:latin typeface="Times New Roman" pitchFamily="18" charset="0"/>
              <a:cs typeface="Times New Roman" pitchFamily="18" charset="0"/>
            </a:endParaRPr>
          </a:p>
          <a:p>
            <a:pPr algn="ctr"/>
            <a:r>
              <a:rPr lang="en-US" sz="4400" dirty="0" smtClean="0">
                <a:latin typeface="Times New Roman" pitchFamily="18" charset="0"/>
                <a:cs typeface="Times New Roman" pitchFamily="18" charset="0"/>
              </a:rPr>
              <a:t>VII </a:t>
            </a:r>
            <a:r>
              <a:rPr lang="mk-MK" sz="3200" dirty="0" smtClean="0">
                <a:latin typeface="Times New Roman" pitchFamily="18" charset="0"/>
                <a:cs typeface="Times New Roman" pitchFamily="18" charset="0"/>
              </a:rPr>
              <a:t>ОДДЕЛЕНИЕ</a:t>
            </a:r>
          </a:p>
          <a:p>
            <a:pPr algn="ctr"/>
            <a:endParaRPr lang="mk-MK" sz="3200" dirty="0" smtClean="0">
              <a:latin typeface="Times New Roman" pitchFamily="18" charset="0"/>
              <a:cs typeface="Times New Roman" pitchFamily="18" charset="0"/>
            </a:endParaRPr>
          </a:p>
          <a:p>
            <a:pPr algn="ctr"/>
            <a:endParaRPr lang="mk-MK" sz="3200" dirty="0">
              <a:latin typeface="Times New Roman" pitchFamily="18" charset="0"/>
              <a:cs typeface="Times New Roman" pitchFamily="18" charset="0"/>
            </a:endParaRPr>
          </a:p>
          <a:p>
            <a:pPr algn="ctr"/>
            <a:endParaRPr lang="mk-MK" sz="3200" dirty="0" smtClean="0">
              <a:latin typeface="Times New Roman" pitchFamily="18" charset="0"/>
              <a:cs typeface="Times New Roman" pitchFamily="18" charset="0"/>
            </a:endParaRPr>
          </a:p>
          <a:p>
            <a:pPr algn="ctr"/>
            <a:endParaRPr lang="mk-MK" sz="3200" dirty="0">
              <a:latin typeface="Times New Roman" pitchFamily="18" charset="0"/>
              <a:cs typeface="Times New Roman" pitchFamily="18" charset="0"/>
            </a:endParaRPr>
          </a:p>
          <a:p>
            <a:pPr algn="ctr"/>
            <a:endParaRPr lang="en-US" sz="3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71546"/>
            <a:ext cx="8229600" cy="3143272"/>
          </a:xfrm>
        </p:spPr>
        <p:txBody>
          <a:bodyPr>
            <a:normAutofit/>
          </a:bodyPr>
          <a:lstStyle/>
          <a:p>
            <a:pPr algn="ctr"/>
            <a:r>
              <a:rPr lang="mk-MK" dirty="0" smtClean="0">
                <a:solidFill>
                  <a:schemeClr val="bg1"/>
                </a:solidFill>
                <a:latin typeface="Times New Roman" pitchFamily="18" charset="0"/>
                <a:cs typeface="Times New Roman" pitchFamily="18" charset="0"/>
              </a:rPr>
              <a:t>Изработила:</a:t>
            </a:r>
            <a:br>
              <a:rPr lang="mk-MK" dirty="0" smtClean="0">
                <a:solidFill>
                  <a:schemeClr val="bg1"/>
                </a:solidFill>
                <a:latin typeface="Times New Roman" pitchFamily="18" charset="0"/>
                <a:cs typeface="Times New Roman" pitchFamily="18" charset="0"/>
              </a:rPr>
            </a:br>
            <a:r>
              <a:rPr lang="mk-MK" dirty="0" smtClean="0">
                <a:solidFill>
                  <a:schemeClr val="bg1"/>
                </a:solidFill>
                <a:latin typeface="Times New Roman" pitchFamily="18" charset="0"/>
                <a:cs typeface="Times New Roman" pitchFamily="18" charset="0"/>
              </a:rPr>
              <a:t>Маја Митревска</a:t>
            </a:r>
            <a:br>
              <a:rPr lang="mk-MK" dirty="0" smtClean="0">
                <a:solidFill>
                  <a:schemeClr val="bg1"/>
                </a:solidFill>
                <a:latin typeface="Times New Roman" pitchFamily="18" charset="0"/>
                <a:cs typeface="Times New Roman" pitchFamily="18" charset="0"/>
              </a:rPr>
            </a:br>
            <a:r>
              <a:rPr lang="mk-MK" dirty="0" smtClean="0">
                <a:solidFill>
                  <a:schemeClr val="bg1"/>
                </a:solidFill>
                <a:latin typeface="Times New Roman" pitchFamily="18" charset="0"/>
                <a:cs typeface="Times New Roman" pitchFamily="18" charset="0"/>
              </a:rPr>
              <a:t>Наставник по музичко оразование</a:t>
            </a:r>
            <a:br>
              <a:rPr lang="mk-MK" dirty="0" smtClean="0">
                <a:solidFill>
                  <a:schemeClr val="bg1"/>
                </a:solidFill>
                <a:latin typeface="Times New Roman" pitchFamily="18" charset="0"/>
                <a:cs typeface="Times New Roman" pitchFamily="18" charset="0"/>
              </a:rPr>
            </a:br>
            <a:r>
              <a:rPr lang="mk-MK" dirty="0" smtClean="0">
                <a:solidFill>
                  <a:schemeClr val="bg1"/>
                </a:solidFill>
                <a:latin typeface="Times New Roman" pitchFamily="18" charset="0"/>
                <a:cs typeface="Times New Roman" pitchFamily="18" charset="0"/>
              </a:rPr>
              <a:t>ОУ </a:t>
            </a:r>
            <a:r>
              <a:rPr smtClean="0">
                <a:solidFill>
                  <a:schemeClr val="bg1"/>
                </a:solidFill>
                <a:latin typeface="Times New Roman" pitchFamily="18" charset="0"/>
                <a:cs typeface="Times New Roman" pitchFamily="18" charset="0"/>
              </a:rPr>
              <a:t>"</a:t>
            </a:r>
            <a:r>
              <a:rPr lang="mk-MK" dirty="0" smtClean="0">
                <a:solidFill>
                  <a:schemeClr val="bg1"/>
                </a:solidFill>
                <a:latin typeface="Times New Roman" pitchFamily="18" charset="0"/>
                <a:cs typeface="Times New Roman" pitchFamily="18" charset="0"/>
              </a:rPr>
              <a:t>Тодор Ангелевки</a:t>
            </a:r>
            <a:r>
              <a:rPr smtClean="0">
                <a:solidFill>
                  <a:schemeClr val="bg1"/>
                </a:solidFill>
                <a:latin typeface="Times New Roman" pitchFamily="18" charset="0"/>
                <a:cs typeface="Times New Roman" pitchFamily="18" charset="0"/>
              </a:rPr>
              <a:t>"</a:t>
            </a:r>
            <a:r>
              <a:rPr lang="mk-MK" dirty="0" smtClean="0">
                <a:solidFill>
                  <a:schemeClr val="bg1"/>
                </a:solidFill>
                <a:latin typeface="Times New Roman" pitchFamily="18" charset="0"/>
                <a:cs typeface="Times New Roman" pitchFamily="18" charset="0"/>
              </a:rPr>
              <a:t> Битола</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5500726"/>
          </a:xfrm>
        </p:spPr>
        <p:txBody>
          <a:bodyPr>
            <a:normAutofit/>
          </a:bodyPr>
          <a:lstStyle/>
          <a:p>
            <a:r>
              <a:rPr lang="ru-RU" sz="3100" dirty="0" smtClean="0">
                <a:solidFill>
                  <a:schemeClr val="bg1"/>
                </a:solidFill>
                <a:latin typeface="Times New Roman" pitchFamily="18" charset="0"/>
                <a:cs typeface="Times New Roman" pitchFamily="18" charset="0"/>
              </a:rPr>
              <a:t>ДАЈРЕ</a:t>
            </a:r>
            <a:r>
              <a:rPr lang="en-US" sz="2000" dirty="0" smtClean="0">
                <a:solidFill>
                  <a:schemeClr val="bg1"/>
                </a:solidFill>
                <a:latin typeface="Times New Roman" pitchFamily="18" charset="0"/>
                <a:cs typeface="Times New Roman" pitchFamily="18" charset="0"/>
              </a:rPr>
              <a:t/>
            </a:r>
            <a:br>
              <a:rPr lang="en-US" sz="2000" dirty="0" smtClean="0">
                <a:solidFill>
                  <a:schemeClr val="bg1"/>
                </a:solidFill>
                <a:latin typeface="Times New Roman" pitchFamily="18" charset="0"/>
                <a:cs typeface="Times New Roman" pitchFamily="18" charset="0"/>
              </a:rPr>
            </a:br>
            <a:r>
              <a:rPr lang="ru-RU" sz="2000" b="0" dirty="0" smtClean="0">
                <a:solidFill>
                  <a:schemeClr val="bg1"/>
                </a:solidFill>
                <a:latin typeface="Times New Roman" pitchFamily="18" charset="0"/>
                <a:cs typeface="Times New Roman" pitchFamily="18" charset="0"/>
              </a:rPr>
              <a:t>Дајре е вид мал, рачен тапан со една мембрана, растегната на дрвен, а поретко на метален обрач. По должината на обрачот врежани се отвори, во кои се вметнати прапорци  или метални плочки.</a:t>
            </a:r>
            <a:br>
              <a:rPr lang="ru-RU" sz="2000" b="0" dirty="0" smtClean="0">
                <a:solidFill>
                  <a:schemeClr val="bg1"/>
                </a:solidFill>
                <a:latin typeface="Times New Roman" pitchFamily="18" charset="0"/>
                <a:cs typeface="Times New Roman" pitchFamily="18" charset="0"/>
              </a:rPr>
            </a:br>
            <a:r>
              <a:rPr lang="ru-RU" sz="2000" b="0" dirty="0" smtClean="0">
                <a:solidFill>
                  <a:schemeClr val="bg1"/>
                </a:solidFill>
                <a:latin typeface="Times New Roman" pitchFamily="18" charset="0"/>
                <a:cs typeface="Times New Roman" pitchFamily="18" charset="0"/>
              </a:rPr>
              <a:t>Инструментот се тресе или удира со рака, или пак се струга по опната или по обрачот, при што прапорците ѕвецкаат.</a:t>
            </a:r>
            <a:br>
              <a:rPr lang="ru-RU" sz="2000" b="0" dirty="0" smtClean="0">
                <a:solidFill>
                  <a:schemeClr val="bg1"/>
                </a:solidFill>
                <a:latin typeface="Times New Roman" pitchFamily="18" charset="0"/>
                <a:cs typeface="Times New Roman" pitchFamily="18" charset="0"/>
              </a:rPr>
            </a:br>
            <a:r>
              <a:rPr lang="ru-RU" sz="2000" b="0" dirty="0" smtClean="0">
                <a:solidFill>
                  <a:schemeClr val="bg1"/>
                </a:solidFill>
                <a:latin typeface="Times New Roman" pitchFamily="18" charset="0"/>
                <a:cs typeface="Times New Roman" pitchFamily="18" charset="0"/>
              </a:rPr>
              <a:t>Дајрето има многу различни форми, но најчеста е кружната. Го има во многу форми на музиката:италијанската народна музика, бугарската народна музика, класичната музика, ромската музика, персиската музика, госпел музиката, поп музиката и рок музиката. Зборот дајре, односно tambourin потекнува од средноперсискиот збор tambūr што значи "лира, тапан".</a:t>
            </a:r>
            <a:br>
              <a:rPr lang="ru-RU" sz="2000" b="0" dirty="0" smtClean="0">
                <a:solidFill>
                  <a:schemeClr val="bg1"/>
                </a:solidFill>
                <a:latin typeface="Times New Roman" pitchFamily="18" charset="0"/>
                <a:cs typeface="Times New Roman" pitchFamily="18" charset="0"/>
              </a:rPr>
            </a:br>
            <a:r>
              <a:rPr lang="ru-RU" sz="2000" b="0" dirty="0" smtClean="0">
                <a:solidFill>
                  <a:schemeClr val="bg1"/>
                </a:solidFill>
                <a:latin typeface="Times New Roman" pitchFamily="18" charset="0"/>
                <a:cs typeface="Times New Roman" pitchFamily="18" charset="0"/>
              </a:rPr>
              <a:t>Како фолклорен инструмент дајрето е раширено во Европа уште од средниот век, посебно во земјите на Средоземјето.</a:t>
            </a:r>
            <a:br>
              <a:rPr lang="ru-RU" sz="2000" b="0" dirty="0" smtClean="0">
                <a:solidFill>
                  <a:schemeClr val="bg1"/>
                </a:solidFill>
                <a:latin typeface="Times New Roman" pitchFamily="18" charset="0"/>
                <a:cs typeface="Times New Roman" pitchFamily="18" charset="0"/>
              </a:rPr>
            </a:br>
            <a:r>
              <a:rPr lang="ru-RU" sz="2000" b="0" dirty="0" smtClean="0">
                <a:solidFill>
                  <a:schemeClr val="bg1"/>
                </a:solidFill>
                <a:latin typeface="Times New Roman" pitchFamily="18" charset="0"/>
                <a:cs typeface="Times New Roman" pitchFamily="18" charset="0"/>
              </a:rPr>
              <a:t>Дајрето е одомаќено на Балканот. Се употребува како придружба на танцување или пеење. Дајрето се појавува и во оркестар.</a:t>
            </a: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5286412"/>
          </a:xfrm>
        </p:spPr>
        <p:txBody>
          <a:bodyPr>
            <a:normAutofit fontScale="90000"/>
          </a:bodyPr>
          <a:lstStyle/>
          <a:p>
            <a:r>
              <a:rPr lang="en-US" sz="2400" b="0" dirty="0" err="1" smtClean="0">
                <a:solidFill>
                  <a:schemeClr val="bg1"/>
                </a:solidFill>
                <a:latin typeface="Times New Roman" pitchFamily="18" charset="0"/>
                <a:cs typeface="Times New Roman" pitchFamily="18" charset="0"/>
              </a:rPr>
              <a:t>Дајрето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потекнува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од</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Египет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каде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Евреите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го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викале</a:t>
            </a:r>
            <a:r>
              <a:rPr lang="en-US" sz="2400" b="0" dirty="0" smtClean="0">
                <a:solidFill>
                  <a:schemeClr val="bg1"/>
                </a:solidFill>
                <a:latin typeface="Times New Roman" pitchFamily="18" charset="0"/>
                <a:cs typeface="Times New Roman" pitchFamily="18" charset="0"/>
              </a:rPr>
              <a:t> </a:t>
            </a:r>
            <a:r>
              <a:rPr lang="en-US" sz="2400" b="0" i="1" dirty="0" err="1" smtClean="0">
                <a:solidFill>
                  <a:schemeClr val="bg1"/>
                </a:solidFill>
                <a:latin typeface="Times New Roman" pitchFamily="18" charset="0"/>
                <a:cs typeface="Times New Roman" pitchFamily="18" charset="0"/>
              </a:rPr>
              <a:t>тоф</a:t>
            </a:r>
            <a:r>
              <a:rPr lang="en-US" sz="2400" b="0" dirty="0" smtClean="0">
                <a:solidFill>
                  <a:schemeClr val="bg1"/>
                </a:solidFill>
                <a:latin typeface="Times New Roman" pitchFamily="18" charset="0"/>
                <a:cs typeface="Times New Roman" pitchFamily="18" charset="0"/>
              </a:rPr>
              <a:t>, </a:t>
            </a:r>
            <a:r>
              <a:rPr lang="en-US" sz="2400" b="0" i="1" dirty="0" err="1" smtClean="0">
                <a:solidFill>
                  <a:schemeClr val="bg1"/>
                </a:solidFill>
                <a:latin typeface="Times New Roman" pitchFamily="18" charset="0"/>
                <a:cs typeface="Times New Roman" pitchFamily="18" charset="0"/>
              </a:rPr>
              <a:t>тимбрел</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или</a:t>
            </a:r>
            <a:r>
              <a:rPr lang="en-US" sz="2400" b="0" dirty="0" smtClean="0">
                <a:solidFill>
                  <a:schemeClr val="bg1"/>
                </a:solidFill>
                <a:latin typeface="Times New Roman" pitchFamily="18" charset="0"/>
                <a:cs typeface="Times New Roman" pitchFamily="18" charset="0"/>
              </a:rPr>
              <a:t> </a:t>
            </a:r>
            <a:r>
              <a:rPr lang="en-US" sz="2400" b="0" i="1" dirty="0" err="1" smtClean="0">
                <a:solidFill>
                  <a:schemeClr val="bg1"/>
                </a:solidFill>
                <a:latin typeface="Times New Roman" pitchFamily="18" charset="0"/>
                <a:cs typeface="Times New Roman" pitchFamily="18" charset="0"/>
              </a:rPr>
              <a:t>таберт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Инструментот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бил</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користен</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исклучиво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за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религионзи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потреби</a:t>
            </a:r>
            <a:r>
              <a:rPr lang="en-US" sz="2400" b="0" dirty="0" smtClean="0">
                <a:solidFill>
                  <a:schemeClr val="bg1"/>
                </a:solidFill>
                <a:latin typeface="Times New Roman" pitchFamily="18" charset="0"/>
                <a:cs typeface="Times New Roman" pitchFamily="18" charset="0"/>
              </a:rPr>
              <a:t>, и </a:t>
            </a:r>
            <a:r>
              <a:rPr lang="en-US" sz="2400" b="0" dirty="0" err="1" smtClean="0">
                <a:solidFill>
                  <a:schemeClr val="bg1"/>
                </a:solidFill>
                <a:latin typeface="Times New Roman" pitchFamily="18" charset="0"/>
                <a:cs typeface="Times New Roman" pitchFamily="18" charset="0"/>
              </a:rPr>
              <a:t>споменат</a:t>
            </a:r>
            <a:r>
              <a:rPr lang="en-US" sz="2400" b="0" dirty="0" smtClean="0">
                <a:solidFill>
                  <a:schemeClr val="bg1"/>
                </a:solidFill>
                <a:latin typeface="Times New Roman" pitchFamily="18" charset="0"/>
                <a:cs typeface="Times New Roman" pitchFamily="18" charset="0"/>
              </a:rPr>
              <a:t> е </a:t>
            </a:r>
            <a:r>
              <a:rPr lang="en-US" sz="2400" b="0" dirty="0" err="1" smtClean="0">
                <a:solidFill>
                  <a:schemeClr val="bg1"/>
                </a:solidFill>
                <a:latin typeface="Times New Roman" pitchFamily="18" charset="0"/>
                <a:cs typeface="Times New Roman" pitchFamily="18" charset="0"/>
              </a:rPr>
              <a:t>во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Стариот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Завет</a:t>
            </a:r>
            <a:r>
              <a:rPr lang="en-US" sz="2400" b="0" dirty="0" smtClean="0">
                <a:solidFill>
                  <a:schemeClr val="bg1"/>
                </a:solidFill>
                <a:latin typeface="Times New Roman" pitchFamily="18" charset="0"/>
                <a:cs typeface="Times New Roman" pitchFamily="18" charset="0"/>
              </a:rPr>
              <a:t> и </a:t>
            </a:r>
            <a:r>
              <a:rPr lang="en-US" sz="2400" b="0" dirty="0" err="1" smtClean="0">
                <a:solidFill>
                  <a:schemeClr val="bg1"/>
                </a:solidFill>
                <a:latin typeface="Times New Roman" pitchFamily="18" charset="0"/>
                <a:cs typeface="Times New Roman" pitchFamily="18" charset="0"/>
              </a:rPr>
              <a:t>во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еднинска</a:t>
            </a:r>
            <a:r>
              <a:rPr lang="en-US" sz="2400" b="0" dirty="0" smtClean="0">
                <a:solidFill>
                  <a:schemeClr val="bg1"/>
                </a:solidFill>
                <a:latin typeface="Times New Roman" pitchFamily="18" charset="0"/>
                <a:cs typeface="Times New Roman" pitchFamily="18" charset="0"/>
              </a:rPr>
              <a:t> и </a:t>
            </a:r>
            <a:r>
              <a:rPr lang="en-US" sz="2400" b="0" dirty="0" err="1" smtClean="0">
                <a:solidFill>
                  <a:schemeClr val="bg1"/>
                </a:solidFill>
                <a:latin typeface="Times New Roman" pitchFamily="18" charset="0"/>
                <a:cs typeface="Times New Roman" pitchFamily="18" charset="0"/>
              </a:rPr>
              <a:t>во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множинска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форма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Израелитите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научиле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го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користат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дајрето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за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време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нивниот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престој</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во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Египет</a:t>
            </a:r>
            <a:r>
              <a:rPr lang="en-US" sz="2400" b="0" dirty="0" smtClean="0">
                <a:solidFill>
                  <a:schemeClr val="bg1"/>
                </a:solidFill>
                <a:latin typeface="Times New Roman" pitchFamily="18" charset="0"/>
                <a:cs typeface="Times New Roman" pitchFamily="18" charset="0"/>
              </a:rPr>
              <a:t>, а </a:t>
            </a:r>
            <a:r>
              <a:rPr lang="en-US" sz="2400" b="0" dirty="0" err="1" smtClean="0">
                <a:solidFill>
                  <a:schemeClr val="bg1"/>
                </a:solidFill>
                <a:latin typeface="Times New Roman" pitchFamily="18" charset="0"/>
                <a:cs typeface="Times New Roman" pitchFamily="18" charset="0"/>
              </a:rPr>
              <a:t>во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единаесеттото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издание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Енциклопедија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Британика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било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споменато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дека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Египќаните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го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користеле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дајрето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за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ги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избркаат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лошите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духови</a:t>
            </a:r>
            <a:r>
              <a:rPr lang="en-US" sz="2400" b="0" dirty="0" smtClean="0">
                <a:solidFill>
                  <a:schemeClr val="bg1"/>
                </a:solidFill>
                <a:latin typeface="Times New Roman" pitchFamily="18" charset="0"/>
                <a:cs typeface="Times New Roman" pitchFamily="18" charset="0"/>
              </a:rPr>
              <a:t>.</a:t>
            </a:r>
            <a:br>
              <a:rPr lang="en-US" sz="2400" b="0" dirty="0" smtClean="0">
                <a:solidFill>
                  <a:schemeClr val="bg1"/>
                </a:solidFill>
                <a:latin typeface="Times New Roman" pitchFamily="18" charset="0"/>
                <a:cs typeface="Times New Roman" pitchFamily="18" charset="0"/>
              </a:rPr>
            </a:br>
            <a:r>
              <a:rPr lang="en-US" sz="2400" b="0" dirty="0" err="1" smtClean="0">
                <a:solidFill>
                  <a:schemeClr val="bg1"/>
                </a:solidFill>
                <a:latin typeface="Times New Roman" pitchFamily="18" charset="0"/>
                <a:cs typeface="Times New Roman" pitchFamily="18" charset="0"/>
              </a:rPr>
              <a:t>Дајрето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било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омилен</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инструмент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жените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танцувале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свирејќи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дајре</a:t>
            </a:r>
            <a:r>
              <a:rPr lang="en-US" sz="2400" b="0" dirty="0" smtClean="0">
                <a:solidFill>
                  <a:schemeClr val="bg1"/>
                </a:solidFill>
                <a:latin typeface="Times New Roman" pitchFamily="18" charset="0"/>
                <a:cs typeface="Times New Roman" pitchFamily="18" charset="0"/>
              </a:rPr>
              <a:t>, а </a:t>
            </a:r>
            <a:r>
              <a:rPr lang="en-US" sz="2400" b="0" dirty="0" err="1" smtClean="0">
                <a:solidFill>
                  <a:schemeClr val="bg1"/>
                </a:solidFill>
                <a:latin typeface="Times New Roman" pitchFamily="18" charset="0"/>
                <a:cs typeface="Times New Roman" pitchFamily="18" charset="0"/>
              </a:rPr>
              <a:t>според</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библиската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пророчица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Мирјам</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дајрето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се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користело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при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победнички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песни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или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во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придружба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харфа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банкети</a:t>
            </a:r>
            <a:r>
              <a:rPr lang="en-US" sz="2400" b="0" dirty="0" smtClean="0">
                <a:solidFill>
                  <a:schemeClr val="bg1"/>
                </a:solidFill>
                <a:latin typeface="Times New Roman" pitchFamily="18" charset="0"/>
                <a:cs typeface="Times New Roman" pitchFamily="18" charset="0"/>
              </a:rPr>
              <a:t> и </a:t>
            </a:r>
            <a:r>
              <a:rPr lang="en-US" sz="2400" b="0" dirty="0" err="1" smtClean="0">
                <a:solidFill>
                  <a:schemeClr val="bg1"/>
                </a:solidFill>
                <a:latin typeface="Times New Roman" pitchFamily="18" charset="0"/>
                <a:cs typeface="Times New Roman" pitchFamily="18" charset="0"/>
              </a:rPr>
              <a:t>процесии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Ова</a:t>
            </a:r>
            <a:r>
              <a:rPr lang="en-US" sz="2400" b="0" dirty="0" smtClean="0">
                <a:solidFill>
                  <a:schemeClr val="bg1"/>
                </a:solidFill>
                <a:latin typeface="Times New Roman" pitchFamily="18" charset="0"/>
                <a:cs typeface="Times New Roman" pitchFamily="18" charset="0"/>
              </a:rPr>
              <a:t> е </a:t>
            </a:r>
            <a:r>
              <a:rPr lang="en-US" sz="2400" b="0" dirty="0" err="1" smtClean="0">
                <a:solidFill>
                  <a:schemeClr val="bg1"/>
                </a:solidFill>
                <a:latin typeface="Times New Roman" pitchFamily="18" charset="0"/>
                <a:cs typeface="Times New Roman" pitchFamily="18" charset="0"/>
              </a:rPr>
              <a:t>ееден</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од</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инструментите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ги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користел</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кралот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Давид</a:t>
            </a:r>
            <a:r>
              <a:rPr lang="en-US" sz="2400" b="0" dirty="0" smtClean="0">
                <a:solidFill>
                  <a:schemeClr val="bg1"/>
                </a:solidFill>
                <a:latin typeface="Times New Roman" pitchFamily="18" charset="0"/>
                <a:cs typeface="Times New Roman" pitchFamily="18" charset="0"/>
              </a:rPr>
              <a:t> и </a:t>
            </a:r>
            <a:r>
              <a:rPr lang="en-US" sz="2400" b="0" dirty="0" err="1" smtClean="0">
                <a:solidFill>
                  <a:schemeClr val="bg1"/>
                </a:solidFill>
                <a:latin typeface="Times New Roman" pitchFamily="18" charset="0"/>
                <a:cs typeface="Times New Roman" pitchFamily="18" charset="0"/>
              </a:rPr>
              <a:t>неговите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музичари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кога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танцувал</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пред</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Заветниот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ковчег</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Исто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така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дајрето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било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употребувано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во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Геенската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долина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кај</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Ерусалим</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при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жртвување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деца</a:t>
            </a:r>
            <a:r>
              <a:rPr lang="en-US" sz="2400" b="0" dirty="0" smtClean="0">
                <a:solidFill>
                  <a:schemeClr val="bg1"/>
                </a:solidFill>
                <a:latin typeface="Times New Roman" pitchFamily="18" charset="0"/>
                <a:cs typeface="Times New Roman" pitchFamily="18" charset="0"/>
              </a:rPr>
              <a:t>.</a:t>
            </a:r>
            <a:r>
              <a:rPr lang="en-US" sz="800" dirty="0" smtClean="0"/>
              <a:t/>
            </a:r>
            <a:br>
              <a:rPr lang="en-US" sz="800" dirty="0" smtClean="0"/>
            </a:br>
            <a:endParaRPr lang="en-US" sz="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0"/>
            <a:ext cx="8229600" cy="4714908"/>
          </a:xfrm>
        </p:spPr>
        <p:txBody>
          <a:bodyPr>
            <a:normAutofit/>
          </a:bodyPr>
          <a:lstStyle/>
          <a:p>
            <a:r>
              <a:rPr lang="en-US" sz="2400" dirty="0" err="1" smtClean="0">
                <a:solidFill>
                  <a:schemeClr val="bg1"/>
                </a:solidFill>
                <a:latin typeface="Times New Roman" pitchFamily="18" charset="0"/>
                <a:cs typeface="Times New Roman" pitchFamily="18" charset="0"/>
              </a:rPr>
              <a:t>Македонско</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дајре</a:t>
            </a:r>
            <a:r>
              <a:rPr lang="mk-MK" sz="2400" b="0" dirty="0" smtClean="0">
                <a:solidFill>
                  <a:schemeClr val="bg1"/>
                </a:solidFill>
                <a:latin typeface="Times New Roman" pitchFamily="18" charset="0"/>
                <a:cs typeface="Times New Roman" pitchFamily="18" charset="0"/>
              </a:rPr>
              <a:t/>
            </a:r>
            <a:br>
              <a:rPr lang="mk-MK" sz="2400" b="0" dirty="0" smtClean="0">
                <a:solidFill>
                  <a:schemeClr val="bg1"/>
                </a:solidFill>
                <a:latin typeface="Times New Roman" pitchFamily="18" charset="0"/>
                <a:cs typeface="Times New Roman" pitchFamily="18" charset="0"/>
              </a:rPr>
            </a:br>
            <a:r>
              <a:rPr lang="mk-MK" sz="2400" b="0" dirty="0" smtClean="0">
                <a:solidFill>
                  <a:schemeClr val="bg1"/>
                </a:solidFill>
                <a:latin typeface="Times New Roman" pitchFamily="18" charset="0"/>
                <a:cs typeface="Times New Roman" pitchFamily="18" charset="0"/>
              </a:rPr>
              <a:t/>
            </a:r>
            <a:br>
              <a:rPr lang="mk-MK" sz="2400" b="0" dirty="0" smtClean="0">
                <a:solidFill>
                  <a:schemeClr val="bg1"/>
                </a:solidFill>
                <a:latin typeface="Times New Roman" pitchFamily="18" charset="0"/>
                <a:cs typeface="Times New Roman" pitchFamily="18" charset="0"/>
              </a:rPr>
            </a:br>
            <a:r>
              <a:rPr lang="mk-MK" sz="2400" b="0" dirty="0" smtClean="0">
                <a:solidFill>
                  <a:schemeClr val="bg1"/>
                </a:solidFill>
                <a:latin typeface="Times New Roman" pitchFamily="18" charset="0"/>
                <a:cs typeface="Times New Roman" pitchFamily="18" charset="0"/>
              </a:rPr>
              <a:t/>
            </a:r>
            <a:br>
              <a:rPr lang="mk-MK" sz="2400" b="0" dirty="0" smtClean="0">
                <a:solidFill>
                  <a:schemeClr val="bg1"/>
                </a:solidFill>
                <a:latin typeface="Times New Roman" pitchFamily="18" charset="0"/>
                <a:cs typeface="Times New Roman" pitchFamily="18" charset="0"/>
              </a:rPr>
            </a:b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Во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Македонија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дајрето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се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смета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за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македонски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народен</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ударен</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инструмент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кој</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се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користи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за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одржување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ритам</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Мембраната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дајрето</a:t>
            </a:r>
            <a:r>
              <a:rPr lang="en-US" sz="2400" b="0" dirty="0" smtClean="0">
                <a:solidFill>
                  <a:schemeClr val="bg1"/>
                </a:solidFill>
                <a:latin typeface="Times New Roman" pitchFamily="18" charset="0"/>
                <a:cs typeface="Times New Roman" pitchFamily="18" charset="0"/>
              </a:rPr>
              <a:t> е </a:t>
            </a:r>
            <a:r>
              <a:rPr lang="en-US" sz="2400" b="0" dirty="0" err="1" smtClean="0">
                <a:solidFill>
                  <a:schemeClr val="bg1"/>
                </a:solidFill>
                <a:latin typeface="Times New Roman" pitchFamily="18" charset="0"/>
                <a:cs typeface="Times New Roman" pitchFamily="18" charset="0"/>
              </a:rPr>
              <a:t>направена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од</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козја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кожа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оптегната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врз</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дрвен</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обрач</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работ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инструментот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лабаво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се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поставени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метални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дискови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во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парови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призведуваат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кус</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кршлив</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звук</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кога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свирачот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удира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дајрето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со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рачниот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зглоб</a:t>
            </a:r>
            <a:r>
              <a:rPr lang="en-US" sz="2400" b="0" dirty="0" smtClean="0">
                <a:solidFill>
                  <a:schemeClr val="bg1"/>
                </a:solidFill>
                <a:latin typeface="Times New Roman" pitchFamily="18" charset="0"/>
                <a:cs typeface="Times New Roman" pitchFamily="18" charset="0"/>
              </a:rPr>
              <a:t> и </a:t>
            </a:r>
            <a:r>
              <a:rPr lang="en-US" sz="2400" b="0" dirty="0" err="1" smtClean="0">
                <a:solidFill>
                  <a:schemeClr val="bg1"/>
                </a:solidFill>
                <a:latin typeface="Times New Roman" pitchFamily="18" charset="0"/>
                <a:cs typeface="Times New Roman" pitchFamily="18" charset="0"/>
              </a:rPr>
              <a:t>прстите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Името</a:t>
            </a:r>
            <a:r>
              <a:rPr lang="en-US" sz="2400" b="0" dirty="0" smtClean="0">
                <a:solidFill>
                  <a:schemeClr val="bg1"/>
                </a:solidFill>
                <a:latin typeface="Times New Roman" pitchFamily="18" charset="0"/>
                <a:cs typeface="Times New Roman" pitchFamily="18" charset="0"/>
              </a:rPr>
              <a:t> </a:t>
            </a:r>
            <a:r>
              <a:rPr lang="en-US" sz="2400" b="0" i="1" dirty="0" err="1" smtClean="0">
                <a:solidFill>
                  <a:schemeClr val="bg1"/>
                </a:solidFill>
                <a:latin typeface="Times New Roman" pitchFamily="18" charset="0"/>
                <a:cs typeface="Times New Roman" pitchFamily="18" charset="0"/>
              </a:rPr>
              <a:t>дајре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во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македонскиот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доаѓа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од</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турскиот</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јазик</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што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значи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круг</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По</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обичај</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дајрето</a:t>
            </a:r>
            <a:r>
              <a:rPr lang="en-US" sz="2400" b="0" dirty="0" smtClean="0">
                <a:solidFill>
                  <a:schemeClr val="bg1"/>
                </a:solidFill>
                <a:latin typeface="Times New Roman" pitchFamily="18" charset="0"/>
                <a:cs typeface="Times New Roman" pitchFamily="18" charset="0"/>
              </a:rPr>
              <a:t> е </a:t>
            </a:r>
            <a:r>
              <a:rPr lang="en-US" sz="2400" b="0" dirty="0" err="1" smtClean="0">
                <a:solidFill>
                  <a:schemeClr val="bg1"/>
                </a:solidFill>
                <a:latin typeface="Times New Roman" pitchFamily="18" charset="0"/>
                <a:cs typeface="Times New Roman" pitchFamily="18" charset="0"/>
              </a:rPr>
              <a:t>женски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инструмент</a:t>
            </a:r>
            <a:r>
              <a:rPr lang="en-US" sz="2400" b="0" dirty="0" smtClean="0">
                <a:solidFill>
                  <a:schemeClr val="bg1"/>
                </a:solidFill>
                <a:latin typeface="Times New Roman" pitchFamily="18" charset="0"/>
                <a:cs typeface="Times New Roman" pitchFamily="18" charset="0"/>
              </a:rPr>
              <a:t> и </a:t>
            </a:r>
            <a:r>
              <a:rPr lang="en-US" sz="2400" b="0" dirty="0" err="1" smtClean="0">
                <a:solidFill>
                  <a:schemeClr val="bg1"/>
                </a:solidFill>
                <a:latin typeface="Times New Roman" pitchFamily="18" charset="0"/>
                <a:cs typeface="Times New Roman" pitchFamily="18" charset="0"/>
              </a:rPr>
              <a:t>понекогаш</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се</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користи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на</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слави</a:t>
            </a:r>
            <a:r>
              <a:rPr lang="en-US" sz="2400" b="0" dirty="0" smtClean="0">
                <a:solidFill>
                  <a:schemeClr val="bg1"/>
                </a:solidFill>
                <a:latin typeface="Times New Roman" pitchFamily="18" charset="0"/>
                <a:cs typeface="Times New Roman" pitchFamily="18" charset="0"/>
              </a:rPr>
              <a:t>, </a:t>
            </a:r>
            <a:r>
              <a:rPr lang="en-US" sz="2400" b="0" dirty="0" err="1" smtClean="0">
                <a:solidFill>
                  <a:schemeClr val="bg1"/>
                </a:solidFill>
                <a:latin typeface="Times New Roman" pitchFamily="18" charset="0"/>
                <a:cs typeface="Times New Roman" pitchFamily="18" charset="0"/>
              </a:rPr>
              <a:t>свадби</a:t>
            </a:r>
            <a:r>
              <a:rPr lang="en-US" sz="2400" b="0" dirty="0" smtClean="0">
                <a:solidFill>
                  <a:schemeClr val="bg1"/>
                </a:solidFill>
                <a:latin typeface="Times New Roman" pitchFamily="18" charset="0"/>
                <a:cs typeface="Times New Roman" pitchFamily="18" charset="0"/>
              </a:rPr>
              <a:t>.</a:t>
            </a:r>
            <a:r>
              <a:rPr lang="en-US" sz="1400" dirty="0" smtClean="0"/>
              <a:t/>
            </a:r>
            <a:br>
              <a:rPr lang="en-US" sz="1400" dirty="0" smtClean="0"/>
            </a:b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4857784"/>
          </a:xfrm>
        </p:spPr>
        <p:txBody>
          <a:bodyPr>
            <a:normAutofit fontScale="90000"/>
          </a:bodyPr>
          <a:lstStyle/>
          <a:p>
            <a:r>
              <a:rPr lang="mk-MK" dirty="0" smtClean="0"/>
              <a:t> </a:t>
            </a:r>
            <a:r>
              <a:rPr sz="2200" smtClean="0">
                <a:latin typeface="Times New Roman" pitchFamily="18" charset="0"/>
                <a:cs typeface="Times New Roman" pitchFamily="18" charset="0"/>
              </a:rPr>
              <a:t/>
            </a:r>
            <a:br>
              <a:rPr sz="2200" smtClean="0">
                <a:latin typeface="Times New Roman" pitchFamily="18" charset="0"/>
                <a:cs typeface="Times New Roman" pitchFamily="18" charset="0"/>
              </a:rPr>
            </a:br>
            <a:r>
              <a:rPr lang="mk-MK" sz="3100" dirty="0" smtClean="0">
                <a:solidFill>
                  <a:schemeClr val="bg1"/>
                </a:solidFill>
                <a:latin typeface="Times New Roman" pitchFamily="18" charset="0"/>
                <a:cs typeface="Times New Roman" pitchFamily="18" charset="0"/>
              </a:rPr>
              <a:t>ТАПАНИ</a:t>
            </a:r>
            <a:r>
              <a:rPr lang="mk-MK" sz="2200" dirty="0" smtClean="0">
                <a:latin typeface="Times New Roman" pitchFamily="18" charset="0"/>
                <a:cs typeface="Times New Roman" pitchFamily="18" charset="0"/>
              </a:rPr>
              <a:t/>
            </a:r>
            <a:br>
              <a:rPr lang="mk-MK" sz="2200" dirty="0" smtClean="0">
                <a:latin typeface="Times New Roman" pitchFamily="18" charset="0"/>
                <a:cs typeface="Times New Roman" pitchFamily="18" charset="0"/>
              </a:rPr>
            </a:br>
            <a:r>
              <a:rPr lang="mk-MK" sz="2200" dirty="0" smtClean="0">
                <a:latin typeface="Times New Roman" pitchFamily="18" charset="0"/>
                <a:cs typeface="Times New Roman" pitchFamily="18" charset="0"/>
              </a:rPr>
              <a:t/>
            </a:r>
            <a:br>
              <a:rPr lang="mk-MK" sz="2200" dirty="0" smtClean="0">
                <a:latin typeface="Times New Roman" pitchFamily="18" charset="0"/>
                <a:cs typeface="Times New Roman" pitchFamily="18" charset="0"/>
              </a:rPr>
            </a:br>
            <a:r>
              <a:rPr lang="mk-MK" sz="2200" b="1" dirty="0" smtClean="0">
                <a:solidFill>
                  <a:schemeClr val="bg1"/>
                </a:solidFill>
                <a:latin typeface="Times New Roman" pitchFamily="18" charset="0"/>
                <a:cs typeface="Times New Roman" pitchFamily="18" charset="0"/>
              </a:rPr>
              <a:t>Тапаните</a:t>
            </a:r>
            <a:r>
              <a:rPr lang="mk-MK" sz="2200" dirty="0" smtClean="0">
                <a:solidFill>
                  <a:schemeClr val="bg1"/>
                </a:solidFill>
                <a:latin typeface="Times New Roman" pitchFamily="18" charset="0"/>
                <a:cs typeface="Times New Roman" pitchFamily="18" charset="0"/>
              </a:rPr>
              <a:t> се дел од ударната група на инструменти, а технички се класифицираат како мембранофони. Тапанот е составен од мембрана, која е растегната преку школка и доволно затегната за да произведе звук кога врз нејзе се врши притисок. Тапанот е направен од буково, оревово или костеново дрво и покриен со штавена овча или козја кожа од двете страни. Кожите се оптегнати преку два обрача и се затегнати со јажиња кои дијагонално одат од едниот до другиот обрач. Тапанот е најстариот музички инструмент, и неговиот основен дизајн останува непроменет со илјадници години. Тапаните не можат да се штимаат, и звукот кој го произведуваат се одликува според физичкиот дизајн на самиот инструмент. Сепак тие се делат на долни и горни тонски тапани, а музичарите често користат комбинација од неколку тапани со цел да произведат музичка композиција.</a:t>
            </a:r>
            <a:r>
              <a:rPr smtClean="0"/>
              <a:t/>
            </a:r>
            <a:br>
              <a:rPr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4786346"/>
          </a:xfrm>
        </p:spPr>
        <p:txBody>
          <a:bodyPr>
            <a:normAutofit/>
          </a:bodyPr>
          <a:lstStyle/>
          <a:p>
            <a:r>
              <a:rPr sz="2000" smtClean="0">
                <a:solidFill>
                  <a:schemeClr val="bg1"/>
                </a:solidFill>
                <a:latin typeface="Times New Roman" pitchFamily="18" charset="0"/>
                <a:cs typeface="Times New Roman" pitchFamily="18" charset="0"/>
              </a:rPr>
              <a:t>Најголемиот број тапани се свират со помош на раце, палици, четкици за тапани и др. Во многу традиционални култури, тапаните имаат симболична функција и се често користени во религиозни церемонии. Тие се користат и во музичката терапија, бидејќи нивната тактичка природа има разни влијанија врз човечката психа. Во подрачјето на популарната музика и </a:t>
            </a:r>
            <a:r>
              <a:rPr sz="2000" smtClean="0">
                <a:solidFill>
                  <a:schemeClr val="bg1"/>
                </a:solidFill>
                <a:latin typeface="Times New Roman" pitchFamily="18" charset="0"/>
                <a:cs typeface="Times New Roman" pitchFamily="18" charset="0"/>
              </a:rPr>
              <a:t>џезо</a:t>
            </a:r>
            <a:r>
              <a:rPr lang="mk-MK" sz="2000" dirty="0" smtClean="0">
                <a:solidFill>
                  <a:schemeClr val="bg1"/>
                </a:solidFill>
                <a:latin typeface="Times New Roman" pitchFamily="18" charset="0"/>
                <a:cs typeface="Times New Roman" pitchFamily="18" charset="0"/>
              </a:rPr>
              <a:t>т</a:t>
            </a:r>
            <a:r>
              <a:rPr sz="2000" smtClean="0">
                <a:solidFill>
                  <a:schemeClr val="bg1"/>
                </a:solidFill>
                <a:latin typeface="Times New Roman" pitchFamily="18" charset="0"/>
                <a:cs typeface="Times New Roman" pitchFamily="18" charset="0"/>
              </a:rPr>
              <a:t> </a:t>
            </a:r>
            <a:r>
              <a:rPr sz="2000" smtClean="0">
                <a:solidFill>
                  <a:schemeClr val="bg1"/>
                </a:solidFill>
                <a:latin typeface="Times New Roman" pitchFamily="18" charset="0"/>
                <a:cs typeface="Times New Roman" pitchFamily="18" charset="0"/>
              </a:rPr>
              <a:t>тие се користат за изведување на музички композиции. Тапанџијата го чува тапанот нарамен со ремен во малку наведната положба за да може да удира со кукудата од едната страна, а со прачката од другата. Овој начин на свирење резултира во мешавина од длабоки и високи звуци, со комплексен ритам и непредвидлив ритмички израз. Тапанот ретко се користи како соло инструмент. Обично се свири заедно со други инструменти, особено со зурли. Тапанот е предвиден да ја издржи тежината на возрасен човек при изведбата на народни игри и ора. Кожите се затегаат со нагорно повлекување на јажињата, едно по едно.</a:t>
            </a:r>
            <a:r>
              <a:rPr sz="1000" smtClean="0"/>
              <a:t/>
            </a:r>
            <a:br>
              <a:rPr sz="1000" smtClean="0"/>
            </a:br>
            <a:endParaRPr lang="en-US"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5572164"/>
          </a:xfrm>
        </p:spPr>
        <p:txBody>
          <a:bodyPr>
            <a:normAutofit/>
          </a:bodyPr>
          <a:lstStyle/>
          <a:p>
            <a:r>
              <a:rPr lang="mk-MK" sz="3200" dirty="0" smtClean="0">
                <a:solidFill>
                  <a:schemeClr val="bg1"/>
                </a:solidFill>
                <a:latin typeface="Times New Roman" pitchFamily="18" charset="0"/>
                <a:cs typeface="Times New Roman" pitchFamily="18" charset="0"/>
              </a:rPr>
              <a:t>Тарабука</a:t>
            </a:r>
            <a:br>
              <a:rPr lang="mk-MK" sz="3200" dirty="0" smtClean="0">
                <a:solidFill>
                  <a:schemeClr val="bg1"/>
                </a:solidFill>
                <a:latin typeface="Times New Roman" pitchFamily="18" charset="0"/>
                <a:cs typeface="Times New Roman" pitchFamily="18" charset="0"/>
              </a:rPr>
            </a:br>
            <a:r>
              <a:rPr sz="2000" b="1" smtClean="0"/>
              <a:t/>
            </a:r>
            <a:br>
              <a:rPr sz="2000" b="1" smtClean="0"/>
            </a:br>
            <a:r>
              <a:rPr lang="mk-MK" sz="2000" b="1" dirty="0" smtClean="0">
                <a:solidFill>
                  <a:schemeClr val="bg1"/>
                </a:solidFill>
                <a:latin typeface="Times New Roman" pitchFamily="18" charset="0"/>
                <a:cs typeface="Times New Roman" pitchFamily="18" charset="0"/>
              </a:rPr>
              <a:t>Тарабуката</a:t>
            </a:r>
            <a:r>
              <a:rPr lang="mk-MK" sz="2000" dirty="0" smtClean="0">
                <a:solidFill>
                  <a:schemeClr val="bg1"/>
                </a:solidFill>
                <a:latin typeface="Times New Roman" pitchFamily="18" charset="0"/>
                <a:cs typeface="Times New Roman" pitchFamily="18" charset="0"/>
              </a:rPr>
              <a:t> е македонски народен ударен инструмент со арапско потекло, изработен од глина во форма на вазна, затворена со штавена кожа, по широката кружна површина. Египетскиот назив за овој инструмент е дарабуке, а арапскиот дарабуках.</a:t>
            </a:r>
            <a:r>
              <a:rPr sz="2000" smtClean="0">
                <a:solidFill>
                  <a:schemeClr val="bg1"/>
                </a:solidFill>
                <a:latin typeface="Times New Roman" pitchFamily="18" charset="0"/>
                <a:cs typeface="Times New Roman" pitchFamily="18" charset="0"/>
              </a:rPr>
              <a:t/>
            </a:r>
            <a:br>
              <a:rPr sz="2000" smtClean="0">
                <a:solidFill>
                  <a:schemeClr val="bg1"/>
                </a:solidFill>
                <a:latin typeface="Times New Roman" pitchFamily="18" charset="0"/>
                <a:cs typeface="Times New Roman" pitchFamily="18" charset="0"/>
              </a:rPr>
            </a:br>
            <a:r>
              <a:rPr lang="mk-MK" sz="2000" dirty="0" smtClean="0">
                <a:solidFill>
                  <a:schemeClr val="bg1"/>
                </a:solidFill>
                <a:latin typeface="Times New Roman" pitchFamily="18" charset="0"/>
                <a:cs typeface="Times New Roman" pitchFamily="18" charset="0"/>
              </a:rPr>
              <a:t>Во Македонија корпусот на тарабуката се изработува од глина. Тарабуката се состои од два дела: горниот дел во форма на тимпан, со кружен отвор, затворен со штавена кожа, поставен на празна цевка проширена при крајот. Вкупната височина на тарабуката варира меѓу 200 и 450 мм. Корпусот на тарабуката може да биде украсен со шари или без нив (еднобоен). Тонот се произведува со удирање по распнатата кожа, наизменично со левата и десната рака. Тарабуката најчесто при свирењето се држи под левата мишка, врзана со врвца префрлена преку рамото. Денес тарабуката често се користи како ритмички инструмент во различни состави на народните оркестри. Денешните истражувања упатуваат на заклучокот дека во Македонија тарабуката ја пренесле патувачките турски ансамбли.</a:t>
            </a:r>
            <a:r>
              <a:rPr sz="2000" smtClean="0"/>
              <a:t/>
            </a:r>
            <a:br>
              <a:rPr sz="2000" smtClean="0"/>
            </a:b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00042"/>
            <a:ext cx="8229600" cy="2000264"/>
          </a:xfrm>
        </p:spPr>
        <p:txBody>
          <a:bodyPr>
            <a:normAutofit/>
          </a:bodyPr>
          <a:lstStyle/>
          <a:p>
            <a:pPr algn="ctr"/>
            <a:r>
              <a:rPr lang="mk-MK" sz="4000" dirty="0" smtClean="0">
                <a:solidFill>
                  <a:schemeClr val="bg1"/>
                </a:solidFill>
                <a:latin typeface="Times New Roman" pitchFamily="18" charset="0"/>
                <a:cs typeface="Times New Roman" pitchFamily="18" charset="0"/>
              </a:rPr>
              <a:t>Слики од ударни инструменти</a:t>
            </a:r>
            <a:br>
              <a:rPr lang="mk-MK" sz="4000" dirty="0" smtClean="0">
                <a:solidFill>
                  <a:schemeClr val="bg1"/>
                </a:solidFill>
                <a:latin typeface="Times New Roman" pitchFamily="18" charset="0"/>
                <a:cs typeface="Times New Roman" pitchFamily="18" charset="0"/>
              </a:rPr>
            </a:br>
            <a:r>
              <a:rPr lang="mk-MK" sz="4000" dirty="0" smtClean="0">
                <a:solidFill>
                  <a:schemeClr val="bg1"/>
                </a:solidFill>
                <a:latin typeface="Times New Roman" pitchFamily="18" charset="0"/>
                <a:cs typeface="Times New Roman" pitchFamily="18" charset="0"/>
              </a:rPr>
              <a:t/>
            </a:r>
            <a:br>
              <a:rPr lang="mk-MK" sz="4000" dirty="0" smtClean="0">
                <a:solidFill>
                  <a:schemeClr val="bg1"/>
                </a:solidFill>
                <a:latin typeface="Times New Roman" pitchFamily="18" charset="0"/>
                <a:cs typeface="Times New Roman" pitchFamily="18" charset="0"/>
              </a:rPr>
            </a:br>
            <a:r>
              <a:rPr lang="mk-MK" sz="3600" dirty="0" smtClean="0">
                <a:solidFill>
                  <a:schemeClr val="bg1"/>
                </a:solidFill>
                <a:latin typeface="Times New Roman" pitchFamily="18" charset="0"/>
                <a:cs typeface="Times New Roman" pitchFamily="18" charset="0"/>
              </a:rPr>
              <a:t>Дајре                          Тапан</a:t>
            </a:r>
            <a:endParaRPr lang="en-US" sz="4000" dirty="0">
              <a:solidFill>
                <a:schemeClr val="bg1"/>
              </a:solidFill>
              <a:latin typeface="Times New Roman" pitchFamily="18" charset="0"/>
              <a:cs typeface="Times New Roman" pitchFamily="18" charset="0"/>
            </a:endParaRPr>
          </a:p>
        </p:txBody>
      </p:sp>
      <p:pic>
        <p:nvPicPr>
          <p:cNvPr id="7" name="Content Placeholder 6" descr="dajre.jpg"/>
          <p:cNvPicPr>
            <a:picLocks noGrp="1" noChangeAspect="1"/>
          </p:cNvPicPr>
          <p:nvPr>
            <p:ph sz="half" idx="1"/>
          </p:nvPr>
        </p:nvPicPr>
        <p:blipFill>
          <a:blip r:embed="rId2"/>
          <a:stretch>
            <a:fillRect/>
          </a:stretch>
        </p:blipFill>
        <p:spPr>
          <a:xfrm>
            <a:off x="1415256" y="2738437"/>
            <a:ext cx="2143125" cy="2143125"/>
          </a:xfrm>
        </p:spPr>
      </p:pic>
      <p:pic>
        <p:nvPicPr>
          <p:cNvPr id="8" name="Content Placeholder 7" descr="tapan.jpg"/>
          <p:cNvPicPr>
            <a:picLocks noGrp="1" noChangeAspect="1"/>
          </p:cNvPicPr>
          <p:nvPr>
            <p:ph sz="half" idx="2"/>
          </p:nvPr>
        </p:nvPicPr>
        <p:blipFill>
          <a:blip r:embed="rId3"/>
          <a:stretch>
            <a:fillRect/>
          </a:stretch>
        </p:blipFill>
        <p:spPr>
          <a:xfrm>
            <a:off x="5982494" y="3224212"/>
            <a:ext cx="1390650" cy="1171575"/>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arabuka.jpg"/>
          <p:cNvPicPr>
            <a:picLocks noGrp="1" noChangeAspect="1"/>
          </p:cNvPicPr>
          <p:nvPr>
            <p:ph idx="1"/>
          </p:nvPr>
        </p:nvPicPr>
        <p:blipFill>
          <a:blip r:embed="rId2"/>
          <a:stretch>
            <a:fillRect/>
          </a:stretch>
        </p:blipFill>
        <p:spPr>
          <a:xfrm>
            <a:off x="3500437" y="2738437"/>
            <a:ext cx="2143125" cy="2143125"/>
          </a:xfrm>
        </p:spPr>
      </p:pic>
      <p:sp>
        <p:nvSpPr>
          <p:cNvPr id="5" name="Title 4"/>
          <p:cNvSpPr>
            <a:spLocks noGrp="1"/>
          </p:cNvSpPr>
          <p:nvPr>
            <p:ph type="title"/>
          </p:nvPr>
        </p:nvSpPr>
        <p:spPr>
          <a:xfrm>
            <a:off x="457200" y="642918"/>
            <a:ext cx="8229600" cy="728682"/>
          </a:xfrm>
        </p:spPr>
        <p:txBody>
          <a:bodyPr>
            <a:normAutofit fontScale="90000"/>
          </a:bodyPr>
          <a:lstStyle/>
          <a:p>
            <a:pPr algn="ctr"/>
            <a:r>
              <a:rPr lang="mk-MK" dirty="0" smtClean="0">
                <a:solidFill>
                  <a:schemeClr val="bg1"/>
                </a:solidFill>
              </a:rPr>
              <a:t>Тарабука</a:t>
            </a:r>
            <a:endParaRPr lang="en-US"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63</TotalTime>
  <Words>85</Words>
  <Application>Microsoft Office PowerPoint</Application>
  <PresentationFormat>On-screen Show (4:3)</PresentationFormat>
  <Paragraphs>15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Slide 1</vt:lpstr>
      <vt:lpstr>ДАЈРЕ Дајре е вид мал, рачен тапан со една мембрана, растегната на дрвен, а поретко на метален обрач. По должината на обрачот врежани се отвори, во кои се вметнати прапорци  или метални плочки. Инструментот се тресе или удира со рака, или пак се струга по опната или по обрачот, при што прапорците ѕвецкаат. Дајрето има многу различни форми, но најчеста е кружната. Го има во многу форми на музиката:италијанската народна музика, бугарската народна музика, класичната музика, ромската музика, персиската музика, госпел музиката, поп музиката и рок музиката. Зборот дајре, односно tambourin потекнува од средноперсискиот збор tambūr што значи "лира, тапан". Како фолклорен инструмент дајрето е раширено во Европа уште од средниот век, посебно во земјите на Средоземјето. Дајрето е одомаќено на Балканот. Се употребува како придружба на танцување или пеење. Дајрето се појавува и во оркестар. </vt:lpstr>
      <vt:lpstr>Дајрето потекнува од Египет, каде Евреите го викале тоф, тимбрел или таберт. Инструментот бил користен исклучиво за религионзи потреби, и споменат е во Стариот Завет и во еднинска и во множинска форма. Израелитите научиле да го користат дајрето за време на нивниот престој во Египет, а во единаесеттото издание на Енциклопедија Британика било споменато дека Египќаните го користеле дајрето за да ги избркаат лошите духови. Дајрето било омилен инструмент на жените кои танцувале свирејќи на дајре, а според библиската пророчица Мирјам, дајрето се користело при победнички песни или во придружба на харфа на банкети и процесии. Ова е ееден од инструментите кои ги користел кралот Давид и неговите музичари кога танцувал пред Заветниот ковчег. Исто така дајрето било употребувано во Геенската долина кај Ерусалим, при жртвување на деца. </vt:lpstr>
      <vt:lpstr>Македонско дајре    Во Македонија, дајрето се смета за македонски народен ударен инструмент кој се користи за одржување на ритам. Мембраната на дајрето е направена од козја кожа оптегната врз дрвен обрач. По работ на инструментот лабаво се поставени метални дискови во парови, кои призведуваат кус, кршлив звук кога свирачот удира по дајрето со рачниот зглоб и прстите. Името дајре во македонскиот доаѓа од турскиот јазик, што значи круг. По обичај, дајрето е женски инструмент и понекогаш се користи на слави, свадби. </vt:lpstr>
      <vt:lpstr>  ТАПАНИ  Тапаните се дел од ударната група на инструменти, а технички се класифицираат како мембранофони. Тапанот е составен од мембрана, која е растегната преку школка и доволно затегната за да произведе звук кога врз нејзе се врши притисок. Тапанот е направен од буково, оревово или костеново дрво и покриен со штавена овча или козја кожа од двете страни. Кожите се оптегнати преку два обрача и се затегнати со јажиња кои дијагонално одат од едниот до другиот обрач. Тапанот е најстариот музички инструмент, и неговиот основен дизајн останува непроменет со илјадници години. Тапаните не можат да се штимаат, и звукот кој го произведуваат се одликува според физичкиот дизајн на самиот инструмент. Сепак тие се делат на долни и горни тонски тапани, а музичарите често користат комбинација од неколку тапани со цел да произведат музичка композиција. </vt:lpstr>
      <vt:lpstr>Најголемиот број тапани се свират со помош на раце, палици, четкици за тапани и др. Во многу традиционални култури, тапаните имаат симболична функција и се често користени во религиозни церемонии. Тие се користат и во музичката терапија, бидејќи нивната тактичка природа има разни влијанија врз човечката психа. Во подрачјето на популарната музика и џезот тие се користат за изведување на музички композиции. Тапанџијата го чува тапанот нарамен со ремен во малку наведната положба за да може да удира со кукудата од едната страна, а со прачката од другата. Овој начин на свирење резултира во мешавина од длабоки и високи звуци, со комплексен ритам и непредвидлив ритмички израз. Тапанот ретко се користи како соло инструмент. Обично се свири заедно со други инструменти, особено со зурли. Тапанот е предвиден да ја издржи тежината на возрасен човек при изведбата на народни игри и ора. Кожите се затегаат со нагорно повлекување на јажињата, едно по едно. </vt:lpstr>
      <vt:lpstr>Тарабука  Тарабуката е македонски народен ударен инструмент со арапско потекло, изработен од глина во форма на вазна, затворена со штавена кожа, по широката кружна површина. Египетскиот назив за овој инструмент е дарабуке, а арапскиот дарабуках. Во Македонија корпусот на тарабуката се изработува од глина. Тарабуката се состои од два дела: горниот дел во форма на тимпан, со кружен отвор, затворен со штавена кожа, поставен на празна цевка проширена при крајот. Вкупната височина на тарабуката варира меѓу 200 и 450 мм. Корпусот на тарабуката може да биде украсен со шари или без нив (еднобоен). Тонот се произведува со удирање по распнатата кожа, наизменично со левата и десната рака. Тарабуката најчесто при свирењето се држи под левата мишка, врзана со врвца префрлена преку рамото. Денес тарабуката често се користи како ритмички инструмент во различни состави на народните оркестри. Денешните истражувања упатуваат на заклучокот дека во Македонија тарабуката ја пренесле патувачките турски ансамбли. </vt:lpstr>
      <vt:lpstr>Слики од ударни инструменти  Дајре                          Тапан</vt:lpstr>
      <vt:lpstr>Тарабука</vt:lpstr>
      <vt:lpstr>Изработила: Маја Митревска Наставник по музичко оразование ОУ "Тодор Ангелевки" Битола</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Dimitar</dc:creator>
  <cp:lastModifiedBy>Dimitar</cp:lastModifiedBy>
  <cp:revision>7</cp:revision>
  <dcterms:created xsi:type="dcterms:W3CDTF">2020-03-19T04:16:06Z</dcterms:created>
  <dcterms:modified xsi:type="dcterms:W3CDTF">2020-03-19T05:19:21Z</dcterms:modified>
</cp:coreProperties>
</file>