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5" r:id="rId4"/>
    <p:sldId id="266" r:id="rId5"/>
    <p:sldId id="259" r:id="rId6"/>
    <p:sldId id="269" r:id="rId7"/>
    <p:sldId id="268" r:id="rId8"/>
    <p:sldId id="257" r:id="rId9"/>
    <p:sldId id="258" r:id="rId10"/>
    <p:sldId id="260" r:id="rId11"/>
    <p:sldId id="261" r:id="rId12"/>
    <p:sldId id="262" r:id="rId13"/>
    <p:sldId id="271" r:id="rId14"/>
    <p:sldId id="263" r:id="rId15"/>
    <p:sldId id="264"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A0DB7097-B79F-44F1-8DFA-893AC52BA75C}" type="datetimeFigureOut">
              <a:rPr lang="en-US" smtClean="0"/>
              <a:t>17-Mar-20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57039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B7097-B79F-44F1-8DFA-893AC52BA75C}" type="datetimeFigureOut">
              <a:rPr lang="en-US" smtClean="0"/>
              <a:t>17-Mar-20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130099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A0DB7097-B79F-44F1-8DFA-893AC52BA75C}" type="datetimeFigureOut">
              <a:rPr lang="en-US" smtClean="0"/>
              <a:t>17-Mar-20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417812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B7097-B79F-44F1-8DFA-893AC52BA75C}" type="datetimeFigureOut">
              <a:rPr lang="en-US" smtClean="0"/>
              <a:t>17-Mar-20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357780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A0DB7097-B79F-44F1-8DFA-893AC52BA75C}" type="datetimeFigureOut">
              <a:rPr lang="en-US" smtClean="0"/>
              <a:t>17-Mar-20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167535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A0DB7097-B79F-44F1-8DFA-893AC52BA75C}" type="datetimeFigureOut">
              <a:rPr lang="en-US" smtClean="0"/>
              <a:t>17-Mar-20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223146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A0DB7097-B79F-44F1-8DFA-893AC52BA75C}" type="datetimeFigureOut">
              <a:rPr lang="en-US" smtClean="0"/>
              <a:t>17-Mar-20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367026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DB7097-B79F-44F1-8DFA-893AC52BA75C}" type="datetimeFigureOut">
              <a:rPr lang="en-US" smtClean="0"/>
              <a:t>17-Mar-20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368472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A0DB7097-B79F-44F1-8DFA-893AC52BA75C}" type="datetimeFigureOut">
              <a:rPr lang="en-US" smtClean="0"/>
              <a:t>17-Mar-20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250741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DB7097-B79F-44F1-8DFA-893AC52BA75C}" type="datetimeFigureOut">
              <a:rPr lang="en-US" smtClean="0"/>
              <a:t>17-Mar-20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166881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A0DB7097-B79F-44F1-8DFA-893AC52BA75C}" type="datetimeFigureOut">
              <a:rPr lang="en-US" smtClean="0"/>
              <a:t>17-Mar-20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A0C067C6-3D41-4533-9E18-955A01350516}" type="slidenum">
              <a:rPr lang="en-US" smtClean="0"/>
              <a:t>‹#›</a:t>
            </a:fld>
            <a:endParaRPr lang="en-US"/>
          </a:p>
        </p:txBody>
      </p:sp>
    </p:spTree>
    <p:extLst>
      <p:ext uri="{BB962C8B-B14F-4D97-AF65-F5344CB8AC3E}">
        <p14:creationId xmlns:p14="http://schemas.microsoft.com/office/powerpoint/2010/main" val="630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A0DB7097-B79F-44F1-8DFA-893AC52BA75C}" type="datetimeFigureOut">
              <a:rPr lang="en-US" smtClean="0"/>
              <a:t>17-Mar-20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A0C067C6-3D41-4533-9E18-955A01350516}" type="slidenum">
              <a:rPr lang="en-US" smtClean="0"/>
              <a:t>‹#›</a:t>
            </a:fld>
            <a:endParaRPr lang="en-US"/>
          </a:p>
        </p:txBody>
      </p:sp>
    </p:spTree>
    <p:extLst>
      <p:ext uri="{BB962C8B-B14F-4D97-AF65-F5344CB8AC3E}">
        <p14:creationId xmlns:p14="http://schemas.microsoft.com/office/powerpoint/2010/main" val="3288319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BLYjETy1d7s" TargetMode="External"/><Relationship Id="rId2" Type="http://schemas.openxmlformats.org/officeDocument/2006/relationships/hyperlink" Target="https://www.youtube.com/watch?v=lcnVMh0tR9w" TargetMode="External"/><Relationship Id="rId1" Type="http://schemas.openxmlformats.org/officeDocument/2006/relationships/slideLayout" Target="../slideLayouts/slideLayout7.xml"/><Relationship Id="rId4" Type="http://schemas.openxmlformats.org/officeDocument/2006/relationships/hyperlink" Target="https://inglescarmelitaslb.files.wordpress.com/2011/05/reported-speech.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67D7E-DC98-4675-9EC4-2C3F9C23F5FF}"/>
              </a:ext>
            </a:extLst>
          </p:cNvPr>
          <p:cNvSpPr>
            <a:spLocks noGrp="1"/>
          </p:cNvSpPr>
          <p:nvPr>
            <p:ph type="ctrTitle"/>
          </p:nvPr>
        </p:nvSpPr>
        <p:spPr>
          <a:xfrm>
            <a:off x="1727062" y="1864483"/>
            <a:ext cx="8679915" cy="1748729"/>
          </a:xfrm>
        </p:spPr>
        <p:txBody>
          <a:bodyPr/>
          <a:lstStyle/>
          <a:p>
            <a:r>
              <a:rPr lang="en-US" dirty="0"/>
              <a:t>Unit 8 – It’s a crime</a:t>
            </a:r>
          </a:p>
        </p:txBody>
      </p:sp>
      <p:sp>
        <p:nvSpPr>
          <p:cNvPr id="3" name="Subtitle 2">
            <a:extLst>
              <a:ext uri="{FF2B5EF4-FFF2-40B4-BE49-F238E27FC236}">
                <a16:creationId xmlns:a16="http://schemas.microsoft.com/office/drawing/2014/main" id="{BE026C31-FB54-44E3-8D58-5ACFB621E170}"/>
              </a:ext>
            </a:extLst>
          </p:cNvPr>
          <p:cNvSpPr>
            <a:spLocks noGrp="1"/>
          </p:cNvSpPr>
          <p:nvPr>
            <p:ph type="subTitle" idx="1"/>
          </p:nvPr>
        </p:nvSpPr>
        <p:spPr/>
        <p:txBody>
          <a:bodyPr/>
          <a:lstStyle/>
          <a:p>
            <a:r>
              <a:rPr lang="mk-MK" dirty="0"/>
              <a:t>Подготви Елена Шалевска</a:t>
            </a:r>
          </a:p>
          <a:p>
            <a:r>
              <a:rPr lang="mk-MK" dirty="0"/>
              <a:t>- предметен професор по англиски јазик -</a:t>
            </a:r>
            <a:endParaRPr lang="en-US" dirty="0"/>
          </a:p>
        </p:txBody>
      </p:sp>
      <p:sp>
        <p:nvSpPr>
          <p:cNvPr id="4" name="Subtitle 2">
            <a:extLst>
              <a:ext uri="{FF2B5EF4-FFF2-40B4-BE49-F238E27FC236}">
                <a16:creationId xmlns:a16="http://schemas.microsoft.com/office/drawing/2014/main" id="{81F454B2-3242-4D1B-9F2B-82A82B965180}"/>
              </a:ext>
            </a:extLst>
          </p:cNvPr>
          <p:cNvSpPr txBox="1">
            <a:spLocks/>
          </p:cNvSpPr>
          <p:nvPr/>
        </p:nvSpPr>
        <p:spPr>
          <a:xfrm>
            <a:off x="1785023" y="1416261"/>
            <a:ext cx="8673427" cy="1322587"/>
          </a:xfrm>
          <a:prstGeom prst="rect">
            <a:avLst/>
          </a:prstGeom>
        </p:spPr>
        <p:txBody>
          <a:bodyPr vert="horz" lIns="91440" tIns="0" rIns="91440" bIns="45720" rtlCol="0">
            <a:normAutofit/>
          </a:bodyPr>
          <a:lstStyle>
            <a:lvl1pPr marL="0" indent="0" algn="ctr" defTabSz="914400" rtl="0" eaLnBrk="1" latinLnBrk="0" hangingPunct="1">
              <a:lnSpc>
                <a:spcPct val="100000"/>
              </a:lnSpc>
              <a:spcBef>
                <a:spcPts val="1000"/>
              </a:spcBef>
              <a:buClr>
                <a:schemeClr val="accent1"/>
              </a:buClr>
              <a:buSzPct val="110000"/>
              <a:buFont typeface="Wingdings" panose="05000000000000000000" pitchFamily="2" charset="2"/>
              <a:buNone/>
              <a:defRPr sz="1800" b="0" kern="1200">
                <a:solidFill>
                  <a:srgbClr val="FFFEFF"/>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9pPr>
          </a:lstStyle>
          <a:p>
            <a:r>
              <a:rPr lang="mk-MK" dirty="0"/>
              <a:t>ОСМУ „Д-р Јован Калаузи“ – Битола</a:t>
            </a:r>
            <a:endParaRPr lang="en-US" dirty="0"/>
          </a:p>
        </p:txBody>
      </p:sp>
    </p:spTree>
    <p:extLst>
      <p:ext uri="{BB962C8B-B14F-4D97-AF65-F5344CB8AC3E}">
        <p14:creationId xmlns:p14="http://schemas.microsoft.com/office/powerpoint/2010/main" val="1264788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64C92-AAA2-4D20-B76B-DBFE8C489D36}"/>
              </a:ext>
            </a:extLst>
          </p:cNvPr>
          <p:cNvSpPr txBox="1"/>
          <p:nvPr/>
        </p:nvSpPr>
        <p:spPr>
          <a:xfrm>
            <a:off x="1083212" y="576775"/>
            <a:ext cx="10142806" cy="461665"/>
          </a:xfrm>
          <a:prstGeom prst="rect">
            <a:avLst/>
          </a:prstGeom>
          <a:noFill/>
        </p:spPr>
        <p:txBody>
          <a:bodyPr wrap="square" rtlCol="0">
            <a:spAutoFit/>
          </a:bodyPr>
          <a:lstStyle/>
          <a:p>
            <a:pPr algn="ctr"/>
            <a:r>
              <a:rPr lang="en-US" sz="2400" dirty="0">
                <a:solidFill>
                  <a:srgbClr val="0070C0"/>
                </a:solidFill>
              </a:rPr>
              <a:t>Reported speech: Exercise 1 – Transform the sentences</a:t>
            </a:r>
          </a:p>
        </p:txBody>
      </p:sp>
      <p:sp>
        <p:nvSpPr>
          <p:cNvPr id="3" name="TextBox 2">
            <a:extLst>
              <a:ext uri="{FF2B5EF4-FFF2-40B4-BE49-F238E27FC236}">
                <a16:creationId xmlns:a16="http://schemas.microsoft.com/office/drawing/2014/main" id="{58935D1B-481C-43CB-831A-F08F6FD3A983}"/>
              </a:ext>
            </a:extLst>
          </p:cNvPr>
          <p:cNvSpPr txBox="1"/>
          <p:nvPr/>
        </p:nvSpPr>
        <p:spPr>
          <a:xfrm>
            <a:off x="1885070" y="1956492"/>
            <a:ext cx="8918918" cy="3170099"/>
          </a:xfrm>
          <a:prstGeom prst="rect">
            <a:avLst/>
          </a:prstGeom>
          <a:noFill/>
        </p:spPr>
        <p:txBody>
          <a:bodyPr wrap="square" rtlCol="0">
            <a:spAutoFit/>
          </a:bodyPr>
          <a:lstStyle/>
          <a:p>
            <a:pPr algn="just"/>
            <a:r>
              <a:rPr lang="en-US" sz="2000" dirty="0"/>
              <a:t>1. “He works in a bank” </a:t>
            </a:r>
          </a:p>
          <a:p>
            <a:pPr algn="just"/>
            <a:r>
              <a:rPr lang="en-US" sz="2000" dirty="0"/>
              <a:t>She said ___________________________________________________________ </a:t>
            </a:r>
          </a:p>
          <a:p>
            <a:pPr algn="just"/>
            <a:r>
              <a:rPr lang="en-US" sz="2000" dirty="0"/>
              <a:t>2. “We went out last night” </a:t>
            </a:r>
          </a:p>
          <a:p>
            <a:pPr algn="just"/>
            <a:r>
              <a:rPr lang="en-US" sz="2000" dirty="0"/>
              <a:t>She told me________________________________________________________ </a:t>
            </a:r>
          </a:p>
          <a:p>
            <a:pPr algn="just"/>
            <a:r>
              <a:rPr lang="en-US" sz="2000" dirty="0"/>
              <a:t>3. “I’m coming!” </a:t>
            </a:r>
          </a:p>
          <a:p>
            <a:pPr algn="just"/>
            <a:r>
              <a:rPr lang="en-US" sz="2000" dirty="0"/>
              <a:t>She said ___________________________________________________________ </a:t>
            </a:r>
          </a:p>
          <a:p>
            <a:pPr algn="just"/>
            <a:r>
              <a:rPr lang="en-US" sz="2000" dirty="0"/>
              <a:t>4. “I was waiting for the bus when he arrived” </a:t>
            </a:r>
          </a:p>
          <a:p>
            <a:pPr algn="just"/>
            <a:r>
              <a:rPr lang="en-US" sz="2000" dirty="0"/>
              <a:t>She told me ________________________________________________________ </a:t>
            </a:r>
          </a:p>
          <a:p>
            <a:pPr algn="just"/>
            <a:r>
              <a:rPr lang="en-US" sz="2000" dirty="0"/>
              <a:t>5. “ I’d never been there before” </a:t>
            </a:r>
          </a:p>
          <a:p>
            <a:pPr algn="just"/>
            <a:r>
              <a:rPr lang="en-US" sz="2000" dirty="0"/>
              <a:t>She said ___________________________________________________________ </a:t>
            </a:r>
            <a:endParaRPr lang="en-US" dirty="0"/>
          </a:p>
        </p:txBody>
      </p:sp>
    </p:spTree>
    <p:extLst>
      <p:ext uri="{BB962C8B-B14F-4D97-AF65-F5344CB8AC3E}">
        <p14:creationId xmlns:p14="http://schemas.microsoft.com/office/powerpoint/2010/main" val="1842738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384D6-417D-42C6-BDD6-2EEC8AAA4C1D}"/>
              </a:ext>
            </a:extLst>
          </p:cNvPr>
          <p:cNvSpPr>
            <a:spLocks noGrp="1"/>
          </p:cNvSpPr>
          <p:nvPr>
            <p:ph type="title"/>
          </p:nvPr>
        </p:nvSpPr>
        <p:spPr/>
        <p:txBody>
          <a:bodyPr/>
          <a:lstStyle/>
          <a:p>
            <a:r>
              <a:rPr lang="en-US" dirty="0"/>
              <a:t>Reported commands</a:t>
            </a:r>
          </a:p>
        </p:txBody>
      </p:sp>
      <p:sp>
        <p:nvSpPr>
          <p:cNvPr id="3" name="Content Placeholder 2">
            <a:extLst>
              <a:ext uri="{FF2B5EF4-FFF2-40B4-BE49-F238E27FC236}">
                <a16:creationId xmlns:a16="http://schemas.microsoft.com/office/drawing/2014/main" id="{645F6D75-FCD1-4306-BFF6-E789AB9521E2}"/>
              </a:ext>
            </a:extLst>
          </p:cNvPr>
          <p:cNvSpPr>
            <a:spLocks noGrp="1"/>
          </p:cNvSpPr>
          <p:nvPr>
            <p:ph idx="1"/>
          </p:nvPr>
        </p:nvSpPr>
        <p:spPr/>
        <p:txBody>
          <a:bodyPr/>
          <a:lstStyle/>
          <a:p>
            <a:r>
              <a:rPr lang="en-US" dirty="0"/>
              <a:t>When we report someone’s commands, we use TO and NOT TO</a:t>
            </a:r>
          </a:p>
          <a:p>
            <a:r>
              <a:rPr lang="en-US" dirty="0"/>
              <a:t>“Close the door” – She told me TO close the door.</a:t>
            </a:r>
          </a:p>
          <a:p>
            <a:r>
              <a:rPr lang="en-US" dirty="0"/>
              <a:t>“Don’t eat that” – She told me NOT TO eat that.</a:t>
            </a:r>
          </a:p>
        </p:txBody>
      </p:sp>
    </p:spTree>
    <p:extLst>
      <p:ext uri="{BB962C8B-B14F-4D97-AF65-F5344CB8AC3E}">
        <p14:creationId xmlns:p14="http://schemas.microsoft.com/office/powerpoint/2010/main" val="155451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59A4-1FEC-4892-A1FD-0B1246BC0DF4}"/>
              </a:ext>
            </a:extLst>
          </p:cNvPr>
          <p:cNvSpPr>
            <a:spLocks noGrp="1"/>
          </p:cNvSpPr>
          <p:nvPr>
            <p:ph type="title"/>
          </p:nvPr>
        </p:nvSpPr>
        <p:spPr/>
        <p:txBody>
          <a:bodyPr/>
          <a:lstStyle/>
          <a:p>
            <a:r>
              <a:rPr lang="en-US" dirty="0"/>
              <a:t>Reported questions</a:t>
            </a:r>
          </a:p>
        </p:txBody>
      </p:sp>
      <p:sp>
        <p:nvSpPr>
          <p:cNvPr id="3" name="Text Placeholder 2">
            <a:extLst>
              <a:ext uri="{FF2B5EF4-FFF2-40B4-BE49-F238E27FC236}">
                <a16:creationId xmlns:a16="http://schemas.microsoft.com/office/drawing/2014/main" id="{A2873E19-9059-4F9E-94AF-A81CA229C96B}"/>
              </a:ext>
            </a:extLst>
          </p:cNvPr>
          <p:cNvSpPr>
            <a:spLocks noGrp="1"/>
          </p:cNvSpPr>
          <p:nvPr>
            <p:ph type="body" idx="1"/>
          </p:nvPr>
        </p:nvSpPr>
        <p:spPr/>
        <p:txBody>
          <a:bodyPr/>
          <a:lstStyle/>
          <a:p>
            <a:r>
              <a:rPr lang="en-US" dirty="0"/>
              <a:t>Yes/no questions</a:t>
            </a:r>
          </a:p>
        </p:txBody>
      </p:sp>
      <p:sp>
        <p:nvSpPr>
          <p:cNvPr id="4" name="Content Placeholder 3">
            <a:extLst>
              <a:ext uri="{FF2B5EF4-FFF2-40B4-BE49-F238E27FC236}">
                <a16:creationId xmlns:a16="http://schemas.microsoft.com/office/drawing/2014/main" id="{A5CCD6E6-3DAF-4132-8ACE-2FD601BFCECC}"/>
              </a:ext>
            </a:extLst>
          </p:cNvPr>
          <p:cNvSpPr>
            <a:spLocks noGrp="1"/>
          </p:cNvSpPr>
          <p:nvPr>
            <p:ph sz="half" idx="2"/>
          </p:nvPr>
        </p:nvSpPr>
        <p:spPr/>
        <p:txBody>
          <a:bodyPr/>
          <a:lstStyle/>
          <a:p>
            <a:r>
              <a:rPr lang="en-US" dirty="0"/>
              <a:t>We use IF for YES/NO QUESTIONS + we change the tense.</a:t>
            </a:r>
          </a:p>
          <a:p>
            <a:r>
              <a:rPr lang="en-US" dirty="0"/>
              <a:t>“Do you like pesto?” – He asked me IF I liked pesto.</a:t>
            </a:r>
          </a:p>
        </p:txBody>
      </p:sp>
      <p:sp>
        <p:nvSpPr>
          <p:cNvPr id="5" name="Text Placeholder 4">
            <a:extLst>
              <a:ext uri="{FF2B5EF4-FFF2-40B4-BE49-F238E27FC236}">
                <a16:creationId xmlns:a16="http://schemas.microsoft.com/office/drawing/2014/main" id="{8F69E62A-D656-40ED-B4EE-88F00A55DC73}"/>
              </a:ext>
            </a:extLst>
          </p:cNvPr>
          <p:cNvSpPr>
            <a:spLocks noGrp="1"/>
          </p:cNvSpPr>
          <p:nvPr>
            <p:ph type="body" sz="quarter" idx="3"/>
          </p:nvPr>
        </p:nvSpPr>
        <p:spPr/>
        <p:txBody>
          <a:bodyPr/>
          <a:lstStyle/>
          <a:p>
            <a:r>
              <a:rPr lang="en-US" dirty="0" err="1"/>
              <a:t>Wh</a:t>
            </a:r>
            <a:r>
              <a:rPr lang="en-US" dirty="0"/>
              <a:t>- questions</a:t>
            </a:r>
          </a:p>
        </p:txBody>
      </p:sp>
      <p:sp>
        <p:nvSpPr>
          <p:cNvPr id="6" name="Content Placeholder 5">
            <a:extLst>
              <a:ext uri="{FF2B5EF4-FFF2-40B4-BE49-F238E27FC236}">
                <a16:creationId xmlns:a16="http://schemas.microsoft.com/office/drawing/2014/main" id="{C86E358F-BD3F-4AD0-8653-EB3E0E3821D4}"/>
              </a:ext>
            </a:extLst>
          </p:cNvPr>
          <p:cNvSpPr>
            <a:spLocks noGrp="1"/>
          </p:cNvSpPr>
          <p:nvPr>
            <p:ph sz="quarter" idx="4"/>
          </p:nvPr>
        </p:nvSpPr>
        <p:spPr/>
        <p:txBody>
          <a:bodyPr/>
          <a:lstStyle/>
          <a:p>
            <a:r>
              <a:rPr lang="en-US" dirty="0"/>
              <a:t>These questions are made in a similar manner like the regular statements:</a:t>
            </a:r>
          </a:p>
          <a:p>
            <a:r>
              <a:rPr lang="en-US" dirty="0"/>
              <a:t>“Where is Julie?” – She asked me where Julie was</a:t>
            </a:r>
          </a:p>
        </p:txBody>
      </p:sp>
    </p:spTree>
    <p:extLst>
      <p:ext uri="{BB962C8B-B14F-4D97-AF65-F5344CB8AC3E}">
        <p14:creationId xmlns:p14="http://schemas.microsoft.com/office/powerpoint/2010/main" val="1828648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64C92-AAA2-4D20-B76B-DBFE8C489D36}"/>
              </a:ext>
            </a:extLst>
          </p:cNvPr>
          <p:cNvSpPr txBox="1"/>
          <p:nvPr/>
        </p:nvSpPr>
        <p:spPr>
          <a:xfrm>
            <a:off x="1083212" y="1153550"/>
            <a:ext cx="1014280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0C0"/>
                </a:solidFill>
                <a:effectLst/>
                <a:uLnTx/>
                <a:uFillTx/>
                <a:latin typeface="Rockwell" panose="02060603020205020403"/>
                <a:ea typeface="+mn-ea"/>
                <a:cs typeface="+mn-cs"/>
              </a:rPr>
              <a:t>Still not sure how to use Reported Speech?</a:t>
            </a:r>
          </a:p>
        </p:txBody>
      </p:sp>
      <p:sp>
        <p:nvSpPr>
          <p:cNvPr id="3" name="TextBox 2">
            <a:extLst>
              <a:ext uri="{FF2B5EF4-FFF2-40B4-BE49-F238E27FC236}">
                <a16:creationId xmlns:a16="http://schemas.microsoft.com/office/drawing/2014/main" id="{58935D1B-481C-43CB-831A-F08F6FD3A983}"/>
              </a:ext>
            </a:extLst>
          </p:cNvPr>
          <p:cNvSpPr txBox="1"/>
          <p:nvPr/>
        </p:nvSpPr>
        <p:spPr>
          <a:xfrm>
            <a:off x="759655" y="2236763"/>
            <a:ext cx="10789920" cy="160043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Rockwell" panose="02060603020205020403"/>
                <a:ea typeface="+mn-ea"/>
                <a:cs typeface="+mn-cs"/>
              </a:rPr>
              <a:t>Try watching these video-explanations: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Rockwell" panose="02060603020205020403"/>
              <a:ea typeface="+mn-ea"/>
              <a:cs typeface="+mn-cs"/>
            </a:endParaRPr>
          </a:p>
          <a:p>
            <a:pPr lvl="0" algn="ctr"/>
            <a:r>
              <a:rPr lang="en-US" sz="2000" dirty="0">
                <a:hlinkClick r:id="rId2"/>
              </a:rPr>
              <a:t>https://www.youtube.com/watch?v=lcnVMh0tR9w</a:t>
            </a:r>
            <a:endParaRPr lang="en-US" sz="2000" dirty="0"/>
          </a:p>
          <a:p>
            <a:pPr lvl="0" algn="ctr"/>
            <a:r>
              <a:rPr lang="en-US" sz="2000" dirty="0">
                <a:hlinkClick r:id="rId3"/>
              </a:rPr>
              <a:t>https://www.youtube.com/watch?v=BLYjETy1d7s</a:t>
            </a:r>
            <a:endParaRPr kumimoji="0" lang="en-US" sz="2000" b="0" i="0" u="none" strike="noStrike" kern="1200" cap="none" spc="0" normalizeH="0" baseline="0" noProof="0" dirty="0">
              <a:ln>
                <a:noFill/>
              </a:ln>
              <a:solidFill>
                <a:srgbClr val="000000"/>
              </a:solidFill>
              <a:effectLst/>
              <a:uLnTx/>
              <a:uFillTx/>
              <a:latin typeface="Rockwell" panose="02060603020205020403"/>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Rockwell" panose="02060603020205020403"/>
              <a:ea typeface="+mn-ea"/>
              <a:cs typeface="+mn-cs"/>
            </a:endParaRPr>
          </a:p>
        </p:txBody>
      </p:sp>
      <p:sp>
        <p:nvSpPr>
          <p:cNvPr id="4" name="TextBox 3">
            <a:extLst>
              <a:ext uri="{FF2B5EF4-FFF2-40B4-BE49-F238E27FC236}">
                <a16:creationId xmlns:a16="http://schemas.microsoft.com/office/drawing/2014/main" id="{95FF55BE-E34D-4C16-B7C4-AA341EF6AAB4}"/>
              </a:ext>
            </a:extLst>
          </p:cNvPr>
          <p:cNvSpPr txBox="1"/>
          <p:nvPr/>
        </p:nvSpPr>
        <p:spPr>
          <a:xfrm>
            <a:off x="1083212" y="4119488"/>
            <a:ext cx="1014280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0C0"/>
                </a:solidFill>
                <a:effectLst/>
                <a:uLnTx/>
                <a:uFillTx/>
                <a:latin typeface="Rockwell" panose="02060603020205020403"/>
                <a:ea typeface="+mn-ea"/>
                <a:cs typeface="+mn-cs"/>
              </a:rPr>
              <a:t>Need more exercises?</a:t>
            </a:r>
          </a:p>
        </p:txBody>
      </p:sp>
      <p:sp>
        <p:nvSpPr>
          <p:cNvPr id="5" name="TextBox 4">
            <a:extLst>
              <a:ext uri="{FF2B5EF4-FFF2-40B4-BE49-F238E27FC236}">
                <a16:creationId xmlns:a16="http://schemas.microsoft.com/office/drawing/2014/main" id="{254AECB6-1A20-42DD-9E5C-F43AB1C6469D}"/>
              </a:ext>
            </a:extLst>
          </p:cNvPr>
          <p:cNvSpPr txBox="1"/>
          <p:nvPr/>
        </p:nvSpPr>
        <p:spPr>
          <a:xfrm>
            <a:off x="759655" y="4863440"/>
            <a:ext cx="10789920" cy="98488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Rockwell" panose="02060603020205020403"/>
                <a:ea typeface="+mn-ea"/>
                <a:cs typeface="+mn-cs"/>
              </a:rPr>
              <a:t>Visit:</a:t>
            </a:r>
          </a:p>
          <a:p>
            <a:pPr lvl="0" algn="ctr"/>
            <a:r>
              <a:rPr lang="en-US" sz="2000" dirty="0">
                <a:hlinkClick r:id="rId4"/>
              </a:rPr>
              <a:t>https://inglescarmelitaslb.files.wordpress.com/2011/05/reported-speech.pdf</a:t>
            </a:r>
            <a:endParaRPr kumimoji="0" lang="en-US" sz="2000" b="0" i="0" u="none" strike="noStrike" kern="1200" cap="none" spc="0" normalizeH="0" baseline="0" noProof="0" dirty="0">
              <a:ln>
                <a:noFill/>
              </a:ln>
              <a:solidFill>
                <a:srgbClr val="000000"/>
              </a:solidFill>
              <a:effectLst/>
              <a:uLnTx/>
              <a:uFillTx/>
              <a:latin typeface="Rockwell" panose="02060603020205020403"/>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804743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64C92-AAA2-4D20-B76B-DBFE8C489D36}"/>
              </a:ext>
            </a:extLst>
          </p:cNvPr>
          <p:cNvSpPr txBox="1"/>
          <p:nvPr/>
        </p:nvSpPr>
        <p:spPr>
          <a:xfrm>
            <a:off x="1083212" y="992273"/>
            <a:ext cx="2968283" cy="830997"/>
          </a:xfrm>
          <a:prstGeom prst="rect">
            <a:avLst/>
          </a:prstGeom>
          <a:noFill/>
        </p:spPr>
        <p:txBody>
          <a:bodyPr wrap="square" rtlCol="0">
            <a:spAutoFit/>
          </a:bodyPr>
          <a:lstStyle/>
          <a:p>
            <a:pPr algn="ctr"/>
            <a:r>
              <a:rPr lang="en-US" sz="2400" dirty="0">
                <a:solidFill>
                  <a:srgbClr val="0070C0"/>
                </a:solidFill>
              </a:rPr>
              <a:t>Bonus exercise 1 – </a:t>
            </a:r>
          </a:p>
          <a:p>
            <a:pPr algn="ctr"/>
            <a:r>
              <a:rPr lang="en-US" sz="2400" dirty="0">
                <a:solidFill>
                  <a:srgbClr val="0070C0"/>
                </a:solidFill>
              </a:rPr>
              <a:t>Word formation </a:t>
            </a:r>
          </a:p>
        </p:txBody>
      </p:sp>
      <p:sp>
        <p:nvSpPr>
          <p:cNvPr id="3" name="TextBox 2">
            <a:extLst>
              <a:ext uri="{FF2B5EF4-FFF2-40B4-BE49-F238E27FC236}">
                <a16:creationId xmlns:a16="http://schemas.microsoft.com/office/drawing/2014/main" id="{58935D1B-481C-43CB-831A-F08F6FD3A983}"/>
              </a:ext>
            </a:extLst>
          </p:cNvPr>
          <p:cNvSpPr txBox="1"/>
          <p:nvPr/>
        </p:nvSpPr>
        <p:spPr>
          <a:xfrm>
            <a:off x="5249594" y="992273"/>
            <a:ext cx="5859194" cy="4401205"/>
          </a:xfrm>
          <a:prstGeom prst="rect">
            <a:avLst/>
          </a:prstGeom>
          <a:noFill/>
        </p:spPr>
        <p:txBody>
          <a:bodyPr wrap="square" rtlCol="0">
            <a:spAutoFit/>
          </a:bodyPr>
          <a:lstStyle/>
          <a:p>
            <a:pPr marL="457200" indent="-457200" algn="just">
              <a:buAutoNum type="arabicParenR"/>
            </a:pPr>
            <a:r>
              <a:rPr lang="en-US" sz="2000" dirty="0"/>
              <a:t>The index at the back of the book is in __________ order. (alphabet) </a:t>
            </a:r>
          </a:p>
          <a:p>
            <a:pPr marL="457200" indent="-457200" algn="just">
              <a:buAutoNum type="arabicParenR"/>
            </a:pPr>
            <a:r>
              <a:rPr lang="en-US" sz="2000" dirty="0"/>
              <a:t>The fans waved __________ as the film star stepped out of the limousine. (excite) </a:t>
            </a:r>
          </a:p>
          <a:p>
            <a:pPr marL="457200" indent="-457200" algn="just">
              <a:buAutoNum type="arabicParenR"/>
            </a:pPr>
            <a:r>
              <a:rPr lang="en-US" sz="2000" dirty="0"/>
              <a:t>Chickenpox is a highly __________ disease which many people catch as a child. (infect) </a:t>
            </a:r>
          </a:p>
          <a:p>
            <a:pPr marL="457200" indent="-457200" algn="just">
              <a:buAutoNum type="arabicParenR"/>
            </a:pPr>
            <a:r>
              <a:rPr lang="en-US" sz="2000" dirty="0"/>
              <a:t>Matt is very __________ . He wants to be number one at everything. (compete) </a:t>
            </a:r>
          </a:p>
          <a:p>
            <a:pPr marL="457200" indent="-457200" algn="just">
              <a:buAutoNum type="arabicParenR"/>
            </a:pPr>
            <a:r>
              <a:rPr lang="en-US" sz="2000" dirty="0"/>
              <a:t>Harry loves cars and he's so __________ about them. (knowledge) </a:t>
            </a:r>
          </a:p>
          <a:p>
            <a:pPr marL="457200" indent="-457200" algn="just">
              <a:buAutoNum type="arabicParenR"/>
            </a:pPr>
            <a:r>
              <a:rPr lang="en-US" sz="2000" dirty="0"/>
              <a:t>The prime minister thinks there may be a __________ to overthrow him. (conspire) </a:t>
            </a:r>
          </a:p>
          <a:p>
            <a:pPr marL="457200" indent="-457200" algn="just">
              <a:buAutoNum type="arabicParenR"/>
            </a:pPr>
            <a:r>
              <a:rPr lang="en-US" sz="2000" dirty="0"/>
              <a:t>In __________ with Tokyo, London and Paris are relatively cheap. (compare)</a:t>
            </a:r>
            <a:endParaRPr lang="en-US" dirty="0"/>
          </a:p>
        </p:txBody>
      </p:sp>
    </p:spTree>
    <p:extLst>
      <p:ext uri="{BB962C8B-B14F-4D97-AF65-F5344CB8AC3E}">
        <p14:creationId xmlns:p14="http://schemas.microsoft.com/office/powerpoint/2010/main" val="3135714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64C92-AAA2-4D20-B76B-DBFE8C489D36}"/>
              </a:ext>
            </a:extLst>
          </p:cNvPr>
          <p:cNvSpPr txBox="1"/>
          <p:nvPr/>
        </p:nvSpPr>
        <p:spPr>
          <a:xfrm>
            <a:off x="463391" y="766714"/>
            <a:ext cx="4318782" cy="1200329"/>
          </a:xfrm>
          <a:prstGeom prst="rect">
            <a:avLst/>
          </a:prstGeom>
          <a:noFill/>
        </p:spPr>
        <p:txBody>
          <a:bodyPr wrap="square" rtlCol="0">
            <a:spAutoFit/>
          </a:bodyPr>
          <a:lstStyle/>
          <a:p>
            <a:pPr algn="ctr"/>
            <a:r>
              <a:rPr lang="en-US" sz="2400" dirty="0">
                <a:solidFill>
                  <a:srgbClr val="0070C0"/>
                </a:solidFill>
              </a:rPr>
              <a:t>Bonus exercise 2 – </a:t>
            </a:r>
          </a:p>
          <a:p>
            <a:pPr algn="ctr"/>
            <a:r>
              <a:rPr lang="en-US" sz="2400" dirty="0">
                <a:solidFill>
                  <a:srgbClr val="0070C0"/>
                </a:solidFill>
              </a:rPr>
              <a:t>Keyword </a:t>
            </a:r>
          </a:p>
          <a:p>
            <a:pPr algn="ctr"/>
            <a:r>
              <a:rPr lang="en-US" sz="2400" dirty="0">
                <a:solidFill>
                  <a:srgbClr val="0070C0"/>
                </a:solidFill>
              </a:rPr>
              <a:t>Transformations</a:t>
            </a:r>
          </a:p>
        </p:txBody>
      </p:sp>
      <p:pic>
        <p:nvPicPr>
          <p:cNvPr id="4" name="Picture 3">
            <a:extLst>
              <a:ext uri="{FF2B5EF4-FFF2-40B4-BE49-F238E27FC236}">
                <a16:creationId xmlns:a16="http://schemas.microsoft.com/office/drawing/2014/main" id="{48E35836-8EE1-49BF-AC76-207A2CFE716A}"/>
              </a:ext>
            </a:extLst>
          </p:cNvPr>
          <p:cNvPicPr>
            <a:picLocks noChangeAspect="1"/>
          </p:cNvPicPr>
          <p:nvPr/>
        </p:nvPicPr>
        <p:blipFill>
          <a:blip r:embed="rId2"/>
          <a:stretch>
            <a:fillRect/>
          </a:stretch>
        </p:blipFill>
        <p:spPr>
          <a:xfrm>
            <a:off x="4543021" y="766714"/>
            <a:ext cx="7185588" cy="5324572"/>
          </a:xfrm>
          <a:prstGeom prst="rect">
            <a:avLst/>
          </a:prstGeom>
        </p:spPr>
      </p:pic>
    </p:spTree>
    <p:extLst>
      <p:ext uri="{BB962C8B-B14F-4D97-AF65-F5344CB8AC3E}">
        <p14:creationId xmlns:p14="http://schemas.microsoft.com/office/powerpoint/2010/main" val="214831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42438-B8B7-444C-A2F0-579BE2D7F05B}"/>
              </a:ext>
            </a:extLst>
          </p:cNvPr>
          <p:cNvSpPr>
            <a:spLocks noGrp="1"/>
          </p:cNvSpPr>
          <p:nvPr>
            <p:ph type="title"/>
          </p:nvPr>
        </p:nvSpPr>
        <p:spPr/>
        <p:txBody>
          <a:bodyPr/>
          <a:lstStyle/>
          <a:p>
            <a:r>
              <a:rPr lang="en-US" dirty="0"/>
              <a:t>Do the exercises and most importantly: STAY HOME!</a:t>
            </a:r>
          </a:p>
        </p:txBody>
      </p:sp>
      <p:sp>
        <p:nvSpPr>
          <p:cNvPr id="3" name="Content Placeholder 2">
            <a:extLst>
              <a:ext uri="{FF2B5EF4-FFF2-40B4-BE49-F238E27FC236}">
                <a16:creationId xmlns:a16="http://schemas.microsoft.com/office/drawing/2014/main" id="{BE040727-5CC0-435E-BB98-131AD6FBE942}"/>
              </a:ext>
            </a:extLst>
          </p:cNvPr>
          <p:cNvSpPr>
            <a:spLocks noGrp="1"/>
          </p:cNvSpPr>
          <p:nvPr>
            <p:ph sz="half" idx="1"/>
          </p:nvPr>
        </p:nvSpPr>
        <p:spPr>
          <a:xfrm>
            <a:off x="4712915" y="353021"/>
            <a:ext cx="4529559" cy="2382651"/>
          </a:xfrm>
        </p:spPr>
        <p:txBody>
          <a:bodyPr/>
          <a:lstStyle/>
          <a:p>
            <a:r>
              <a:rPr lang="en-US" dirty="0"/>
              <a:t>Need movie recommendations? Watch:</a:t>
            </a:r>
          </a:p>
          <a:p>
            <a:pPr lvl="1"/>
            <a:r>
              <a:rPr lang="en-US" dirty="0"/>
              <a:t>Law-abiding citizen</a:t>
            </a:r>
          </a:p>
          <a:p>
            <a:pPr lvl="1"/>
            <a:r>
              <a:rPr lang="en-US" dirty="0"/>
              <a:t>A beautiful mind</a:t>
            </a:r>
          </a:p>
          <a:p>
            <a:pPr lvl="1"/>
            <a:r>
              <a:rPr lang="en-US" dirty="0"/>
              <a:t>The Dreamers</a:t>
            </a:r>
          </a:p>
          <a:p>
            <a:pPr lvl="1"/>
            <a:r>
              <a:rPr lang="en-US" dirty="0"/>
              <a:t>Stonehearst asylum</a:t>
            </a:r>
          </a:p>
          <a:p>
            <a:pPr lvl="1"/>
            <a:r>
              <a:rPr lang="en-US" dirty="0"/>
              <a:t>Fantastic Mr. Fox</a:t>
            </a:r>
          </a:p>
          <a:p>
            <a:endParaRPr lang="en-US" dirty="0"/>
          </a:p>
        </p:txBody>
      </p:sp>
      <p:sp>
        <p:nvSpPr>
          <p:cNvPr id="4" name="Content Placeholder 3">
            <a:extLst>
              <a:ext uri="{FF2B5EF4-FFF2-40B4-BE49-F238E27FC236}">
                <a16:creationId xmlns:a16="http://schemas.microsoft.com/office/drawing/2014/main" id="{2D2A7E2F-C5D2-4BB0-8F6C-CB2A6BFB1CA1}"/>
              </a:ext>
            </a:extLst>
          </p:cNvPr>
          <p:cNvSpPr>
            <a:spLocks noGrp="1"/>
          </p:cNvSpPr>
          <p:nvPr>
            <p:ph sz="half" idx="2"/>
          </p:nvPr>
        </p:nvSpPr>
        <p:spPr>
          <a:xfrm>
            <a:off x="7424030" y="2413250"/>
            <a:ext cx="4672667" cy="2383586"/>
          </a:xfrm>
        </p:spPr>
        <p:txBody>
          <a:bodyPr/>
          <a:lstStyle/>
          <a:p>
            <a:r>
              <a:rPr lang="en-US" dirty="0"/>
              <a:t>Feel like watching a show instead? Try:</a:t>
            </a:r>
          </a:p>
          <a:p>
            <a:pPr lvl="1"/>
            <a:r>
              <a:rPr lang="en-US" dirty="0"/>
              <a:t>Hannibal</a:t>
            </a:r>
          </a:p>
          <a:p>
            <a:pPr lvl="1"/>
            <a:r>
              <a:rPr lang="en-US" dirty="0"/>
              <a:t>Downton Abbey</a:t>
            </a:r>
          </a:p>
          <a:p>
            <a:pPr lvl="1"/>
            <a:r>
              <a:rPr lang="en-US" dirty="0"/>
              <a:t>Scrubs or Brooklyn Nine-Nine</a:t>
            </a:r>
          </a:p>
          <a:p>
            <a:pPr lvl="1"/>
            <a:r>
              <a:rPr lang="en-US" dirty="0"/>
              <a:t>Dark or Mindhunter</a:t>
            </a:r>
          </a:p>
        </p:txBody>
      </p:sp>
      <p:sp>
        <p:nvSpPr>
          <p:cNvPr id="5" name="Content Placeholder 3">
            <a:extLst>
              <a:ext uri="{FF2B5EF4-FFF2-40B4-BE49-F238E27FC236}">
                <a16:creationId xmlns:a16="http://schemas.microsoft.com/office/drawing/2014/main" id="{EFA3DF2D-4108-4DB8-8126-B6F809F34178}"/>
              </a:ext>
            </a:extLst>
          </p:cNvPr>
          <p:cNvSpPr txBox="1">
            <a:spLocks/>
          </p:cNvSpPr>
          <p:nvPr/>
        </p:nvSpPr>
        <p:spPr>
          <a:xfrm>
            <a:off x="1253817" y="4474414"/>
            <a:ext cx="6272022" cy="238358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dirty="0"/>
          </a:p>
        </p:txBody>
      </p:sp>
      <p:sp>
        <p:nvSpPr>
          <p:cNvPr id="6" name="Content Placeholder 3">
            <a:extLst>
              <a:ext uri="{FF2B5EF4-FFF2-40B4-BE49-F238E27FC236}">
                <a16:creationId xmlns:a16="http://schemas.microsoft.com/office/drawing/2014/main" id="{C8D038FD-6302-45AC-A1C3-F877B0048743}"/>
              </a:ext>
            </a:extLst>
          </p:cNvPr>
          <p:cNvSpPr txBox="1">
            <a:spLocks/>
          </p:cNvSpPr>
          <p:nvPr/>
        </p:nvSpPr>
        <p:spPr>
          <a:xfrm>
            <a:off x="4890749" y="4473479"/>
            <a:ext cx="4672667" cy="238358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dirty="0"/>
              <a:t>In need of a book recommendation? Check these out:</a:t>
            </a:r>
          </a:p>
          <a:p>
            <a:pPr lvl="1"/>
            <a:r>
              <a:rPr lang="en-US" dirty="0"/>
              <a:t>The Perks of Being a Wallflower</a:t>
            </a:r>
          </a:p>
          <a:p>
            <a:pPr lvl="1"/>
            <a:r>
              <a:rPr lang="en-US" dirty="0"/>
              <a:t>A Court of Thorns and Roses</a:t>
            </a:r>
          </a:p>
          <a:p>
            <a:pPr lvl="1"/>
            <a:r>
              <a:rPr lang="en-US" dirty="0"/>
              <a:t>And then there were none</a:t>
            </a:r>
          </a:p>
          <a:p>
            <a:pPr lvl="1"/>
            <a:r>
              <a:rPr lang="en-US" dirty="0"/>
              <a:t>Sharp Objects or Gone Girl</a:t>
            </a:r>
          </a:p>
          <a:p>
            <a:pPr lvl="1"/>
            <a:endParaRPr lang="en-US" dirty="0"/>
          </a:p>
        </p:txBody>
      </p:sp>
    </p:spTree>
    <p:extLst>
      <p:ext uri="{BB962C8B-B14F-4D97-AF65-F5344CB8AC3E}">
        <p14:creationId xmlns:p14="http://schemas.microsoft.com/office/powerpoint/2010/main" val="2033754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0762-D434-4969-BD61-5924B717DD7B}"/>
              </a:ext>
            </a:extLst>
          </p:cNvPr>
          <p:cNvSpPr>
            <a:spLocks noGrp="1"/>
          </p:cNvSpPr>
          <p:nvPr>
            <p:ph type="title"/>
          </p:nvPr>
        </p:nvSpPr>
        <p:spPr/>
        <p:txBody>
          <a:bodyPr/>
          <a:lstStyle/>
          <a:p>
            <a:r>
              <a:rPr lang="en-US" dirty="0"/>
              <a:t>Part 1</a:t>
            </a:r>
          </a:p>
        </p:txBody>
      </p:sp>
      <p:sp>
        <p:nvSpPr>
          <p:cNvPr id="3" name="Text Placeholder 2">
            <a:extLst>
              <a:ext uri="{FF2B5EF4-FFF2-40B4-BE49-F238E27FC236}">
                <a16:creationId xmlns:a16="http://schemas.microsoft.com/office/drawing/2014/main" id="{F945F6E2-679F-45DD-9E7C-7233C0745EFA}"/>
              </a:ext>
            </a:extLst>
          </p:cNvPr>
          <p:cNvSpPr>
            <a:spLocks noGrp="1"/>
          </p:cNvSpPr>
          <p:nvPr>
            <p:ph type="body" idx="1"/>
          </p:nvPr>
        </p:nvSpPr>
        <p:spPr/>
        <p:txBody>
          <a:bodyPr/>
          <a:lstStyle/>
          <a:p>
            <a:r>
              <a:rPr lang="en-US" dirty="0"/>
              <a:t>Vocabulary &amp; Writing</a:t>
            </a:r>
          </a:p>
        </p:txBody>
      </p:sp>
    </p:spTree>
    <p:extLst>
      <p:ext uri="{BB962C8B-B14F-4D97-AF65-F5344CB8AC3E}">
        <p14:creationId xmlns:p14="http://schemas.microsoft.com/office/powerpoint/2010/main" val="2791369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C5C6-9D27-4B50-9BA7-9B21B059C167}"/>
              </a:ext>
            </a:extLst>
          </p:cNvPr>
          <p:cNvSpPr>
            <a:spLocks noGrp="1"/>
          </p:cNvSpPr>
          <p:nvPr>
            <p:ph type="title"/>
          </p:nvPr>
        </p:nvSpPr>
        <p:spPr/>
        <p:txBody>
          <a:bodyPr>
            <a:normAutofit fontScale="90000"/>
          </a:bodyPr>
          <a:lstStyle/>
          <a:p>
            <a:r>
              <a:rPr lang="en-US" dirty="0"/>
              <a:t>Famous criminals: Al Capone</a:t>
            </a:r>
            <a:br>
              <a:rPr lang="en-US" b="1" dirty="0"/>
            </a:br>
            <a:endParaRPr lang="en-US" dirty="0"/>
          </a:p>
        </p:txBody>
      </p:sp>
      <p:sp>
        <p:nvSpPr>
          <p:cNvPr id="3" name="Content Placeholder 2">
            <a:extLst>
              <a:ext uri="{FF2B5EF4-FFF2-40B4-BE49-F238E27FC236}">
                <a16:creationId xmlns:a16="http://schemas.microsoft.com/office/drawing/2014/main" id="{70A95565-9A5E-4519-B076-CDAFA3EDDEA5}"/>
              </a:ext>
            </a:extLst>
          </p:cNvPr>
          <p:cNvSpPr>
            <a:spLocks noGrp="1"/>
          </p:cNvSpPr>
          <p:nvPr>
            <p:ph idx="1"/>
          </p:nvPr>
        </p:nvSpPr>
        <p:spPr/>
        <p:txBody>
          <a:bodyPr/>
          <a:lstStyle/>
          <a:p>
            <a:r>
              <a:rPr lang="en-US" dirty="0"/>
              <a:t>Al Capone is straight out of central casting when you think mobster, and during the 1920s he became one of the most notorious criminals who ever lived. He ran a violent empire in Chicago known as the Chicago Outfit that dealt in bootlegging, prostitution, and gambling.</a:t>
            </a:r>
          </a:p>
          <a:p>
            <a:r>
              <a:rPr lang="en-US" dirty="0"/>
              <a:t>Capone was also connected to the bloody St Valentine's Day Massacre, where many members of a rival gang were cut down by machine guns. It was largely due to the rival Irish gang hi-jacking Capone's liquor shipments, and for this he shot up an entire city block.</a:t>
            </a:r>
          </a:p>
          <a:p>
            <a:endParaRPr lang="en-US" dirty="0"/>
          </a:p>
        </p:txBody>
      </p:sp>
    </p:spTree>
    <p:extLst>
      <p:ext uri="{BB962C8B-B14F-4D97-AF65-F5344CB8AC3E}">
        <p14:creationId xmlns:p14="http://schemas.microsoft.com/office/powerpoint/2010/main" val="304496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C5C6-9D27-4B50-9BA7-9B21B059C167}"/>
              </a:ext>
            </a:extLst>
          </p:cNvPr>
          <p:cNvSpPr>
            <a:spLocks noGrp="1"/>
          </p:cNvSpPr>
          <p:nvPr>
            <p:ph type="title"/>
          </p:nvPr>
        </p:nvSpPr>
        <p:spPr/>
        <p:txBody>
          <a:bodyPr>
            <a:normAutofit fontScale="90000"/>
          </a:bodyPr>
          <a:lstStyle/>
          <a:p>
            <a:r>
              <a:rPr lang="en-US" dirty="0"/>
              <a:t>Famous criminals: Pablo Escobar</a:t>
            </a:r>
            <a:br>
              <a:rPr lang="en-US" b="1" dirty="0"/>
            </a:br>
            <a:endParaRPr lang="en-US" dirty="0"/>
          </a:p>
        </p:txBody>
      </p:sp>
      <p:sp>
        <p:nvSpPr>
          <p:cNvPr id="3" name="Content Placeholder 2">
            <a:extLst>
              <a:ext uri="{FF2B5EF4-FFF2-40B4-BE49-F238E27FC236}">
                <a16:creationId xmlns:a16="http://schemas.microsoft.com/office/drawing/2014/main" id="{70A95565-9A5E-4519-B076-CDAFA3EDDEA5}"/>
              </a:ext>
            </a:extLst>
          </p:cNvPr>
          <p:cNvSpPr>
            <a:spLocks noGrp="1"/>
          </p:cNvSpPr>
          <p:nvPr>
            <p:ph idx="1"/>
          </p:nvPr>
        </p:nvSpPr>
        <p:spPr/>
        <p:txBody>
          <a:bodyPr/>
          <a:lstStyle/>
          <a:p>
            <a:r>
              <a:rPr lang="en-US" dirty="0"/>
              <a:t>Pablo Escobar was known as the "King of Coke" during reign, and he amassed a fortune of over two billion dollars. He is one of the most notorious criminals of all time, and his flagrant attitude has been subject of many movies and television shows.</a:t>
            </a:r>
          </a:p>
          <a:p>
            <a:r>
              <a:rPr lang="en-US" dirty="0"/>
              <a:t>He ran the </a:t>
            </a:r>
            <a:r>
              <a:rPr lang="en-US" dirty="0" err="1"/>
              <a:t>The</a:t>
            </a:r>
            <a:r>
              <a:rPr lang="en-US" dirty="0"/>
              <a:t> Medellin Cartel, one of the most violent and notorious cartels to ever exist. Escobar murdered anybody that got in his way—cops and children included—and during the 70s and 80s he had a near monopoly in the cocaine smuggling business to America, shipping over 80 percent of the drug smuggled into the country.</a:t>
            </a:r>
          </a:p>
        </p:txBody>
      </p:sp>
    </p:spTree>
    <p:extLst>
      <p:ext uri="{BB962C8B-B14F-4D97-AF65-F5344CB8AC3E}">
        <p14:creationId xmlns:p14="http://schemas.microsoft.com/office/powerpoint/2010/main" val="272145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64C92-AAA2-4D20-B76B-DBFE8C489D36}"/>
              </a:ext>
            </a:extLst>
          </p:cNvPr>
          <p:cNvSpPr txBox="1"/>
          <p:nvPr/>
        </p:nvSpPr>
        <p:spPr>
          <a:xfrm>
            <a:off x="1083212" y="1153550"/>
            <a:ext cx="10142806" cy="461665"/>
          </a:xfrm>
          <a:prstGeom prst="rect">
            <a:avLst/>
          </a:prstGeom>
          <a:noFill/>
        </p:spPr>
        <p:txBody>
          <a:bodyPr wrap="square" rtlCol="0">
            <a:spAutoFit/>
          </a:bodyPr>
          <a:lstStyle/>
          <a:p>
            <a:pPr algn="ctr"/>
            <a:r>
              <a:rPr lang="en-US" sz="2400" dirty="0">
                <a:solidFill>
                  <a:srgbClr val="0070C0"/>
                </a:solidFill>
              </a:rPr>
              <a:t>Your turn: Write an article about a famous criminal of your choosing</a:t>
            </a:r>
          </a:p>
        </p:txBody>
      </p:sp>
      <p:sp>
        <p:nvSpPr>
          <p:cNvPr id="3" name="TextBox 2">
            <a:extLst>
              <a:ext uri="{FF2B5EF4-FFF2-40B4-BE49-F238E27FC236}">
                <a16:creationId xmlns:a16="http://schemas.microsoft.com/office/drawing/2014/main" id="{58935D1B-481C-43CB-831A-F08F6FD3A983}"/>
              </a:ext>
            </a:extLst>
          </p:cNvPr>
          <p:cNvSpPr txBox="1"/>
          <p:nvPr/>
        </p:nvSpPr>
        <p:spPr>
          <a:xfrm>
            <a:off x="759655" y="2236763"/>
            <a:ext cx="10789920" cy="1292662"/>
          </a:xfrm>
          <a:prstGeom prst="rect">
            <a:avLst/>
          </a:prstGeom>
          <a:noFill/>
        </p:spPr>
        <p:txBody>
          <a:bodyPr wrap="square" rtlCol="0">
            <a:spAutoFit/>
          </a:bodyPr>
          <a:lstStyle/>
          <a:p>
            <a:pPr algn="ctr"/>
            <a:r>
              <a:rPr lang="en-US" sz="2000" dirty="0"/>
              <a:t>Keep it short: 120-200 words</a:t>
            </a:r>
          </a:p>
          <a:p>
            <a:pPr algn="ctr"/>
            <a:r>
              <a:rPr lang="en-US" sz="2000" dirty="0"/>
              <a:t>Use some of the vocabulary/phrases in your books</a:t>
            </a:r>
          </a:p>
          <a:p>
            <a:pPr algn="ctr"/>
            <a:r>
              <a:rPr lang="en-US" sz="2000" dirty="0"/>
              <a:t>Send it by Sunday, March 22</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19506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0762-D434-4969-BD61-5924B717DD7B}"/>
              </a:ext>
            </a:extLst>
          </p:cNvPr>
          <p:cNvSpPr>
            <a:spLocks noGrp="1"/>
          </p:cNvSpPr>
          <p:nvPr>
            <p:ph type="title"/>
          </p:nvPr>
        </p:nvSpPr>
        <p:spPr/>
        <p:txBody>
          <a:bodyPr/>
          <a:lstStyle/>
          <a:p>
            <a:r>
              <a:rPr lang="en-US" dirty="0"/>
              <a:t>Part 2</a:t>
            </a:r>
          </a:p>
        </p:txBody>
      </p:sp>
      <p:sp>
        <p:nvSpPr>
          <p:cNvPr id="3" name="Text Placeholder 2">
            <a:extLst>
              <a:ext uri="{FF2B5EF4-FFF2-40B4-BE49-F238E27FC236}">
                <a16:creationId xmlns:a16="http://schemas.microsoft.com/office/drawing/2014/main" id="{F945F6E2-679F-45DD-9E7C-7233C0745EFA}"/>
              </a:ext>
            </a:extLst>
          </p:cNvPr>
          <p:cNvSpPr>
            <a:spLocks noGrp="1"/>
          </p:cNvSpPr>
          <p:nvPr>
            <p:ph type="body" idx="1"/>
          </p:nvPr>
        </p:nvSpPr>
        <p:spPr/>
        <p:txBody>
          <a:bodyPr/>
          <a:lstStyle/>
          <a:p>
            <a:r>
              <a:rPr lang="en-US" dirty="0"/>
              <a:t>Grammar</a:t>
            </a:r>
          </a:p>
        </p:txBody>
      </p:sp>
    </p:spTree>
    <p:extLst>
      <p:ext uri="{BB962C8B-B14F-4D97-AF65-F5344CB8AC3E}">
        <p14:creationId xmlns:p14="http://schemas.microsoft.com/office/powerpoint/2010/main" val="243335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164C92-AAA2-4D20-B76B-DBFE8C489D36}"/>
              </a:ext>
            </a:extLst>
          </p:cNvPr>
          <p:cNvSpPr txBox="1"/>
          <p:nvPr/>
        </p:nvSpPr>
        <p:spPr>
          <a:xfrm>
            <a:off x="1083212" y="576775"/>
            <a:ext cx="10142806" cy="461665"/>
          </a:xfrm>
          <a:prstGeom prst="rect">
            <a:avLst/>
          </a:prstGeom>
          <a:noFill/>
        </p:spPr>
        <p:txBody>
          <a:bodyPr wrap="square" rtlCol="0">
            <a:spAutoFit/>
          </a:bodyPr>
          <a:lstStyle/>
          <a:p>
            <a:pPr algn="ctr"/>
            <a:r>
              <a:rPr lang="en-US" sz="2400" dirty="0">
                <a:solidFill>
                  <a:srgbClr val="0070C0"/>
                </a:solidFill>
              </a:rPr>
              <a:t>Reported speech: Basic Notions</a:t>
            </a:r>
          </a:p>
        </p:txBody>
      </p:sp>
      <p:sp>
        <p:nvSpPr>
          <p:cNvPr id="3" name="TextBox 2">
            <a:extLst>
              <a:ext uri="{FF2B5EF4-FFF2-40B4-BE49-F238E27FC236}">
                <a16:creationId xmlns:a16="http://schemas.microsoft.com/office/drawing/2014/main" id="{58935D1B-481C-43CB-831A-F08F6FD3A983}"/>
              </a:ext>
            </a:extLst>
          </p:cNvPr>
          <p:cNvSpPr txBox="1"/>
          <p:nvPr/>
        </p:nvSpPr>
        <p:spPr>
          <a:xfrm>
            <a:off x="759655" y="1575582"/>
            <a:ext cx="10789920" cy="2831544"/>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t>When do we use reported speech? Sometimes someone says a sentence, for example "I'm going to the cinema tonight". Later, maybe we want to tell someone else what the first person said.</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a:t>In order to transform a sentence, we need to use a reporting verb such as “say” or “tell” and we need to change the tense of the original sentence.</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a:t>Usually, when making such transformation, we go “one tense backwards”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6484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C5C6-9D27-4B50-9BA7-9B21B059C167}"/>
              </a:ext>
            </a:extLst>
          </p:cNvPr>
          <p:cNvSpPr>
            <a:spLocks noGrp="1"/>
          </p:cNvSpPr>
          <p:nvPr>
            <p:ph type="title"/>
          </p:nvPr>
        </p:nvSpPr>
        <p:spPr/>
        <p:txBody>
          <a:bodyPr/>
          <a:lstStyle/>
          <a:p>
            <a:r>
              <a:rPr lang="en-US" dirty="0"/>
              <a:t>Reported Speech</a:t>
            </a:r>
            <a:r>
              <a:rPr lang="mk-MK" dirty="0"/>
              <a:t>: </a:t>
            </a:r>
            <a:r>
              <a:rPr lang="en-US" dirty="0"/>
              <a:t>Tense Change</a:t>
            </a:r>
          </a:p>
        </p:txBody>
      </p:sp>
      <p:pic>
        <p:nvPicPr>
          <p:cNvPr id="1026" name="Picture 2" descr="Image result for reported speech tense change rules">
            <a:extLst>
              <a:ext uri="{FF2B5EF4-FFF2-40B4-BE49-F238E27FC236}">
                <a16:creationId xmlns:a16="http://schemas.microsoft.com/office/drawing/2014/main" id="{53FD7A2C-9EA0-4D8E-A3C4-38BF5FAA4A6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2776"/>
          <a:stretch/>
        </p:blipFill>
        <p:spPr bwMode="auto">
          <a:xfrm>
            <a:off x="5197808" y="291712"/>
            <a:ext cx="6393970" cy="6435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064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C5C6-9D27-4B50-9BA7-9B21B059C167}"/>
              </a:ext>
            </a:extLst>
          </p:cNvPr>
          <p:cNvSpPr>
            <a:spLocks noGrp="1"/>
          </p:cNvSpPr>
          <p:nvPr>
            <p:ph type="title"/>
          </p:nvPr>
        </p:nvSpPr>
        <p:spPr/>
        <p:txBody>
          <a:bodyPr/>
          <a:lstStyle/>
          <a:p>
            <a:r>
              <a:rPr lang="en-US" dirty="0"/>
              <a:t>Tense Change Examples</a:t>
            </a:r>
          </a:p>
        </p:txBody>
      </p:sp>
      <p:pic>
        <p:nvPicPr>
          <p:cNvPr id="2050" name="Picture 2" descr="Image result for reported speech tense change rules">
            <a:extLst>
              <a:ext uri="{FF2B5EF4-FFF2-40B4-BE49-F238E27FC236}">
                <a16:creationId xmlns:a16="http://schemas.microsoft.com/office/drawing/2014/main" id="{76857DAB-FECC-45BC-A8F4-3BB76A097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1583" y="695143"/>
            <a:ext cx="5971786" cy="5340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307720"/>
      </p:ext>
    </p:extLst>
  </p:cSld>
  <p:clrMapOvr>
    <a:masterClrMapping/>
  </p:clrMapOvr>
</p:sld>
</file>

<file path=ppt/theme/theme1.xml><?xml version="1.0" encoding="utf-8"?>
<a:theme xmlns:a="http://schemas.openxmlformats.org/drawingml/2006/main" name="Atla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53</TotalTime>
  <Words>838</Words>
  <Application>Microsoft Office PowerPoint</Application>
  <PresentationFormat>Widescreen</PresentationFormat>
  <Paragraphs>85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 Light</vt:lpstr>
      <vt:lpstr>Rockwell</vt:lpstr>
      <vt:lpstr>Wingdings</vt:lpstr>
      <vt:lpstr>Atlas</vt:lpstr>
      <vt:lpstr>Unit 8 – It’s a crime</vt:lpstr>
      <vt:lpstr>Part 1</vt:lpstr>
      <vt:lpstr>Famous criminals: Al Capone </vt:lpstr>
      <vt:lpstr>Famous criminals: Pablo Escobar </vt:lpstr>
      <vt:lpstr>PowerPoint Presentation</vt:lpstr>
      <vt:lpstr>Part 2</vt:lpstr>
      <vt:lpstr>PowerPoint Presentation</vt:lpstr>
      <vt:lpstr>Reported Speech: Tense Change</vt:lpstr>
      <vt:lpstr>Tense Change Examples</vt:lpstr>
      <vt:lpstr>PowerPoint Presentation</vt:lpstr>
      <vt:lpstr>Reported commands</vt:lpstr>
      <vt:lpstr>Reported questions</vt:lpstr>
      <vt:lpstr>PowerPoint Presentation</vt:lpstr>
      <vt:lpstr>PowerPoint Presentation</vt:lpstr>
      <vt:lpstr>PowerPoint Presentation</vt:lpstr>
      <vt:lpstr>Do the exercises and most importantly: STAY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 It’s a crime</dc:title>
  <dc:creator>Elena</dc:creator>
  <cp:lastModifiedBy>Elena</cp:lastModifiedBy>
  <cp:revision>7</cp:revision>
  <dcterms:created xsi:type="dcterms:W3CDTF">2020-03-16T13:19:19Z</dcterms:created>
  <dcterms:modified xsi:type="dcterms:W3CDTF">2020-03-17T10:27:56Z</dcterms:modified>
</cp:coreProperties>
</file>