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2" r:id="rId6"/>
    <p:sldId id="263" r:id="rId7"/>
    <p:sldId id="27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62F1A-9BFA-4669-8FA8-4A9FBC2EFB72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F5EBD-9DCB-42A6-94BD-DD03294C4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79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BD35B7-DAF1-5B4D-94FA-36B61FD74AC4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184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8975" y="1143000"/>
            <a:ext cx="5475288" cy="308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1638" cy="3595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81683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17-Mar-20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17-Mar-20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17-Mar-20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73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17-Mar-20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17-Mar-20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17-Mar-20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17-Mar-20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17-Mar-20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17-Mar-20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17-Mar-20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17-Mar-20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17-Mar-20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.mx/personal/damorales/files/2013/01/modals-ilovepdf-compressed.pdf" TargetMode="External"/><Relationship Id="rId2" Type="http://schemas.openxmlformats.org/officeDocument/2006/relationships/hyperlink" Target="https://www.youtube.com/watch?v=1PY6xIDkIj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nglish-grammar.at/online_exercises/modal-verbs/m008.htm" TargetMode="External"/><Relationship Id="rId4" Type="http://schemas.openxmlformats.org/officeDocument/2006/relationships/hyperlink" Target="https://www.usingenglish.com/quizzes/398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2383" y="2155501"/>
            <a:ext cx="8361229" cy="1576631"/>
          </a:xfrm>
        </p:spPr>
        <p:txBody>
          <a:bodyPr/>
          <a:lstStyle/>
          <a:p>
            <a:r>
              <a:rPr lang="en-US" sz="3600" b="1" dirty="0"/>
              <a:t>Unit </a:t>
            </a:r>
            <a:r>
              <a:rPr lang="mk-MK" sz="3600" b="1" dirty="0"/>
              <a:t>8 – </a:t>
            </a:r>
            <a:r>
              <a:rPr lang="en-US" sz="3600" b="1" dirty="0"/>
              <a:t>Time to spare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2076" y="3920405"/>
            <a:ext cx="3218618" cy="1086237"/>
          </a:xfrm>
        </p:spPr>
        <p:txBody>
          <a:bodyPr>
            <a:noAutofit/>
          </a:bodyPr>
          <a:lstStyle/>
          <a:p>
            <a:r>
              <a:rPr lang="mk-MK" sz="1600" dirty="0"/>
              <a:t>Подготви</a:t>
            </a:r>
          </a:p>
          <a:p>
            <a:r>
              <a:rPr lang="mk-MK" sz="1600" dirty="0"/>
              <a:t>Шалевска Елена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706703" y="4108679"/>
            <a:ext cx="3218618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mk-MK" sz="1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328987" y="1223812"/>
            <a:ext cx="7328023" cy="1086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/>
              <a:t>ОСМУ „Д-р Јован Калаузи“ – Битола</a:t>
            </a:r>
          </a:p>
          <a:p>
            <a:r>
              <a:rPr lang="mk-MK" sz="1800" dirty="0"/>
              <a:t>Наставен предмет: Англиски јазик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216264" y="5194916"/>
            <a:ext cx="3218618" cy="543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M</a:t>
            </a:r>
            <a:r>
              <a:rPr lang="mk-MK" sz="1600" dirty="0"/>
              <a:t>арт, 2020</a:t>
            </a: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mk-MK" sz="3600" dirty="0"/>
              <a:t>1. </a:t>
            </a:r>
            <a:r>
              <a:rPr lang="en-US" sz="3600" dirty="0"/>
              <a:t>Fill in the sentences using modal verbs (Sometimes, more than one answer is possible)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58279"/>
            <a:ext cx="9601200" cy="3581400"/>
          </a:xfrm>
        </p:spPr>
        <p:txBody>
          <a:bodyPr/>
          <a:lstStyle/>
          <a:p>
            <a:r>
              <a:rPr lang="en-US" dirty="0"/>
              <a:t>I  ___________ speak Chinese: it's too difficult! </a:t>
            </a:r>
          </a:p>
          <a:p>
            <a:r>
              <a:rPr lang="en-US" dirty="0"/>
              <a:t>She ___________ take an umbrella; I think it's going to rain! </a:t>
            </a:r>
          </a:p>
          <a:p>
            <a:r>
              <a:rPr lang="en-US" dirty="0"/>
              <a:t>We ___________ take photos inside; it's forbidden. </a:t>
            </a:r>
          </a:p>
          <a:p>
            <a:r>
              <a:rPr lang="en-US" dirty="0"/>
              <a:t>You ____________ do more sport if you want to lose weight.</a:t>
            </a:r>
          </a:p>
          <a:p>
            <a:r>
              <a:rPr lang="en-US" dirty="0"/>
              <a:t>That __________ be Sarah’s mum – Sarah’s mum is in Germany.</a:t>
            </a:r>
          </a:p>
          <a:p>
            <a:r>
              <a:rPr lang="en-US" dirty="0"/>
              <a:t>You have been working all day long, you ___________ be tired.</a:t>
            </a:r>
          </a:p>
          <a:p>
            <a:r>
              <a:rPr lang="en-US" dirty="0"/>
              <a:t>Mrs. Connor, ________ I go to the bathroom?</a:t>
            </a:r>
          </a:p>
          <a:p>
            <a:r>
              <a:rPr lang="en-US" dirty="0"/>
              <a:t>Drivers _________ drive according to the speed limit.</a:t>
            </a:r>
          </a:p>
        </p:txBody>
      </p:sp>
    </p:spTree>
    <p:extLst>
      <p:ext uri="{BB962C8B-B14F-4D97-AF65-F5344CB8AC3E}">
        <p14:creationId xmlns:p14="http://schemas.microsoft.com/office/powerpoint/2010/main" val="217446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2. Types of Perfect Modal verbs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618" y="1954696"/>
            <a:ext cx="9601200" cy="3863007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n-US" b="1" dirty="0"/>
              <a:t>Modal verbs for past deduction (</a:t>
            </a:r>
            <a:r>
              <a:rPr lang="mk-MK" b="1" dirty="0"/>
              <a:t>Модални глаголи за носење логички заклучоци)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Can’t/Couldn’t have + past part. – That couldn’t have been Tina, Tina is blond.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Must have + past part.– You must have been so tired yesterday because you were working all day.</a:t>
            </a:r>
          </a:p>
          <a:p>
            <a:pPr marL="457200" indent="-457200" algn="just">
              <a:buAutoNum type="arabicPeriod"/>
            </a:pPr>
            <a:r>
              <a:rPr lang="en-US" b="1" dirty="0"/>
              <a:t>Modal verbs for ability and willingness in the past (</a:t>
            </a:r>
            <a:r>
              <a:rPr lang="mk-MK" b="1" dirty="0"/>
              <a:t>Модални глаголи за искажување способност</a:t>
            </a:r>
            <a:r>
              <a:rPr lang="en-US" b="1" dirty="0"/>
              <a:t> </a:t>
            </a:r>
            <a:r>
              <a:rPr lang="mk-MK" b="1" dirty="0"/>
              <a:t>и желба да се направело нешто во минатото)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Could have + past part. – I could have helped you if you had asked me.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Would have + past part– I would have bought you a present if I had know it was your birthday.</a:t>
            </a:r>
          </a:p>
          <a:p>
            <a:pPr marL="530352" lvl="1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927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mk-MK" sz="3600" dirty="0"/>
              <a:t>2</a:t>
            </a:r>
            <a:r>
              <a:rPr lang="en-US" sz="3600" dirty="0"/>
              <a:t>. Types of Perfect Modal verbs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618" y="1954696"/>
            <a:ext cx="9601200" cy="3863007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en-US" b="1" dirty="0"/>
              <a:t>Modal verbs for criticism of past actions (</a:t>
            </a:r>
            <a:r>
              <a:rPr lang="mk-MK" b="1" dirty="0"/>
              <a:t>Модални глаголи за критикување на минатите дејства)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Should have + past part. – You should have started working out much sooner.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Shouldn’t have + past part.  – You shouldn’t have eaten all that candy yesterday.</a:t>
            </a:r>
          </a:p>
          <a:p>
            <a:pPr marL="457200" indent="-457200" algn="just">
              <a:buAutoNum type="arabicPeriod" startAt="3"/>
            </a:pPr>
            <a:r>
              <a:rPr lang="en-US" b="1" dirty="0"/>
              <a:t>Modal verbs for possibility in the past (</a:t>
            </a:r>
            <a:r>
              <a:rPr lang="mk-MK" b="1" dirty="0"/>
              <a:t>Модални глаголи за искажување можност во минатото)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May/Might have + past part. – Lea might have taken this photo.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Could have + past part.– He was there so he could have stolen the money, for all I know.</a:t>
            </a:r>
          </a:p>
          <a:p>
            <a:pPr marL="987552" lvl="1" indent="-457200" algn="ctr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20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55F4FB1-48C9-470E-B3BA-AB93C411D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69" y="0"/>
            <a:ext cx="6233513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6B912D4-5630-4A9A-B85D-490A90CAA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882" y="748256"/>
            <a:ext cx="5631118" cy="536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624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mk-MK" sz="3600" dirty="0"/>
              <a:t>1. </a:t>
            </a:r>
            <a:r>
              <a:rPr lang="en-US" sz="3600" dirty="0"/>
              <a:t>Fill in the sentences using perfect modal verbs (Sometimes, more than one answer is possible)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58279"/>
            <a:ext cx="9601200" cy="3581400"/>
          </a:xfrm>
        </p:spPr>
        <p:txBody>
          <a:bodyPr>
            <a:normAutofit/>
          </a:bodyPr>
          <a:lstStyle/>
          <a:p>
            <a:r>
              <a:rPr lang="en-US" dirty="0"/>
              <a:t>I  ___________ (buy) bread if I had known we needed some. </a:t>
            </a:r>
          </a:p>
          <a:p>
            <a:r>
              <a:rPr lang="en-US" dirty="0"/>
              <a:t>We ____________(not/invite) so many people to our party! I'm worried that we won't have enough room for everyone! </a:t>
            </a:r>
          </a:p>
          <a:p>
            <a:r>
              <a:rPr lang="en-US" dirty="0"/>
              <a:t>You were right! I ____________ (start) saving money years ago!. </a:t>
            </a:r>
          </a:p>
          <a:p>
            <a:r>
              <a:rPr lang="en-US" dirty="0"/>
              <a:t>We ____________(join) you at the restaurant, but we couldn't get a babysitter.</a:t>
            </a:r>
          </a:p>
          <a:p>
            <a:r>
              <a:rPr lang="en-US" dirty="0"/>
              <a:t>The weather ____________(not/be) any worse! It was raining all day.</a:t>
            </a:r>
          </a:p>
          <a:p>
            <a:r>
              <a:rPr lang="en-US" dirty="0"/>
              <a:t>My mum ___________ (prepare) dinner last night – she does it every day. </a:t>
            </a:r>
          </a:p>
          <a:p>
            <a:r>
              <a:rPr lang="en-US" dirty="0"/>
              <a:t> I ______________(not/eat) so much chocolate after lunch! I feel sick now! </a:t>
            </a:r>
          </a:p>
        </p:txBody>
      </p:sp>
    </p:spTree>
    <p:extLst>
      <p:ext uri="{BB962C8B-B14F-4D97-AF65-F5344CB8AC3E}">
        <p14:creationId xmlns:p14="http://schemas.microsoft.com/office/powerpoint/2010/main" val="173606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Need more help?</a:t>
            </a:r>
            <a:br>
              <a:rPr lang="en-US" sz="3600" dirty="0"/>
            </a:br>
            <a:r>
              <a:rPr lang="en-US" sz="3600" dirty="0"/>
              <a:t>Watch this video explaining Perfect Modal Verbs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7274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https://www.youtube.com/watch?v=1PY6xIDkIj4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Or scroll though this PDF explaining Modals in general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https://www.uv.mx/personal/damorales/files/2013/01/modals-ilovepdf-compressed.pdf</a:t>
            </a:r>
            <a:endParaRPr lang="mk-MK" dirty="0"/>
          </a:p>
          <a:p>
            <a:pPr marL="0" indent="0" algn="ctr">
              <a:buNone/>
            </a:pPr>
            <a:r>
              <a:rPr lang="en-US" sz="2400" dirty="0"/>
              <a:t>Find more exercises at:</a:t>
            </a:r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https://www.usingenglish.com/quizzes/398.html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5"/>
              </a:rPr>
              <a:t>https://www.english-grammar.at/online_exercises/modal-verbs/m008.htm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02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9" y="1943100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And remember:</a:t>
            </a:r>
            <a:br>
              <a:rPr lang="en-US" sz="3600" b="1" dirty="0"/>
            </a:br>
            <a:r>
              <a:rPr lang="en-US" sz="3600" b="1" dirty="0"/>
              <a:t>STAY HOME!</a:t>
            </a:r>
          </a:p>
        </p:txBody>
      </p:sp>
    </p:spTree>
    <p:extLst>
      <p:ext uri="{BB962C8B-B14F-4D97-AF65-F5344CB8AC3E}">
        <p14:creationId xmlns:p14="http://schemas.microsoft.com/office/powerpoint/2010/main" val="326472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Box 90"/>
          <p:cNvSpPr txBox="1"/>
          <p:nvPr/>
        </p:nvSpPr>
        <p:spPr>
          <a:xfrm>
            <a:off x="5081403" y="371857"/>
            <a:ext cx="2034275" cy="687368"/>
          </a:xfrm>
          <a:prstGeom prst="rect">
            <a:avLst/>
          </a:prstGeom>
          <a:noFill/>
        </p:spPr>
        <p:txBody>
          <a:bodyPr wrap="none" lIns="45720" tIns="22860" rIns="45720" bIns="22860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mk-MK" sz="3300" b="1" dirty="0">
                <a:solidFill>
                  <a:schemeClr val="tx2"/>
                </a:solidFill>
                <a:latin typeface="+mj-lt"/>
                <a:ea typeface="Montserrat Bold" charset="0"/>
                <a:cs typeface="Montserrat Bold" charset="0"/>
              </a:rPr>
              <a:t>Содржина:</a:t>
            </a:r>
            <a:endParaRPr lang="en-US" sz="3300" b="1" dirty="0">
              <a:solidFill>
                <a:schemeClr val="tx2"/>
              </a:solidFill>
              <a:latin typeface="+mj-lt"/>
              <a:ea typeface="Montserrat Bold" charset="0"/>
              <a:cs typeface="Montserrat Bold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14864" y="1801027"/>
            <a:ext cx="5678861" cy="3566162"/>
            <a:chOff x="992007" y="1907044"/>
            <a:chExt cx="5678861" cy="3566162"/>
          </a:xfrm>
        </p:grpSpPr>
        <p:sp>
          <p:nvSpPr>
            <p:cNvPr id="66" name="TextBox 65"/>
            <p:cNvSpPr txBox="1"/>
            <p:nvPr/>
          </p:nvSpPr>
          <p:spPr>
            <a:xfrm>
              <a:off x="1831583" y="4596903"/>
              <a:ext cx="1289392" cy="276999"/>
            </a:xfrm>
            <a:prstGeom prst="rect">
              <a:avLst/>
            </a:prstGeom>
            <a:noFill/>
          </p:spPr>
          <p:txBody>
            <a:bodyPr wrap="none" lIns="45720" tIns="22860" rIns="45720" bIns="22860" rtlCol="0" anchor="ctr" anchorCtr="0">
              <a:spAutoFit/>
            </a:bodyPr>
            <a:lstStyle/>
            <a:p>
              <a:r>
                <a:rPr lang="en-US" sz="1500" b="1" dirty="0">
                  <a:solidFill>
                    <a:schemeClr val="tx2"/>
                  </a:solidFill>
                  <a:latin typeface="Montserrat Bold" charset="0"/>
                  <a:ea typeface="Montserrat Bold" charset="0"/>
                  <a:cs typeface="Montserrat Bold" charset="0"/>
                </a:rPr>
                <a:t>Extra materials</a:t>
              </a:r>
            </a:p>
          </p:txBody>
        </p:sp>
        <p:sp>
          <p:nvSpPr>
            <p:cNvPr id="67" name="Subtitle 2"/>
            <p:cNvSpPr txBox="1">
              <a:spLocks/>
            </p:cNvSpPr>
            <p:nvPr/>
          </p:nvSpPr>
          <p:spPr>
            <a:xfrm>
              <a:off x="1776296" y="4899302"/>
              <a:ext cx="3816840" cy="368790"/>
            </a:xfrm>
            <a:prstGeom prst="rect">
              <a:avLst/>
            </a:prstGeom>
          </p:spPr>
          <p:txBody>
            <a:bodyPr vert="horz" wrap="square" lIns="108745" tIns="54373" rIns="108745" bIns="54373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2150"/>
                </a:lnSpc>
              </a:pPr>
              <a:r>
                <a:rPr lang="en-US" sz="1400" dirty="0">
                  <a:solidFill>
                    <a:schemeClr val="tx1"/>
                  </a:solidFill>
                  <a:latin typeface="Montserrat Light" charset="0"/>
                  <a:ea typeface="Montserrat Light" charset="0"/>
                  <a:cs typeface="Montserrat Light" charset="0"/>
                </a:rPr>
                <a:t>Video explanation; PDFs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831583" y="1994380"/>
              <a:ext cx="982385" cy="276999"/>
            </a:xfrm>
            <a:prstGeom prst="rect">
              <a:avLst/>
            </a:prstGeom>
            <a:noFill/>
          </p:spPr>
          <p:txBody>
            <a:bodyPr wrap="none" lIns="45720" tIns="22860" rIns="45720" bIns="22860" rtlCol="0" anchor="ctr" anchorCtr="0">
              <a:spAutoFit/>
            </a:bodyPr>
            <a:lstStyle/>
            <a:p>
              <a:r>
                <a:rPr lang="en-US" sz="1500" b="1" dirty="0">
                  <a:solidFill>
                    <a:schemeClr val="tx2"/>
                  </a:solidFill>
                  <a:latin typeface="Montserrat Bold" charset="0"/>
                  <a:ea typeface="Montserrat Bold" charset="0"/>
                  <a:cs typeface="Montserrat Bold" charset="0"/>
                </a:rPr>
                <a:t>Vocabulary</a:t>
              </a:r>
            </a:p>
          </p:txBody>
        </p:sp>
        <p:sp>
          <p:nvSpPr>
            <p:cNvPr id="71" name="Subtitle 2"/>
            <p:cNvSpPr txBox="1">
              <a:spLocks/>
            </p:cNvSpPr>
            <p:nvPr/>
          </p:nvSpPr>
          <p:spPr>
            <a:xfrm>
              <a:off x="1776296" y="2296779"/>
              <a:ext cx="3816840" cy="650918"/>
            </a:xfrm>
            <a:prstGeom prst="rect">
              <a:avLst/>
            </a:prstGeom>
          </p:spPr>
          <p:txBody>
            <a:bodyPr vert="horz" wrap="square" lIns="108745" tIns="54373" rIns="108745" bIns="54373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2150"/>
                </a:lnSpc>
              </a:pPr>
              <a:r>
                <a:rPr lang="en-US" sz="1400" dirty="0">
                  <a:solidFill>
                    <a:schemeClr val="tx1"/>
                  </a:solidFill>
                  <a:latin typeface="Montserrat Light" charset="0"/>
                  <a:ea typeface="Montserrat Light" charset="0"/>
                  <a:cs typeface="Montserrat Light" charset="0"/>
                </a:rPr>
                <a:t>Fill in the sentences; Match the words with their definitions;</a:t>
              </a:r>
              <a:endParaRPr lang="mk-MK" sz="1400" dirty="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170129" y="3370013"/>
              <a:ext cx="851130" cy="276999"/>
            </a:xfrm>
            <a:prstGeom prst="rect">
              <a:avLst/>
            </a:prstGeom>
            <a:noFill/>
          </p:spPr>
          <p:txBody>
            <a:bodyPr wrap="none" lIns="45720" tIns="22860" rIns="45720" bIns="22860" rtlCol="0" anchor="ctr" anchorCtr="0">
              <a:spAutoFit/>
            </a:bodyPr>
            <a:lstStyle/>
            <a:p>
              <a:r>
                <a:rPr lang="en-US" sz="1500" b="1" dirty="0">
                  <a:solidFill>
                    <a:schemeClr val="tx2"/>
                  </a:solidFill>
                  <a:latin typeface="Montserrat Bold" charset="0"/>
                  <a:ea typeface="Montserrat Bold" charset="0"/>
                  <a:cs typeface="Montserrat Bold" charset="0"/>
                </a:rPr>
                <a:t>Grammar</a:t>
              </a:r>
            </a:p>
          </p:txBody>
        </p:sp>
        <p:sp>
          <p:nvSpPr>
            <p:cNvPr id="73" name="Subtitle 2"/>
            <p:cNvSpPr txBox="1">
              <a:spLocks/>
            </p:cNvSpPr>
            <p:nvPr/>
          </p:nvSpPr>
          <p:spPr>
            <a:xfrm>
              <a:off x="2174769" y="3573581"/>
              <a:ext cx="3974264" cy="694007"/>
            </a:xfrm>
            <a:prstGeom prst="rect">
              <a:avLst/>
            </a:prstGeom>
          </p:spPr>
          <p:txBody>
            <a:bodyPr vert="horz" wrap="square" lIns="108745" tIns="54373" rIns="108745" bIns="54373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2150"/>
                </a:lnSpc>
              </a:pPr>
              <a:r>
                <a:rPr lang="en-US" sz="1400" dirty="0">
                  <a:solidFill>
                    <a:schemeClr val="tx1"/>
                  </a:solidFill>
                  <a:latin typeface="Montserrat Light" charset="0"/>
                  <a:ea typeface="Montserrat Light" charset="0"/>
                  <a:cs typeface="Montserrat Light" charset="0"/>
                </a:rPr>
                <a:t>Present modal verbs; Exercises;</a:t>
              </a:r>
            </a:p>
            <a:p>
              <a:pPr algn="r">
                <a:lnSpc>
                  <a:spcPts val="2150"/>
                </a:lnSpc>
              </a:pPr>
              <a:r>
                <a:rPr lang="en-US" sz="1400" dirty="0">
                  <a:solidFill>
                    <a:schemeClr val="tx1"/>
                  </a:solidFill>
                  <a:latin typeface="Montserrat Light" charset="0"/>
                  <a:ea typeface="Montserrat Light" charset="0"/>
                  <a:cs typeface="Montserrat Light" charset="0"/>
                </a:rPr>
                <a:t>Perfect modal verbs; Exercises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149596" y="3244266"/>
              <a:ext cx="521272" cy="1007873"/>
            </a:xfrm>
            <a:prstGeom prst="rect">
              <a:avLst/>
            </a:prstGeom>
            <a:noFill/>
          </p:spPr>
          <p:txBody>
            <a:bodyPr wrap="none" lIns="45720" tIns="320040" rIns="45720" bIns="22860" rtlCol="0">
              <a:spAutoFit/>
            </a:bodyPr>
            <a:lstStyle/>
            <a:p>
              <a:pPr algn="ctr">
                <a:lnSpc>
                  <a:spcPts val="5000"/>
                </a:lnSpc>
              </a:pPr>
              <a:r>
                <a:rPr lang="en-US" sz="5800" dirty="0">
                  <a:solidFill>
                    <a:schemeClr val="accent2"/>
                  </a:solidFill>
                  <a:latin typeface="Montserrat Light" charset="0"/>
                  <a:ea typeface="Montserrat Light" charset="0"/>
                  <a:cs typeface="Montserrat Light" charset="0"/>
                </a:rPr>
                <a:t>2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992007" y="4485756"/>
              <a:ext cx="505908" cy="987450"/>
            </a:xfrm>
            <a:prstGeom prst="rect">
              <a:avLst/>
            </a:prstGeom>
            <a:noFill/>
          </p:spPr>
          <p:txBody>
            <a:bodyPr wrap="none" lIns="45720" tIns="320040" rIns="45720" bIns="22860" rtlCol="0">
              <a:spAutoFit/>
            </a:bodyPr>
            <a:lstStyle/>
            <a:p>
              <a:pPr algn="ctr">
                <a:lnSpc>
                  <a:spcPts val="5000"/>
                </a:lnSpc>
              </a:pPr>
              <a:r>
                <a:rPr lang="en-US" sz="5800" dirty="0">
                  <a:solidFill>
                    <a:schemeClr val="accent3"/>
                  </a:solidFill>
                  <a:latin typeface="Montserrat Light" charset="0"/>
                  <a:ea typeface="Montserrat Light" charset="0"/>
                  <a:cs typeface="Montserrat Light" charset="0"/>
                </a:rPr>
                <a:t>3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92007" y="1907044"/>
              <a:ext cx="505909" cy="987450"/>
            </a:xfrm>
            <a:prstGeom prst="rect">
              <a:avLst/>
            </a:prstGeom>
            <a:noFill/>
          </p:spPr>
          <p:txBody>
            <a:bodyPr wrap="none" lIns="45720" tIns="320040" rIns="45720" bIns="22860" rtlCol="0">
              <a:spAutoFit/>
            </a:bodyPr>
            <a:lstStyle/>
            <a:p>
              <a:pPr algn="ctr">
                <a:lnSpc>
                  <a:spcPts val="5000"/>
                </a:lnSpc>
              </a:pPr>
              <a:r>
                <a:rPr lang="en-US" sz="5800" dirty="0">
                  <a:solidFill>
                    <a:schemeClr val="accent1"/>
                  </a:solidFill>
                  <a:latin typeface="Montserrat Light" charset="0"/>
                  <a:ea typeface="Montserrat Light" charset="0"/>
                  <a:cs typeface="Montserrat Light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16555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/>
              <a:t>1. </a:t>
            </a:r>
            <a:r>
              <a:rPr lang="en-US" dirty="0"/>
              <a:t>Vocabulary</a:t>
            </a:r>
          </a:p>
        </p:txBody>
      </p:sp>
      <p:sp>
        <p:nvSpPr>
          <p:cNvPr id="3" name="AutoShape 2" descr="Image result for vocabulary">
            <a:extLst>
              <a:ext uri="{FF2B5EF4-FFF2-40B4-BE49-F238E27FC236}">
                <a16:creationId xmlns:a16="http://schemas.microsoft.com/office/drawing/2014/main" id="{41B98199-93F1-4ACC-BBB9-22D2B5EC40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4923183" cy="492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3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mk-MK" sz="3600" dirty="0"/>
              <a:t>1. </a:t>
            </a:r>
            <a:r>
              <a:rPr lang="en-US" sz="3600" dirty="0"/>
              <a:t>Fill in the sentences using:</a:t>
            </a:r>
            <a:br>
              <a:rPr lang="en-US" sz="3600" dirty="0"/>
            </a:br>
            <a:r>
              <a:rPr lang="en-US" sz="3600" b="1" dirty="0"/>
              <a:t>entertaining; keen; download; waste; educational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895601"/>
            <a:ext cx="9601200" cy="3581400"/>
          </a:xfrm>
        </p:spPr>
        <p:txBody>
          <a:bodyPr/>
          <a:lstStyle/>
          <a:p>
            <a:pPr algn="ctr"/>
            <a:r>
              <a:rPr lang="en-US" dirty="0"/>
              <a:t>Our teacher uses a variety of online ____________ tools during classes.</a:t>
            </a:r>
          </a:p>
          <a:p>
            <a:pPr algn="ctr"/>
            <a:r>
              <a:rPr lang="en-US" dirty="0"/>
              <a:t>I am about to ____________ this new app called Google Expeditions.</a:t>
            </a:r>
          </a:p>
          <a:p>
            <a:pPr algn="ctr"/>
            <a:r>
              <a:rPr lang="en-US" dirty="0"/>
              <a:t>I think playing video games is such a _____________ of time.</a:t>
            </a:r>
          </a:p>
          <a:p>
            <a:pPr algn="ctr"/>
            <a:r>
              <a:rPr lang="en-US" dirty="0"/>
              <a:t>My brother has a  _____________ interest in language.</a:t>
            </a:r>
          </a:p>
          <a:p>
            <a:pPr algn="ctr"/>
            <a:r>
              <a:rPr lang="en-US" dirty="0"/>
              <a:t>I find the new show on Netflix fun and _____________.</a:t>
            </a:r>
          </a:p>
        </p:txBody>
      </p:sp>
    </p:spTree>
    <p:extLst>
      <p:ext uri="{BB962C8B-B14F-4D97-AF65-F5344CB8AC3E}">
        <p14:creationId xmlns:p14="http://schemas.microsoft.com/office/powerpoint/2010/main" val="184714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mk-MK" sz="3600" dirty="0"/>
              <a:t>1. </a:t>
            </a:r>
            <a:r>
              <a:rPr lang="en-US" sz="3600" dirty="0"/>
              <a:t>Match the words/phrases with their definitions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723323"/>
            <a:ext cx="2551043" cy="3581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Martial arts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Cookery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Pastime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Ballet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Crawl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Climb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956714B-29A6-48FE-896D-29980305F66E}"/>
              </a:ext>
            </a:extLst>
          </p:cNvPr>
          <p:cNvSpPr txBox="1">
            <a:spLocks/>
          </p:cNvSpPr>
          <p:nvPr/>
        </p:nvSpPr>
        <p:spPr>
          <a:xfrm>
            <a:off x="5989982" y="2723323"/>
            <a:ext cx="5512905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/>
            </a:pPr>
            <a:r>
              <a:rPr lang="en-US" dirty="0"/>
              <a:t>To move slowly along the ground, on your hands and knees.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An activity or hobby done in one’s free time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To prepare different meals.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To move upward using the legs and hands.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To dance a story in front of an audience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Sports such as judo or karate.</a:t>
            </a:r>
          </a:p>
        </p:txBody>
      </p:sp>
    </p:spTree>
    <p:extLst>
      <p:ext uri="{BB962C8B-B14F-4D97-AF65-F5344CB8AC3E}">
        <p14:creationId xmlns:p14="http://schemas.microsoft.com/office/powerpoint/2010/main" val="378465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mk-MK" dirty="0"/>
              <a:t>. </a:t>
            </a:r>
            <a:r>
              <a:rPr lang="en-US" dirty="0"/>
              <a:t>Grammar: Modal verbs</a:t>
            </a:r>
          </a:p>
        </p:txBody>
      </p:sp>
    </p:spTree>
    <p:extLst>
      <p:ext uri="{BB962C8B-B14F-4D97-AF65-F5344CB8AC3E}">
        <p14:creationId xmlns:p14="http://schemas.microsoft.com/office/powerpoint/2010/main" val="291075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A76B0BE-2705-46BE-9A17-F4B886612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751" y="311026"/>
            <a:ext cx="5089249" cy="654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838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mk-MK" sz="3600" dirty="0"/>
              <a:t>1</a:t>
            </a:r>
            <a:r>
              <a:rPr lang="en-US" sz="3600" dirty="0"/>
              <a:t>. Types of </a:t>
            </a:r>
            <a:r>
              <a:rPr lang="mk-MK" sz="3600" dirty="0"/>
              <a:t>(</a:t>
            </a:r>
            <a:r>
              <a:rPr lang="en-US" sz="3600" dirty="0"/>
              <a:t>present) modal verbs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618" y="1954697"/>
            <a:ext cx="9601200" cy="3581400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en-US" b="1" dirty="0"/>
              <a:t>Modal verbs for deduction (</a:t>
            </a:r>
            <a:r>
              <a:rPr lang="mk-MK" b="1" dirty="0"/>
              <a:t>Модални глаголи за носење логички заклучоци)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Can’t – That can’t be Tina, Tina is blond.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Must – You haven’t eaten all day so you must be tired.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May/Might – I am not sure where she is, she might be at work.</a:t>
            </a:r>
          </a:p>
          <a:p>
            <a:pPr marL="457200" indent="-457200" algn="just">
              <a:buAutoNum type="arabicPeriod"/>
            </a:pPr>
            <a:r>
              <a:rPr lang="en-US" b="1" dirty="0"/>
              <a:t>Modal verbs for ability (</a:t>
            </a:r>
            <a:r>
              <a:rPr lang="mk-MK" b="1" dirty="0"/>
              <a:t>Модални глаголи за искажување способност)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Can – I can swim.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Can’t – My brother can’t swim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(Be) able to – I am not able to move my leg.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Could – Mia could run really fast when she was younger.</a:t>
            </a:r>
          </a:p>
          <a:p>
            <a:pPr marL="987552" lvl="1" indent="-457200" algn="ctr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55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mk-MK" sz="3600" dirty="0"/>
              <a:t>1</a:t>
            </a:r>
            <a:r>
              <a:rPr lang="en-US" sz="3600" dirty="0"/>
              <a:t>. Types of modal verbs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617" y="1848678"/>
            <a:ext cx="9786731" cy="441960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en-US" b="1" dirty="0"/>
              <a:t>Modal verbs for permission (</a:t>
            </a:r>
            <a:r>
              <a:rPr lang="mk-MK" b="1" dirty="0"/>
              <a:t>Модални глаголи за барање дозвола)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Can – Can I borrow your pen?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May – May I go to the bathroom?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Could – Could you get me a glass of water, please?</a:t>
            </a:r>
          </a:p>
          <a:p>
            <a:pPr marL="457200" indent="-457200" algn="just">
              <a:buAutoNum type="arabicPeriod" startAt="3"/>
            </a:pPr>
            <a:r>
              <a:rPr lang="en-US" b="1" dirty="0"/>
              <a:t>Modal verbs for advice (</a:t>
            </a:r>
            <a:r>
              <a:rPr lang="mk-MK" b="1" dirty="0"/>
              <a:t>Модални глаголи за давање совети)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Should – If you have a toothache, you should go to the doctor.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Shouldn’t – You shouldn’t eat so much candy, it is not healthy.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Ought to– I can’t help you with that. You ought to speak to the manager.</a:t>
            </a:r>
          </a:p>
          <a:p>
            <a:pPr marL="457200" indent="-457200" algn="just">
              <a:buAutoNum type="arabicPeriod" startAt="3"/>
            </a:pPr>
            <a:r>
              <a:rPr lang="en-US" b="1" dirty="0"/>
              <a:t>Modal verbs for necessity, obligation and prohibition (</a:t>
            </a:r>
            <a:r>
              <a:rPr lang="mk-MK" b="1" dirty="0"/>
              <a:t>Модални глаголи за потреба, задолжителност и забрана)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Have to/Don’t have to – I don’t have to pay because this course is free.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Must – I must be on time, the rules in my school are strict. </a:t>
            </a:r>
          </a:p>
          <a:p>
            <a:pPr marL="987552" lvl="1" indent="-457200" algn="just">
              <a:buAutoNum type="arabicPeriod"/>
            </a:pPr>
            <a:r>
              <a:rPr lang="en-US" dirty="0"/>
              <a:t>Mustn’t– The law states that we mustn’t throw garbage in the national park.</a:t>
            </a:r>
          </a:p>
          <a:p>
            <a:pPr marL="987552" lvl="1" indent="-457200" algn="ctr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1991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1072</Words>
  <Application>Microsoft Office PowerPoint</Application>
  <PresentationFormat>Widescreen</PresentationFormat>
  <Paragraphs>102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Franklin Gothic Book</vt:lpstr>
      <vt:lpstr>Montserrat Bold</vt:lpstr>
      <vt:lpstr>Montserrat Light</vt:lpstr>
      <vt:lpstr>Crop</vt:lpstr>
      <vt:lpstr>Unit 8 – Time to spare </vt:lpstr>
      <vt:lpstr>PowerPoint Presentation</vt:lpstr>
      <vt:lpstr>1. Vocabulary</vt:lpstr>
      <vt:lpstr>1. Fill in the sentences using: entertaining; keen; download; waste; educational</vt:lpstr>
      <vt:lpstr>1. Match the words/phrases with their definitions</vt:lpstr>
      <vt:lpstr>2. Grammar: Modal verbs</vt:lpstr>
      <vt:lpstr>PowerPoint Presentation</vt:lpstr>
      <vt:lpstr>1. Types of (present) modal verbs</vt:lpstr>
      <vt:lpstr>1. Types of modal verbs</vt:lpstr>
      <vt:lpstr>1. Fill in the sentences using modal verbs (Sometimes, more than one answer is possible)</vt:lpstr>
      <vt:lpstr>2. Types of Perfect Modal verbs</vt:lpstr>
      <vt:lpstr>2. Types of Perfect Modal verbs</vt:lpstr>
      <vt:lpstr>PowerPoint Presentation</vt:lpstr>
      <vt:lpstr>1. Fill in the sentences using perfect modal verbs (Sometimes, more than one answer is possible)</vt:lpstr>
      <vt:lpstr>Need more help? Watch this video explaining Perfect Modal Verbs</vt:lpstr>
      <vt:lpstr>And remember: STAY HOME!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</dc:creator>
  <cp:lastModifiedBy>Elena</cp:lastModifiedBy>
  <cp:revision>21</cp:revision>
  <dcterms:created xsi:type="dcterms:W3CDTF">2015-09-21T23:24:45Z</dcterms:created>
  <dcterms:modified xsi:type="dcterms:W3CDTF">2020-03-17T10:33:27Z</dcterms:modified>
</cp:coreProperties>
</file>