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sldIdLst>
    <p:sldId id="256" r:id="rId2"/>
    <p:sldId id="257" r:id="rId3"/>
    <p:sldId id="258" r:id="rId4"/>
    <p:sldId id="260" r:id="rId5"/>
    <p:sldId id="261" r:id="rId6"/>
    <p:sldId id="262" r:id="rId7"/>
    <p:sldId id="263" r:id="rId8"/>
    <p:sldId id="264" r:id="rId9"/>
    <p:sldId id="265" r:id="rId10"/>
    <p:sldId id="266" r:id="rId11"/>
    <p:sldId id="269" r:id="rId12"/>
    <p:sldId id="267" r:id="rId13"/>
    <p:sldId id="268"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7" d="100"/>
          <a:sy n="67" d="100"/>
        </p:scale>
        <p:origin x="66"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8D6032-6D50-47D9-9FAF-EB092C8CEC5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A4E4A559-F1C2-4779-893B-CCE43ABE3BE0}">
      <dgm:prSet phldrT="[Text]" custT="1"/>
      <dgm:spPr>
        <a:solidFill>
          <a:schemeClr val="accent4">
            <a:lumMod val="40000"/>
            <a:lumOff val="60000"/>
          </a:schemeClr>
        </a:solidFill>
      </dgm:spPr>
      <dgm:t>
        <a:bodyPr/>
        <a:lstStyle/>
        <a:p>
          <a:r>
            <a:rPr lang="mk-MK" sz="3200" dirty="0" smtClean="0"/>
            <a:t>Трошоци од инфлацијата</a:t>
          </a:r>
          <a:endParaRPr lang="en-US" sz="3200" dirty="0"/>
        </a:p>
      </dgm:t>
    </dgm:pt>
    <dgm:pt modelId="{4A0209AA-FC79-4DBF-B197-B5289A3A1475}" type="parTrans" cxnId="{0E106A7E-9BA9-4C8B-A50F-08EB253E87D1}">
      <dgm:prSet/>
      <dgm:spPr/>
      <dgm:t>
        <a:bodyPr/>
        <a:lstStyle/>
        <a:p>
          <a:endParaRPr lang="en-US"/>
        </a:p>
      </dgm:t>
    </dgm:pt>
    <dgm:pt modelId="{05F44CC6-2EDF-40AD-9EA6-8164EE09A3B3}" type="sibTrans" cxnId="{0E106A7E-9BA9-4C8B-A50F-08EB253E87D1}">
      <dgm:prSet/>
      <dgm:spPr/>
      <dgm:t>
        <a:bodyPr/>
        <a:lstStyle/>
        <a:p>
          <a:endParaRPr lang="en-US"/>
        </a:p>
      </dgm:t>
    </dgm:pt>
    <dgm:pt modelId="{ADF3F3C5-C26A-4FCB-A526-908CD9756DFE}">
      <dgm:prSet phldrT="[Text]" custT="1"/>
      <dgm:spPr>
        <a:solidFill>
          <a:schemeClr val="accent1">
            <a:lumMod val="40000"/>
            <a:lumOff val="60000"/>
          </a:schemeClr>
        </a:solidFill>
      </dgm:spPr>
      <dgm:t>
        <a:bodyPr/>
        <a:lstStyle/>
        <a:p>
          <a:r>
            <a:rPr lang="mk-MK" sz="2400" b="1" dirty="0" smtClean="0"/>
            <a:t>Економски трошоци</a:t>
          </a:r>
        </a:p>
        <a:p>
          <a:r>
            <a:rPr lang="mk-MK" sz="2400" b="1" dirty="0" smtClean="0"/>
            <a:t>(Окунов закон)</a:t>
          </a:r>
          <a:endParaRPr lang="en-US" sz="2400" b="1" dirty="0"/>
        </a:p>
      </dgm:t>
    </dgm:pt>
    <dgm:pt modelId="{C4E2C1AA-5435-4DC0-B6F8-07DA7A2C687C}" type="parTrans" cxnId="{BB0D58AE-D131-4FC1-9FF8-8E57C8D41E59}">
      <dgm:prSet/>
      <dgm:spPr/>
      <dgm:t>
        <a:bodyPr/>
        <a:lstStyle/>
        <a:p>
          <a:endParaRPr lang="en-US"/>
        </a:p>
      </dgm:t>
    </dgm:pt>
    <dgm:pt modelId="{2908BF8C-CD25-4D20-B1E4-93E4E2FCDA88}" type="sibTrans" cxnId="{BB0D58AE-D131-4FC1-9FF8-8E57C8D41E59}">
      <dgm:prSet/>
      <dgm:spPr/>
      <dgm:t>
        <a:bodyPr/>
        <a:lstStyle/>
        <a:p>
          <a:endParaRPr lang="en-US"/>
        </a:p>
      </dgm:t>
    </dgm:pt>
    <dgm:pt modelId="{3EE9218E-FC6F-478A-83E2-C35DB667133B}">
      <dgm:prSet phldrT="[Text]" custT="1"/>
      <dgm:spPr>
        <a:solidFill>
          <a:schemeClr val="accent3">
            <a:lumMod val="40000"/>
            <a:lumOff val="60000"/>
          </a:schemeClr>
        </a:solidFill>
      </dgm:spPr>
      <dgm:t>
        <a:bodyPr/>
        <a:lstStyle/>
        <a:p>
          <a:r>
            <a:rPr lang="mk-MK" sz="2400" b="1" dirty="0" smtClean="0"/>
            <a:t>Социјални трошоци</a:t>
          </a:r>
          <a:endParaRPr lang="en-US" sz="2400" b="1" dirty="0"/>
        </a:p>
      </dgm:t>
    </dgm:pt>
    <dgm:pt modelId="{27BE4AEF-2713-41D1-971D-CCBAB6A41D8E}" type="parTrans" cxnId="{A9837174-A839-421A-9BCF-A48C82130C45}">
      <dgm:prSet/>
      <dgm:spPr/>
      <dgm:t>
        <a:bodyPr/>
        <a:lstStyle/>
        <a:p>
          <a:endParaRPr lang="en-US"/>
        </a:p>
      </dgm:t>
    </dgm:pt>
    <dgm:pt modelId="{2D2F70E0-1D19-493F-A748-9EDCD72F459A}" type="sibTrans" cxnId="{A9837174-A839-421A-9BCF-A48C82130C45}">
      <dgm:prSet/>
      <dgm:spPr/>
      <dgm:t>
        <a:bodyPr/>
        <a:lstStyle/>
        <a:p>
          <a:endParaRPr lang="en-US"/>
        </a:p>
      </dgm:t>
    </dgm:pt>
    <dgm:pt modelId="{31A0C256-5118-40AA-BEC7-C96B9AAE9354}">
      <dgm:prSet phldrT="[Text]" custT="1"/>
      <dgm:spPr>
        <a:solidFill>
          <a:schemeClr val="accent6">
            <a:lumMod val="40000"/>
            <a:lumOff val="60000"/>
          </a:schemeClr>
        </a:solidFill>
      </dgm:spPr>
      <dgm:t>
        <a:bodyPr/>
        <a:lstStyle/>
        <a:p>
          <a:r>
            <a:rPr lang="mk-MK" sz="2400" b="1" dirty="0" smtClean="0"/>
            <a:t>Трошоци на државната благајна</a:t>
          </a:r>
          <a:endParaRPr lang="en-US" sz="2400" b="1" dirty="0"/>
        </a:p>
      </dgm:t>
    </dgm:pt>
    <dgm:pt modelId="{792C1CEA-1989-44A1-9396-A5303BA12684}" type="parTrans" cxnId="{10AFCDD6-7802-457F-AC1A-8AF741C23DC1}">
      <dgm:prSet/>
      <dgm:spPr/>
      <dgm:t>
        <a:bodyPr/>
        <a:lstStyle/>
        <a:p>
          <a:endParaRPr lang="en-US"/>
        </a:p>
      </dgm:t>
    </dgm:pt>
    <dgm:pt modelId="{18967E81-9297-401B-AC4B-9A243D2CEE89}" type="sibTrans" cxnId="{10AFCDD6-7802-457F-AC1A-8AF741C23DC1}">
      <dgm:prSet/>
      <dgm:spPr/>
      <dgm:t>
        <a:bodyPr/>
        <a:lstStyle/>
        <a:p>
          <a:endParaRPr lang="en-US"/>
        </a:p>
      </dgm:t>
    </dgm:pt>
    <dgm:pt modelId="{FDE88156-2D28-49DD-A050-77B51BACE722}" type="pres">
      <dgm:prSet presAssocID="{1F8D6032-6D50-47D9-9FAF-EB092C8CEC55}" presName="composite" presStyleCnt="0">
        <dgm:presLayoutVars>
          <dgm:chMax val="1"/>
          <dgm:dir/>
          <dgm:resizeHandles val="exact"/>
        </dgm:presLayoutVars>
      </dgm:prSet>
      <dgm:spPr/>
    </dgm:pt>
    <dgm:pt modelId="{87B4E3EF-B52E-4258-91B6-6EF1E5EF92EA}" type="pres">
      <dgm:prSet presAssocID="{A4E4A559-F1C2-4779-893B-CCE43ABE3BE0}" presName="roof" presStyleLbl="dkBgShp" presStyleIdx="0" presStyleCnt="2"/>
      <dgm:spPr/>
      <dgm:t>
        <a:bodyPr/>
        <a:lstStyle/>
        <a:p>
          <a:endParaRPr lang="en-US"/>
        </a:p>
      </dgm:t>
    </dgm:pt>
    <dgm:pt modelId="{D5C01615-92CA-4A7E-97F2-F52000F030C3}" type="pres">
      <dgm:prSet presAssocID="{A4E4A559-F1C2-4779-893B-CCE43ABE3BE0}" presName="pillars" presStyleCnt="0"/>
      <dgm:spPr/>
    </dgm:pt>
    <dgm:pt modelId="{2BEE4EE2-BEFF-4CC2-9516-579867BEC723}" type="pres">
      <dgm:prSet presAssocID="{A4E4A559-F1C2-4779-893B-CCE43ABE3BE0}" presName="pillar1" presStyleLbl="node1" presStyleIdx="0" presStyleCnt="3">
        <dgm:presLayoutVars>
          <dgm:bulletEnabled val="1"/>
        </dgm:presLayoutVars>
      </dgm:prSet>
      <dgm:spPr/>
      <dgm:t>
        <a:bodyPr/>
        <a:lstStyle/>
        <a:p>
          <a:endParaRPr lang="en-US"/>
        </a:p>
      </dgm:t>
    </dgm:pt>
    <dgm:pt modelId="{C86F8F2F-3879-47CB-903F-22D7E9C6DF12}" type="pres">
      <dgm:prSet presAssocID="{3EE9218E-FC6F-478A-83E2-C35DB667133B}" presName="pillarX" presStyleLbl="node1" presStyleIdx="1" presStyleCnt="3" custLinFactNeighborX="834" custLinFactNeighborY="330">
        <dgm:presLayoutVars>
          <dgm:bulletEnabled val="1"/>
        </dgm:presLayoutVars>
      </dgm:prSet>
      <dgm:spPr/>
    </dgm:pt>
    <dgm:pt modelId="{DCC7A747-7D23-4D90-9B27-D581402B1B8A}" type="pres">
      <dgm:prSet presAssocID="{31A0C256-5118-40AA-BEC7-C96B9AAE9354}" presName="pillarX" presStyleLbl="node1" presStyleIdx="2" presStyleCnt="3">
        <dgm:presLayoutVars>
          <dgm:bulletEnabled val="1"/>
        </dgm:presLayoutVars>
      </dgm:prSet>
      <dgm:spPr/>
      <dgm:t>
        <a:bodyPr/>
        <a:lstStyle/>
        <a:p>
          <a:endParaRPr lang="en-US"/>
        </a:p>
      </dgm:t>
    </dgm:pt>
    <dgm:pt modelId="{76122FBE-FFBA-48C9-92AA-8356973BC5C6}" type="pres">
      <dgm:prSet presAssocID="{A4E4A559-F1C2-4779-893B-CCE43ABE3BE0}" presName="base" presStyleLbl="dkBgShp" presStyleIdx="1" presStyleCnt="2"/>
      <dgm:spPr/>
    </dgm:pt>
  </dgm:ptLst>
  <dgm:cxnLst>
    <dgm:cxn modelId="{23043D8F-6FDF-444F-A947-CACBD2D012F0}" type="presOf" srcId="{ADF3F3C5-C26A-4FCB-A526-908CD9756DFE}" destId="{2BEE4EE2-BEFF-4CC2-9516-579867BEC723}" srcOrd="0" destOrd="0" presId="urn:microsoft.com/office/officeart/2005/8/layout/hList3"/>
    <dgm:cxn modelId="{A9837174-A839-421A-9BCF-A48C82130C45}" srcId="{A4E4A559-F1C2-4779-893B-CCE43ABE3BE0}" destId="{3EE9218E-FC6F-478A-83E2-C35DB667133B}" srcOrd="1" destOrd="0" parTransId="{27BE4AEF-2713-41D1-971D-CCBAB6A41D8E}" sibTransId="{2D2F70E0-1D19-493F-A748-9EDCD72F459A}"/>
    <dgm:cxn modelId="{BB0D58AE-D131-4FC1-9FF8-8E57C8D41E59}" srcId="{A4E4A559-F1C2-4779-893B-CCE43ABE3BE0}" destId="{ADF3F3C5-C26A-4FCB-A526-908CD9756DFE}" srcOrd="0" destOrd="0" parTransId="{C4E2C1AA-5435-4DC0-B6F8-07DA7A2C687C}" sibTransId="{2908BF8C-CD25-4D20-B1E4-93E4E2FCDA88}"/>
    <dgm:cxn modelId="{801B0C4E-7D67-4ABB-AC19-711484F24B56}" type="presOf" srcId="{A4E4A559-F1C2-4779-893B-CCE43ABE3BE0}" destId="{87B4E3EF-B52E-4258-91B6-6EF1E5EF92EA}" srcOrd="0" destOrd="0" presId="urn:microsoft.com/office/officeart/2005/8/layout/hList3"/>
    <dgm:cxn modelId="{78971108-B005-4571-A095-A7CCFA9DDFD2}" type="presOf" srcId="{1F8D6032-6D50-47D9-9FAF-EB092C8CEC55}" destId="{FDE88156-2D28-49DD-A050-77B51BACE722}" srcOrd="0" destOrd="0" presId="urn:microsoft.com/office/officeart/2005/8/layout/hList3"/>
    <dgm:cxn modelId="{B1181EE3-7EF6-4584-9F27-3E362AC7B94D}" type="presOf" srcId="{3EE9218E-FC6F-478A-83E2-C35DB667133B}" destId="{C86F8F2F-3879-47CB-903F-22D7E9C6DF12}" srcOrd="0" destOrd="0" presId="urn:microsoft.com/office/officeart/2005/8/layout/hList3"/>
    <dgm:cxn modelId="{0E106A7E-9BA9-4C8B-A50F-08EB253E87D1}" srcId="{1F8D6032-6D50-47D9-9FAF-EB092C8CEC55}" destId="{A4E4A559-F1C2-4779-893B-CCE43ABE3BE0}" srcOrd="0" destOrd="0" parTransId="{4A0209AA-FC79-4DBF-B197-B5289A3A1475}" sibTransId="{05F44CC6-2EDF-40AD-9EA6-8164EE09A3B3}"/>
    <dgm:cxn modelId="{654AB635-4B9B-4BB1-988A-9FC9AF5C9237}" type="presOf" srcId="{31A0C256-5118-40AA-BEC7-C96B9AAE9354}" destId="{DCC7A747-7D23-4D90-9B27-D581402B1B8A}" srcOrd="0" destOrd="0" presId="urn:microsoft.com/office/officeart/2005/8/layout/hList3"/>
    <dgm:cxn modelId="{10AFCDD6-7802-457F-AC1A-8AF741C23DC1}" srcId="{A4E4A559-F1C2-4779-893B-CCE43ABE3BE0}" destId="{31A0C256-5118-40AA-BEC7-C96B9AAE9354}" srcOrd="2" destOrd="0" parTransId="{792C1CEA-1989-44A1-9396-A5303BA12684}" sibTransId="{18967E81-9297-401B-AC4B-9A243D2CEE89}"/>
    <dgm:cxn modelId="{DC53DDF4-392F-45F6-BE66-757EEFA399FC}" type="presParOf" srcId="{FDE88156-2D28-49DD-A050-77B51BACE722}" destId="{87B4E3EF-B52E-4258-91B6-6EF1E5EF92EA}" srcOrd="0" destOrd="0" presId="urn:microsoft.com/office/officeart/2005/8/layout/hList3"/>
    <dgm:cxn modelId="{4E7B15F7-269C-4B14-B956-6733F863E3A2}" type="presParOf" srcId="{FDE88156-2D28-49DD-A050-77B51BACE722}" destId="{D5C01615-92CA-4A7E-97F2-F52000F030C3}" srcOrd="1" destOrd="0" presId="urn:microsoft.com/office/officeart/2005/8/layout/hList3"/>
    <dgm:cxn modelId="{F98E784B-0E83-4E99-A355-8774256D83F7}" type="presParOf" srcId="{D5C01615-92CA-4A7E-97F2-F52000F030C3}" destId="{2BEE4EE2-BEFF-4CC2-9516-579867BEC723}" srcOrd="0" destOrd="0" presId="urn:microsoft.com/office/officeart/2005/8/layout/hList3"/>
    <dgm:cxn modelId="{19D3931C-A0F3-40D8-BD17-5793C1C85580}" type="presParOf" srcId="{D5C01615-92CA-4A7E-97F2-F52000F030C3}" destId="{C86F8F2F-3879-47CB-903F-22D7E9C6DF12}" srcOrd="1" destOrd="0" presId="urn:microsoft.com/office/officeart/2005/8/layout/hList3"/>
    <dgm:cxn modelId="{6EDE5D82-0CC3-4470-A595-B3F9D48E99C6}" type="presParOf" srcId="{D5C01615-92CA-4A7E-97F2-F52000F030C3}" destId="{DCC7A747-7D23-4D90-9B27-D581402B1B8A}" srcOrd="2" destOrd="0" presId="urn:microsoft.com/office/officeart/2005/8/layout/hList3"/>
    <dgm:cxn modelId="{886E6D53-6A8B-4E95-A141-390BA32BBFCB}" type="presParOf" srcId="{FDE88156-2D28-49DD-A050-77B51BACE722}" destId="{76122FBE-FFBA-48C9-92AA-8356973BC5C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4E3EF-B52E-4258-91B6-6EF1E5EF92EA}">
      <dsp:nvSpPr>
        <dsp:cNvPr id="0" name=""/>
        <dsp:cNvSpPr/>
      </dsp:nvSpPr>
      <dsp:spPr>
        <a:xfrm>
          <a:off x="0" y="0"/>
          <a:ext cx="8128000" cy="1625600"/>
        </a:xfrm>
        <a:prstGeom prst="rect">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mk-MK" sz="3200" kern="1200" dirty="0" smtClean="0"/>
            <a:t>Трошоци од инфлацијата</a:t>
          </a:r>
          <a:endParaRPr lang="en-US" sz="3200" kern="1200" dirty="0"/>
        </a:p>
      </dsp:txBody>
      <dsp:txXfrm>
        <a:off x="0" y="0"/>
        <a:ext cx="8128000" cy="1625600"/>
      </dsp:txXfrm>
    </dsp:sp>
    <dsp:sp modelId="{2BEE4EE2-BEFF-4CC2-9516-579867BEC723}">
      <dsp:nvSpPr>
        <dsp:cNvPr id="0" name=""/>
        <dsp:cNvSpPr/>
      </dsp:nvSpPr>
      <dsp:spPr>
        <a:xfrm>
          <a:off x="3968" y="1625600"/>
          <a:ext cx="2706687" cy="3413760"/>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k-MK" sz="2400" b="1" kern="1200" dirty="0" smtClean="0"/>
            <a:t>Економски трошоци</a:t>
          </a:r>
        </a:p>
        <a:p>
          <a:pPr lvl="0" algn="ctr" defTabSz="1066800">
            <a:lnSpc>
              <a:spcPct val="90000"/>
            </a:lnSpc>
            <a:spcBef>
              <a:spcPct val="0"/>
            </a:spcBef>
            <a:spcAft>
              <a:spcPct val="35000"/>
            </a:spcAft>
          </a:pPr>
          <a:r>
            <a:rPr lang="mk-MK" sz="2400" b="1" kern="1200" dirty="0" smtClean="0"/>
            <a:t>(Окунов закон)</a:t>
          </a:r>
          <a:endParaRPr lang="en-US" sz="2400" b="1" kern="1200" dirty="0"/>
        </a:p>
      </dsp:txBody>
      <dsp:txXfrm>
        <a:off x="3968" y="1625600"/>
        <a:ext cx="2706687" cy="3413760"/>
      </dsp:txXfrm>
    </dsp:sp>
    <dsp:sp modelId="{C86F8F2F-3879-47CB-903F-22D7E9C6DF12}">
      <dsp:nvSpPr>
        <dsp:cNvPr id="0" name=""/>
        <dsp:cNvSpPr/>
      </dsp:nvSpPr>
      <dsp:spPr>
        <a:xfrm>
          <a:off x="2733230" y="1636865"/>
          <a:ext cx="2706687" cy="3413760"/>
        </a:xfrm>
        <a:prstGeom prst="rect">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k-MK" sz="2400" b="1" kern="1200" dirty="0" smtClean="0"/>
            <a:t>Социјални трошоци</a:t>
          </a:r>
          <a:endParaRPr lang="en-US" sz="2400" b="1" kern="1200" dirty="0"/>
        </a:p>
      </dsp:txBody>
      <dsp:txXfrm>
        <a:off x="2733230" y="1636865"/>
        <a:ext cx="2706687" cy="3413760"/>
      </dsp:txXfrm>
    </dsp:sp>
    <dsp:sp modelId="{DCC7A747-7D23-4D90-9B27-D581402B1B8A}">
      <dsp:nvSpPr>
        <dsp:cNvPr id="0" name=""/>
        <dsp:cNvSpPr/>
      </dsp:nvSpPr>
      <dsp:spPr>
        <a:xfrm>
          <a:off x="5417343" y="1625600"/>
          <a:ext cx="2706687" cy="3413760"/>
        </a:xfrm>
        <a:prstGeom prst="rect">
          <a:avLst/>
        </a:prstGeom>
        <a:solidFill>
          <a:schemeClr val="accent6">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mk-MK" sz="2400" b="1" kern="1200" dirty="0" smtClean="0"/>
            <a:t>Трошоци на државната благајна</a:t>
          </a:r>
          <a:endParaRPr lang="en-US" sz="2400" b="1" kern="1200" dirty="0"/>
        </a:p>
      </dsp:txBody>
      <dsp:txXfrm>
        <a:off x="5417343" y="1625600"/>
        <a:ext cx="2706687" cy="3413760"/>
      </dsp:txXfrm>
    </dsp:sp>
    <dsp:sp modelId="{76122FBE-FFBA-48C9-92AA-8356973BC5C6}">
      <dsp:nvSpPr>
        <dsp:cNvPr id="0" name=""/>
        <dsp:cNvSpPr/>
      </dsp:nvSpPr>
      <dsp:spPr>
        <a:xfrm>
          <a:off x="0" y="5039360"/>
          <a:ext cx="8128000" cy="37930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FA56E2B-248D-4096-88A6-EDFD0A67C26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4879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8C59-CE26-4B26-9A12-36CA3EA824C3}"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56E2B-248D-4096-88A6-EDFD0A67C261}" type="slidenum">
              <a:rPr lang="en-US" smtClean="0"/>
              <a:t>‹#›</a:t>
            </a:fld>
            <a:endParaRPr lang="en-US"/>
          </a:p>
        </p:txBody>
      </p:sp>
    </p:spTree>
    <p:extLst>
      <p:ext uri="{BB962C8B-B14F-4D97-AF65-F5344CB8AC3E}">
        <p14:creationId xmlns:p14="http://schemas.microsoft.com/office/powerpoint/2010/main" val="85584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537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829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spTree>
    <p:extLst>
      <p:ext uri="{BB962C8B-B14F-4D97-AF65-F5344CB8AC3E}">
        <p14:creationId xmlns:p14="http://schemas.microsoft.com/office/powerpoint/2010/main" val="241484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29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13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980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331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spTree>
    <p:extLst>
      <p:ext uri="{BB962C8B-B14F-4D97-AF65-F5344CB8AC3E}">
        <p14:creationId xmlns:p14="http://schemas.microsoft.com/office/powerpoint/2010/main" val="82498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B88C59-CE26-4B26-9A12-36CA3EA824C3}"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56E2B-248D-4096-88A6-EDFD0A67C26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992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B88C59-CE26-4B26-9A12-36CA3EA824C3}"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56E2B-248D-4096-88A6-EDFD0A67C261}" type="slidenum">
              <a:rPr lang="en-US" smtClean="0"/>
              <a:t>‹#›</a:t>
            </a:fld>
            <a:endParaRPr lang="en-US"/>
          </a:p>
        </p:txBody>
      </p:sp>
    </p:spTree>
    <p:extLst>
      <p:ext uri="{BB962C8B-B14F-4D97-AF65-F5344CB8AC3E}">
        <p14:creationId xmlns:p14="http://schemas.microsoft.com/office/powerpoint/2010/main" val="96360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B88C59-CE26-4B26-9A12-36CA3EA824C3}"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56E2B-248D-4096-88A6-EDFD0A67C26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08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B88C59-CE26-4B26-9A12-36CA3EA824C3}"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56E2B-248D-4096-88A6-EDFD0A67C26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87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88C59-CE26-4B26-9A12-36CA3EA824C3}"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56E2B-248D-4096-88A6-EDFD0A67C261}" type="slidenum">
              <a:rPr lang="en-US" smtClean="0"/>
              <a:t>‹#›</a:t>
            </a:fld>
            <a:endParaRPr lang="en-US"/>
          </a:p>
        </p:txBody>
      </p:sp>
    </p:spTree>
    <p:extLst>
      <p:ext uri="{BB962C8B-B14F-4D97-AF65-F5344CB8AC3E}">
        <p14:creationId xmlns:p14="http://schemas.microsoft.com/office/powerpoint/2010/main" val="11337102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8C59-CE26-4B26-9A12-36CA3EA824C3}"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56E2B-248D-4096-88A6-EDFD0A67C26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13550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8C59-CE26-4B26-9A12-36CA3EA824C3}"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56E2B-248D-4096-88A6-EDFD0A67C261}" type="slidenum">
              <a:rPr lang="en-US" smtClean="0"/>
              <a:t>‹#›</a:t>
            </a:fld>
            <a:endParaRPr lang="en-US"/>
          </a:p>
        </p:txBody>
      </p:sp>
    </p:spTree>
    <p:extLst>
      <p:ext uri="{BB962C8B-B14F-4D97-AF65-F5344CB8AC3E}">
        <p14:creationId xmlns:p14="http://schemas.microsoft.com/office/powerpoint/2010/main" val="129075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B88C59-CE26-4B26-9A12-36CA3EA824C3}" type="datetimeFigureOut">
              <a:rPr lang="en-US" smtClean="0"/>
              <a:t>3/18/2020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A56E2B-248D-4096-88A6-EDFD0A67C261}" type="slidenum">
              <a:rPr lang="en-US" smtClean="0"/>
              <a:t>‹#›</a:t>
            </a:fld>
            <a:endParaRPr lang="en-US"/>
          </a:p>
        </p:txBody>
      </p:sp>
    </p:spTree>
    <p:extLst>
      <p:ext uri="{BB962C8B-B14F-4D97-AF65-F5344CB8AC3E}">
        <p14:creationId xmlns:p14="http://schemas.microsoft.com/office/powerpoint/2010/main" val="377682379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Невработеност</a:t>
            </a:r>
            <a:endParaRPr lang="en-US" dirty="0"/>
          </a:p>
        </p:txBody>
      </p:sp>
      <p:sp>
        <p:nvSpPr>
          <p:cNvPr id="3" name="Subtitle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mk-MK" dirty="0" smtClean="0"/>
              <a:t>Економија</a:t>
            </a:r>
          </a:p>
          <a:p>
            <a:r>
              <a:rPr lang="mk-MK" dirty="0" smtClean="0"/>
              <a:t>СОУ</a:t>
            </a:r>
            <a:r>
              <a:rPr lang="en-US" dirty="0" smtClean="0"/>
              <a:t>”</a:t>
            </a:r>
            <a:r>
              <a:rPr lang="mk-MK" dirty="0"/>
              <a:t>Г</a:t>
            </a:r>
            <a:r>
              <a:rPr lang="mk-MK" dirty="0" smtClean="0"/>
              <a:t>имназија Јосип Броз Тито</a:t>
            </a:r>
            <a:r>
              <a:rPr lang="en-US" dirty="0" smtClean="0"/>
              <a:t>”</a:t>
            </a:r>
          </a:p>
          <a:p>
            <a:r>
              <a:rPr lang="en-US" dirty="0" smtClean="0"/>
              <a:t>IV </a:t>
            </a:r>
            <a:r>
              <a:rPr lang="mk-MK" dirty="0" smtClean="0"/>
              <a:t>година општествено-хуманистичко подрачје комбинација А</a:t>
            </a:r>
          </a:p>
          <a:p>
            <a:r>
              <a:rPr lang="mk-MK" dirty="0" smtClean="0"/>
              <a:t>Проф.Лидија Петреска</a:t>
            </a:r>
            <a:endParaRPr lang="en-US" dirty="0"/>
          </a:p>
        </p:txBody>
      </p:sp>
    </p:spTree>
    <p:extLst>
      <p:ext uri="{BB962C8B-B14F-4D97-AF65-F5344CB8AC3E}">
        <p14:creationId xmlns:p14="http://schemas.microsoft.com/office/powerpoint/2010/main" val="253921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mk-MK" dirty="0" smtClean="0"/>
              <a:t>Цилклична невработеност</a:t>
            </a:r>
            <a:endParaRPr lang="en-US" dirty="0"/>
          </a:p>
        </p:txBody>
      </p:sp>
      <p:sp>
        <p:nvSpPr>
          <p:cNvPr id="3" name="Content Placeholder 2"/>
          <p:cNvSpPr>
            <a:spLocks noGrp="1"/>
          </p:cNvSpPr>
          <p:nvPr>
            <p:ph idx="1"/>
          </p:nvPr>
        </p:nvSpPr>
        <p:spPr/>
        <p:txBody>
          <a:bodyPr/>
          <a:lstStyle/>
          <a:p>
            <a:r>
              <a:rPr lang="mk-MK" dirty="0" smtClean="0"/>
              <a:t>Оваа невработеност е врзана со цикличното движење и развој на пазарните економии.Кога економскиот циклус поаѓа низ фазата на рецесија доаѓа до опаѓање на економската активност која доведува до пораст на невработеноста.Обратно е кога економскиот циклус се движи низ фазата на експанзија односно зголемана економска активност што ја зголемува побарувачката за работна сила и невработеноста значително намалува</a:t>
            </a:r>
            <a:endParaRPr lang="en-US" dirty="0"/>
          </a:p>
        </p:txBody>
      </p:sp>
    </p:spTree>
    <p:extLst>
      <p:ext uri="{BB962C8B-B14F-4D97-AF65-F5344CB8AC3E}">
        <p14:creationId xmlns:p14="http://schemas.microsoft.com/office/powerpoint/2010/main" val="3091871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mk-MK" dirty="0" smtClean="0"/>
              <a:t>Причини за невработеност</a:t>
            </a:r>
            <a:endParaRPr lang="en-US" dirty="0"/>
          </a:p>
        </p:txBody>
      </p:sp>
      <p:sp>
        <p:nvSpPr>
          <p:cNvPr id="3" name="Content Placeholder 2"/>
          <p:cNvSpPr>
            <a:spLocks noGrp="1"/>
          </p:cNvSpPr>
          <p:nvPr>
            <p:ph idx="1"/>
          </p:nvPr>
        </p:nvSpPr>
        <p:spPr/>
        <p:txBody>
          <a:bodyPr/>
          <a:lstStyle/>
          <a:p>
            <a:pPr marL="0" indent="0">
              <a:buNone/>
            </a:pPr>
            <a:r>
              <a:rPr lang="mk-MK" dirty="0" smtClean="0"/>
              <a:t>Причините за невработеност лежат во специфичноста на пазарот на трудот,односна од неможноста за негово </a:t>
            </a:r>
            <a:r>
              <a:rPr lang="en-US" dirty="0" smtClean="0"/>
              <a:t>“</a:t>
            </a:r>
            <a:r>
              <a:rPr lang="mk-MK" dirty="0" smtClean="0"/>
              <a:t>чистење</a:t>
            </a:r>
            <a:r>
              <a:rPr lang="en-US" dirty="0" smtClean="0"/>
              <a:t>”,</a:t>
            </a:r>
            <a:r>
              <a:rPr lang="mk-MK" dirty="0" smtClean="0"/>
              <a:t>како што е тоа случај со пазарот на стоки и услуги.</a:t>
            </a:r>
          </a:p>
          <a:p>
            <a:pPr marL="0" indent="0">
              <a:buNone/>
            </a:pPr>
            <a:r>
              <a:rPr lang="mk-MK" dirty="0" smtClean="0"/>
              <a:t>Следниве графикони приказуваат зошто невработеноста во капитализмот има присилен карактер,а не доброволен карактер.</a:t>
            </a:r>
          </a:p>
          <a:p>
            <a:pPr marL="0" indent="0">
              <a:buNone/>
            </a:pPr>
            <a:r>
              <a:rPr lang="mk-MK" dirty="0" smtClean="0"/>
              <a:t>Првиот графикон поаѓа од претпоставката дека наемнините се флексибилни нагоре  и надолу.А вториот дека платите се нефлексибилни надолу</a:t>
            </a:r>
            <a:endParaRPr lang="en-US" dirty="0"/>
          </a:p>
        </p:txBody>
      </p:sp>
    </p:spTree>
    <p:extLst>
      <p:ext uri="{BB962C8B-B14F-4D97-AF65-F5344CB8AC3E}">
        <p14:creationId xmlns:p14="http://schemas.microsoft.com/office/powerpoint/2010/main" val="3197495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conomicshelp.org/wp-content/uploads/2017/08/voluntary-unemploy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1614488"/>
            <a:ext cx="7953375" cy="3971926"/>
          </a:xfrm>
          <a:prstGeom prst="rect">
            <a:avLst/>
          </a:prstGeom>
          <a:noFill/>
          <a:effectLst>
            <a:glow rad="127000">
              <a:schemeClr val="accent2">
                <a:lumMod val="60000"/>
                <a:lumOff val="40000"/>
              </a:schemeClr>
            </a:glow>
            <a:outerShdw blurRad="50800" dist="50800" dir="5400000" algn="ctr" rotWithShape="0">
              <a:schemeClr val="accent2">
                <a:lumMod val="40000"/>
                <a:lumOff val="6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2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nvoluntary-unemploy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763" y="1685924"/>
            <a:ext cx="8020050" cy="3971925"/>
          </a:xfrm>
          <a:prstGeom prst="rect">
            <a:avLst/>
          </a:prstGeom>
          <a:noFill/>
          <a:effectLst>
            <a:glow rad="228600">
              <a:schemeClr val="accent2">
                <a:satMod val="175000"/>
                <a:alpha val="40000"/>
              </a:schemeClr>
            </a:glow>
            <a:innerShdw blurRad="63500" dist="50800" dir="162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766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2400" dirty="0" smtClean="0"/>
              <a:t>Значи фактот што платите се нефлексибилни надолу го оневозможува</a:t>
            </a:r>
            <a:r>
              <a:rPr lang="en-US" sz="2400" dirty="0" smtClean="0"/>
              <a:t> “</a:t>
            </a:r>
            <a:r>
              <a:rPr lang="mk-MK" sz="2400" dirty="0" smtClean="0"/>
              <a:t>чистењето</a:t>
            </a:r>
            <a:r>
              <a:rPr lang="en-US" sz="2400" dirty="0" smtClean="0"/>
              <a:t>”</a:t>
            </a:r>
            <a:r>
              <a:rPr lang="mk-MK" sz="2400" dirty="0" smtClean="0"/>
              <a:t>на пазарот на трудот и предизвикува постоење на присилна невработеност.Но зошто платите се нефлексибилни надолу?</a:t>
            </a:r>
            <a:endParaRPr lang="en-US" sz="2400" dirty="0"/>
          </a:p>
        </p:txBody>
      </p:sp>
      <p:sp>
        <p:nvSpPr>
          <p:cNvPr id="3" name="Content Placeholder 2"/>
          <p:cNvSpPr>
            <a:spLocks noGrp="1"/>
          </p:cNvSpPr>
          <p:nvPr>
            <p:ph idx="1"/>
          </p:nvPr>
        </p:nvSpPr>
        <p:spPr/>
        <p:txBody>
          <a:bodyPr/>
          <a:lstStyle/>
          <a:p>
            <a:r>
              <a:rPr lang="mk-MK" b="1" i="1" dirty="0" smtClean="0"/>
              <a:t>Ортодоксната теорија </a:t>
            </a:r>
            <a:r>
              <a:rPr lang="mk-MK" dirty="0" smtClean="0"/>
              <a:t>смета за нефлексибилноста се криви синдикатите и владата.Синдикатите преку колективните договори бараат постојан зголемување на платите а владата врши дисторзии со големите социјални трансвери за невработените и со пропишувањето на минимална плата</a:t>
            </a:r>
          </a:p>
          <a:p>
            <a:r>
              <a:rPr lang="mk-MK" b="1" i="1" dirty="0" smtClean="0"/>
              <a:t>Новите кејнзијанци  </a:t>
            </a:r>
            <a:r>
              <a:rPr lang="mk-MK" dirty="0" smtClean="0"/>
              <a:t>нефлексибилноста на платите ја објаснуваат преку две теории</a:t>
            </a:r>
            <a:r>
              <a:rPr lang="en-US" dirty="0" smtClean="0"/>
              <a:t>:</a:t>
            </a:r>
            <a:r>
              <a:rPr lang="mk-MK" dirty="0" smtClean="0"/>
              <a:t>теорија на плати за ефикасност и теорија на т.н. </a:t>
            </a:r>
            <a:r>
              <a:rPr lang="mk-MK" dirty="0"/>
              <a:t>и</a:t>
            </a:r>
            <a:r>
              <a:rPr lang="mk-MK" dirty="0" smtClean="0"/>
              <a:t>нсајдери и аутсајдери</a:t>
            </a:r>
            <a:endParaRPr lang="en-US" b="1" i="1" dirty="0"/>
          </a:p>
        </p:txBody>
      </p:sp>
    </p:spTree>
    <p:extLst>
      <p:ext uri="{BB962C8B-B14F-4D97-AF65-F5344CB8AC3E}">
        <p14:creationId xmlns:p14="http://schemas.microsoft.com/office/powerpoint/2010/main" val="3905308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486525" y="1400175"/>
            <a:ext cx="4718050" cy="3770313"/>
          </a:xfrm>
        </p:spPr>
        <p:txBody>
          <a:bodyPr>
            <a:normAutofit fontScale="92500"/>
          </a:bodyPr>
          <a:lstStyle/>
          <a:p>
            <a:r>
              <a:rPr lang="mk-MK" b="1" i="1" dirty="0" smtClean="0"/>
              <a:t>Инсајдери и аутсајдери</a:t>
            </a:r>
            <a:endParaRPr lang="mk-MK" dirty="0" smtClean="0"/>
          </a:p>
          <a:p>
            <a:pPr marL="0" indent="0">
              <a:buNone/>
            </a:pPr>
            <a:r>
              <a:rPr lang="mk-MK" dirty="0" smtClean="0"/>
              <a:t>Инсајдери се работници вработени во фирмите а аутсајдери се невработени лица без работа.Само инсајдерите учествуваат во договарањето на платите.Аутсајдерите иако би работеле за помала плата сепак не се вработуваат бидејки нивниот тренинг е голем трошок за работодавачите</a:t>
            </a:r>
          </a:p>
          <a:p>
            <a:pPr marL="0" indent="0">
              <a:buNone/>
            </a:pPr>
            <a:endParaRPr lang="en-US" b="1" i="1" dirty="0"/>
          </a:p>
        </p:txBody>
      </p:sp>
      <p:sp>
        <p:nvSpPr>
          <p:cNvPr id="5" name="Content Placeholder 4"/>
          <p:cNvSpPr>
            <a:spLocks noGrp="1"/>
          </p:cNvSpPr>
          <p:nvPr>
            <p:ph sz="half" idx="4294967295"/>
          </p:nvPr>
        </p:nvSpPr>
        <p:spPr>
          <a:xfrm>
            <a:off x="1471612" y="1400175"/>
            <a:ext cx="5014913" cy="4470400"/>
          </a:xfrm>
        </p:spPr>
        <p:txBody>
          <a:bodyPr>
            <a:normAutofit/>
          </a:bodyPr>
          <a:lstStyle/>
          <a:p>
            <a:r>
              <a:rPr lang="mk-MK" b="1" i="1" dirty="0" smtClean="0"/>
              <a:t>Плати за ефикасност</a:t>
            </a:r>
            <a:r>
              <a:rPr lang="mk-MK" dirty="0" smtClean="0"/>
              <a:t> </a:t>
            </a:r>
          </a:p>
          <a:p>
            <a:pPr marL="0" indent="0">
              <a:buNone/>
            </a:pPr>
            <a:r>
              <a:rPr lang="mk-MK" dirty="0" smtClean="0"/>
              <a:t>Фирмите утврдуваат реални плати на повисоко рамниште</a:t>
            </a:r>
            <a:r>
              <a:rPr lang="mk-MK" b="1" i="1" dirty="0" smtClean="0"/>
              <a:t> </a:t>
            </a:r>
            <a:r>
              <a:rPr lang="mk-MK" dirty="0" smtClean="0"/>
              <a:t>бидејки со тоа добиваат повисока продуктивност,ефикасност на трудот и повисоки резултати . Рабониците задоволни од висината на наемнините не ги менуваат работните места.</a:t>
            </a:r>
            <a:endParaRPr lang="en-US" dirty="0"/>
          </a:p>
        </p:txBody>
      </p:sp>
    </p:spTree>
    <p:extLst>
      <p:ext uri="{BB962C8B-B14F-4D97-AF65-F5344CB8AC3E}">
        <p14:creationId xmlns:p14="http://schemas.microsoft.com/office/powerpoint/2010/main" val="733745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2800" smtClean="0"/>
              <a:t>Прашања за дискусија и утврдувањето на знаењето</a:t>
            </a:r>
            <a:r>
              <a:rPr lang="en-US" sz="2800" smtClean="0"/>
              <a:t>:</a:t>
            </a:r>
            <a:br>
              <a:rPr lang="en-US" sz="2800" smtClean="0"/>
            </a:br>
            <a:r>
              <a:rPr lang="en-US" sz="2800" smtClean="0"/>
              <a:t>(</a:t>
            </a:r>
            <a:r>
              <a:rPr lang="mk-MK" sz="2800" smtClean="0"/>
              <a:t>одговорите можете да ми ги пратите на следнава адреса</a:t>
            </a:r>
            <a:r>
              <a:rPr lang="en-US" sz="2800" smtClean="0"/>
              <a:t>:lidija_inside@hotmail.com)</a:t>
            </a:r>
            <a:endParaRPr lang="en-US" sz="2800" dirty="0"/>
          </a:p>
        </p:txBody>
      </p:sp>
      <p:sp>
        <p:nvSpPr>
          <p:cNvPr id="3" name="Content Placeholder 2"/>
          <p:cNvSpPr>
            <a:spLocks noGrp="1"/>
          </p:cNvSpPr>
          <p:nvPr>
            <p:ph idx="1"/>
          </p:nvPr>
        </p:nvSpPr>
        <p:spPr/>
        <p:txBody>
          <a:bodyPr/>
          <a:lstStyle/>
          <a:p>
            <a:r>
              <a:rPr lang="mk-MK" sz="1800" dirty="0" smtClean="0"/>
              <a:t>Дефинирајте ја невработеноста и објаснете зошто невработеноста не можеме да ја објасниме како број на лица без работа</a:t>
            </a:r>
            <a:r>
              <a:rPr lang="en-US" sz="1800" dirty="0" smtClean="0"/>
              <a:t>;</a:t>
            </a:r>
            <a:endParaRPr lang="mk-MK" sz="1800" dirty="0" smtClean="0"/>
          </a:p>
          <a:p>
            <a:r>
              <a:rPr lang="mk-MK" sz="1800" dirty="0" smtClean="0"/>
              <a:t>Како се пресметува стапката на невработеност?</a:t>
            </a:r>
          </a:p>
          <a:p>
            <a:r>
              <a:rPr lang="mk-MK" sz="1800" dirty="0" smtClean="0"/>
              <a:t>Ако претпоставиме дека невработеноста била 8% и дека минатата година фактичкиот БНП во истата земја се намалил за 3% под потенцијалниот.Според Окуновиот закон колку ќе изнесува сега стапката на невработеност?</a:t>
            </a:r>
          </a:p>
          <a:p>
            <a:r>
              <a:rPr lang="mk-MK" sz="1800" dirty="0" smtClean="0"/>
              <a:t>Што губи државниот буџет доколу во земјата има висока невработеност?</a:t>
            </a:r>
          </a:p>
          <a:p>
            <a:r>
              <a:rPr lang="mk-MK" sz="1800" dirty="0" smtClean="0"/>
              <a:t>Кој вид невработеност е најтешка форма на невработеност?</a:t>
            </a:r>
          </a:p>
          <a:p>
            <a:r>
              <a:rPr lang="mk-MK" sz="1800" dirty="0" smtClean="0"/>
              <a:t>Кои се причините за невработеност?</a:t>
            </a:r>
          </a:p>
          <a:p>
            <a:pPr marL="0" indent="0">
              <a:buNone/>
            </a:pPr>
            <a:endParaRPr lang="mk-MK" dirty="0" smtClean="0"/>
          </a:p>
          <a:p>
            <a:pPr marL="0" indent="0">
              <a:buNone/>
            </a:pPr>
            <a:endParaRPr lang="en-US" dirty="0"/>
          </a:p>
        </p:txBody>
      </p:sp>
    </p:spTree>
    <p:extLst>
      <p:ext uri="{BB962C8B-B14F-4D97-AF65-F5344CB8AC3E}">
        <p14:creationId xmlns:p14="http://schemas.microsoft.com/office/powerpoint/2010/main" val="1240316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Ви благодарам на вниманието</a:t>
            </a:r>
            <a:endParaRPr lang="en-US" dirty="0"/>
          </a:p>
        </p:txBody>
      </p:sp>
    </p:spTree>
    <p:extLst>
      <p:ext uri="{BB962C8B-B14F-4D97-AF65-F5344CB8AC3E}">
        <p14:creationId xmlns:p14="http://schemas.microsoft.com/office/powerpoint/2010/main" val="144122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mk-MK" dirty="0" smtClean="0"/>
              <a:t>Соджина:</a:t>
            </a:r>
            <a:br>
              <a:rPr lang="mk-MK" dirty="0" smtClean="0"/>
            </a:br>
            <a:endParaRPr lang="en-US" dirty="0"/>
          </a:p>
        </p:txBody>
      </p:sp>
      <p:sp>
        <p:nvSpPr>
          <p:cNvPr id="3" name="Content Placeholder 2"/>
          <p:cNvSpPr>
            <a:spLocks noGrp="1"/>
          </p:cNvSpPr>
          <p:nvPr>
            <p:ph idx="1"/>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buFont typeface="Wingdings" panose="05000000000000000000" pitchFamily="2" charset="2"/>
              <a:buChar char="v"/>
            </a:pPr>
            <a:r>
              <a:rPr lang="mk-MK" dirty="0" smtClean="0"/>
              <a:t>Поим за невработеност</a:t>
            </a:r>
          </a:p>
          <a:p>
            <a:pPr>
              <a:buFont typeface="Wingdings" panose="05000000000000000000" pitchFamily="2" charset="2"/>
              <a:buChar char="v"/>
            </a:pPr>
            <a:r>
              <a:rPr lang="mk-MK" dirty="0" smtClean="0"/>
              <a:t>Трошоци од невработеноста</a:t>
            </a:r>
          </a:p>
          <a:p>
            <a:pPr>
              <a:buFont typeface="Wingdings" panose="05000000000000000000" pitchFamily="2" charset="2"/>
              <a:buChar char="v"/>
            </a:pPr>
            <a:r>
              <a:rPr lang="mk-MK" dirty="0" smtClean="0"/>
              <a:t>Видови невработеност</a:t>
            </a:r>
          </a:p>
          <a:p>
            <a:pPr>
              <a:buFont typeface="Wingdings" panose="05000000000000000000" pitchFamily="2" charset="2"/>
              <a:buChar char="v"/>
            </a:pPr>
            <a:r>
              <a:rPr lang="mk-MK" dirty="0" smtClean="0"/>
              <a:t>Причини за невработеност</a:t>
            </a:r>
            <a:endParaRPr lang="en-US" dirty="0"/>
          </a:p>
        </p:txBody>
      </p:sp>
    </p:spTree>
    <p:extLst>
      <p:ext uri="{BB962C8B-B14F-4D97-AF65-F5344CB8AC3E}">
        <p14:creationId xmlns:p14="http://schemas.microsoft.com/office/powerpoint/2010/main" val="1187736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mk-MK" dirty="0" smtClean="0"/>
              <a:t>Поим за невработеност</a:t>
            </a:r>
            <a:endParaRPr lang="en-US" dirty="0"/>
          </a:p>
        </p:txBody>
      </p:sp>
      <p:sp>
        <p:nvSpPr>
          <p:cNvPr id="3" name="Content Placeholder 2"/>
          <p:cNvSpPr>
            <a:spLocks noGrp="1"/>
          </p:cNvSpPr>
          <p:nvPr>
            <p:ph idx="1"/>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mk-MK" b="1" i="1" dirty="0" smtClean="0"/>
              <a:t>      Невработените</a:t>
            </a:r>
            <a:r>
              <a:rPr lang="mk-MK" i="1" dirty="0" smtClean="0"/>
              <a:t> </a:t>
            </a:r>
            <a:r>
              <a:rPr lang="mk-MK" dirty="0" smtClean="0"/>
              <a:t>ги сочинуваат оние лица кои се способни да работат,сакаат да работат и активно бараат вработување,но не можат да го најдат.</a:t>
            </a:r>
          </a:p>
          <a:p>
            <a:pPr marL="0" indent="0">
              <a:buNone/>
            </a:pPr>
            <a:r>
              <a:rPr lang="mk-MK" dirty="0"/>
              <a:t> </a:t>
            </a:r>
            <a:r>
              <a:rPr lang="mk-MK" dirty="0" smtClean="0"/>
              <a:t>     </a:t>
            </a:r>
            <a:r>
              <a:rPr lang="mk-MK" b="1" i="1" dirty="0" smtClean="0"/>
              <a:t>Стапката на невработеност </a:t>
            </a:r>
            <a:r>
              <a:rPr lang="mk-MK" dirty="0" smtClean="0"/>
              <a:t>се добива како однос помеѓу </a:t>
            </a:r>
            <a:r>
              <a:rPr lang="mk-MK" b="1" i="1" dirty="0" smtClean="0"/>
              <a:t>бројот на невработени лица и вкупната работна сила</a:t>
            </a:r>
          </a:p>
          <a:p>
            <a:pPr marL="0" indent="0">
              <a:buNone/>
            </a:pPr>
            <a:r>
              <a:rPr lang="mk-MK" i="1" dirty="0" smtClean="0"/>
              <a:t>Стапка на невр.=(бројот на невработени лица/вкупната работна сила)×100</a:t>
            </a:r>
            <a:endParaRPr lang="en-US" i="1" dirty="0"/>
          </a:p>
        </p:txBody>
      </p:sp>
    </p:spTree>
    <p:extLst>
      <p:ext uri="{BB962C8B-B14F-4D97-AF65-F5344CB8AC3E}">
        <p14:creationId xmlns:p14="http://schemas.microsoft.com/office/powerpoint/2010/main" val="1511656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07822" y="1151468"/>
            <a:ext cx="8921750" cy="4633560"/>
          </a:xfrm>
        </p:spPr>
      </p:pic>
    </p:spTree>
    <p:extLst>
      <p:ext uri="{BB962C8B-B14F-4D97-AF65-F5344CB8AC3E}">
        <p14:creationId xmlns:p14="http://schemas.microsoft.com/office/powerpoint/2010/main" val="89551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5874619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469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mk-MK" sz="2400" b="1" dirty="0" smtClean="0"/>
              <a:t>Економски трошоци </a:t>
            </a:r>
            <a:r>
              <a:rPr lang="mk-MK" sz="2400" dirty="0" smtClean="0"/>
              <a:t/>
            </a:r>
            <a:br>
              <a:rPr lang="mk-MK" sz="2400" dirty="0" smtClean="0"/>
            </a:br>
            <a:r>
              <a:rPr lang="mk-MK" sz="2400" dirty="0" smtClean="0"/>
              <a:t>Секое 3% намалување на БНП под потенцијалниот, предизвикува зголемување на стапката на невработеност за 1% .Тое е познатиот Окунов закон.Денес економистите сметаат дека тој однос не е 1</a:t>
            </a:r>
            <a:r>
              <a:rPr lang="en-US" sz="2400" dirty="0" smtClean="0"/>
              <a:t>:3 </a:t>
            </a:r>
            <a:r>
              <a:rPr lang="mk-MK" sz="2400" dirty="0" smtClean="0"/>
              <a:t>тука 1</a:t>
            </a:r>
            <a:r>
              <a:rPr lang="en-US" sz="2400" dirty="0" smtClean="0"/>
              <a:t>:</a:t>
            </a:r>
            <a:r>
              <a:rPr lang="mk-MK" sz="2400" dirty="0" smtClean="0"/>
              <a:t>2.</a:t>
            </a:r>
            <a:endParaRPr lang="en-US" sz="2400" dirty="0"/>
          </a:p>
        </p:txBody>
      </p:sp>
      <p:sp>
        <p:nvSpPr>
          <p:cNvPr id="5" name="Content Placeholder 4"/>
          <p:cNvSpPr>
            <a:spLocks noGrp="1"/>
          </p:cNvSpPr>
          <p:nvPr>
            <p:ph sz="half" idx="1"/>
          </p:nvPr>
        </p:nvSpPr>
        <p:spPr>
          <a:xfrm>
            <a:off x="1401510" y="2560320"/>
            <a:ext cx="4718304" cy="33101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mk-MK" b="1" dirty="0" smtClean="0"/>
              <a:t>Трошоци на државната благајна</a:t>
            </a:r>
          </a:p>
          <a:p>
            <a:pPr marL="0" indent="0">
              <a:buNone/>
            </a:pPr>
            <a:r>
              <a:rPr lang="mk-MK" dirty="0"/>
              <a:t>П</a:t>
            </a:r>
            <a:r>
              <a:rPr lang="mk-MK" dirty="0" smtClean="0"/>
              <a:t>ораст на социјалните трансфери</a:t>
            </a:r>
            <a:r>
              <a:rPr lang="en-US" dirty="0" smtClean="0"/>
              <a:t>;</a:t>
            </a:r>
            <a:endParaRPr lang="mk-MK" dirty="0" smtClean="0"/>
          </a:p>
          <a:p>
            <a:pPr marL="0" indent="0">
              <a:buNone/>
            </a:pPr>
            <a:r>
              <a:rPr lang="mk-MK" dirty="0" smtClean="0"/>
              <a:t>Се губат даноците и социјалните осигурувања кои невработените ќе ги плаќаа доколку беа вработени</a:t>
            </a:r>
            <a:r>
              <a:rPr lang="en-US" dirty="0"/>
              <a:t>;</a:t>
            </a:r>
            <a:endParaRPr lang="mk-MK" dirty="0" smtClean="0"/>
          </a:p>
          <a:p>
            <a:endParaRPr lang="mk-MK" dirty="0" smtClean="0"/>
          </a:p>
          <a:p>
            <a:endParaRPr lang="mk-MK" dirty="0" smtClean="0"/>
          </a:p>
          <a:p>
            <a:endParaRPr lang="en-US" dirty="0"/>
          </a:p>
        </p:txBody>
      </p:sp>
      <p:sp>
        <p:nvSpPr>
          <p:cNvPr id="4" name="Content Placeholder 3"/>
          <p:cNvSpPr>
            <a:spLocks noGrp="1"/>
          </p:cNvSpPr>
          <p:nvPr>
            <p:ph sz="half" idx="2"/>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mk-MK" b="1" dirty="0" smtClean="0"/>
              <a:t>Социјални трошоци</a:t>
            </a:r>
          </a:p>
          <a:p>
            <a:pPr marL="0" indent="0">
              <a:buNone/>
            </a:pPr>
            <a:r>
              <a:rPr lang="mk-MK" dirty="0" smtClean="0"/>
              <a:t>Невработеноста предизвикува нарушување на физичкото и психичкото здравје на невработените.Создава чувство на пониженост,инфериорност,депрес-ии,срцеви заболувања, разводи, самоубивства, криминал и сл.</a:t>
            </a:r>
          </a:p>
          <a:p>
            <a:pPr marL="0" indent="0">
              <a:buNone/>
            </a:pPr>
            <a:endParaRPr lang="en-US" b="1" dirty="0"/>
          </a:p>
        </p:txBody>
      </p:sp>
    </p:spTree>
    <p:extLst>
      <p:ext uri="{BB962C8B-B14F-4D97-AF65-F5344CB8AC3E}">
        <p14:creationId xmlns:p14="http://schemas.microsoft.com/office/powerpoint/2010/main" val="3282317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mk-MK" dirty="0" smtClean="0"/>
              <a:t>Оснони видови на невработеност</a:t>
            </a:r>
            <a:endParaRPr lang="en-US" dirty="0"/>
          </a:p>
        </p:txBody>
      </p:sp>
      <p:sp>
        <p:nvSpPr>
          <p:cNvPr id="3" name="Content Placeholder 2"/>
          <p:cNvSpPr>
            <a:spLocks noGrp="1"/>
          </p:cNvSpPr>
          <p:nvPr>
            <p:ph idx="1"/>
          </p:nvPr>
        </p:nvSpPr>
        <p:spPr>
          <a:pattFill prst="pct5">
            <a:fgClr>
              <a:schemeClr val="accent1">
                <a:hueOff val="0"/>
                <a:satOff val="0"/>
                <a:lumOff val="0"/>
              </a:schemeClr>
            </a:fgClr>
            <a:bgClr>
              <a:schemeClr val="bg1"/>
            </a:bgClr>
          </a:pattFill>
        </p:spPr>
        <p:txBody>
          <a:bodyPr/>
          <a:lstStyle/>
          <a:p>
            <a:r>
              <a:rPr lang="mk-MK" dirty="0" smtClean="0"/>
              <a:t>Фрикциона невработеност</a:t>
            </a:r>
          </a:p>
          <a:p>
            <a:r>
              <a:rPr lang="mk-MK" dirty="0" smtClean="0"/>
              <a:t>Структурна невработеност</a:t>
            </a:r>
          </a:p>
          <a:p>
            <a:r>
              <a:rPr lang="mk-MK" dirty="0" smtClean="0"/>
              <a:t>Циклична невработеност</a:t>
            </a:r>
          </a:p>
          <a:p>
            <a:endParaRPr lang="en-US" dirty="0"/>
          </a:p>
        </p:txBody>
      </p:sp>
    </p:spTree>
    <p:extLst>
      <p:ext uri="{BB962C8B-B14F-4D97-AF65-F5344CB8AC3E}">
        <p14:creationId xmlns:p14="http://schemas.microsoft.com/office/powerpoint/2010/main" val="2015260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mk-MK" dirty="0" smtClean="0"/>
              <a:t>Фрикциона невработеност</a:t>
            </a:r>
            <a:endParaRPr lang="en-US" dirty="0"/>
          </a:p>
        </p:txBody>
      </p:sp>
      <p:sp>
        <p:nvSpPr>
          <p:cNvPr id="3" name="Content Placeholder 2"/>
          <p:cNvSpPr>
            <a:spLocks noGrp="1"/>
          </p:cNvSpPr>
          <p:nvPr>
            <p:ph idx="1"/>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buNone/>
            </a:pPr>
            <a:r>
              <a:rPr lang="mk-MK" dirty="0" smtClean="0"/>
              <a:t>Тоа е привремена и во основа лесна форма невработеност која обично ја условуваат две групи на фактори</a:t>
            </a:r>
            <a:r>
              <a:rPr lang="en-US" dirty="0" smtClean="0"/>
              <a:t>:</a:t>
            </a:r>
          </a:p>
          <a:p>
            <a:r>
              <a:rPr lang="mk-MK" dirty="0" smtClean="0"/>
              <a:t>Имперфектност на пазарот на трудот поради одсуство на соодветни и благовремени информации за слободни или новосоздадени работни места и можноста за нивно пополнување</a:t>
            </a:r>
            <a:r>
              <a:rPr lang="en-US" dirty="0"/>
              <a:t>;</a:t>
            </a:r>
            <a:endParaRPr lang="mk-MK" dirty="0" smtClean="0"/>
          </a:p>
          <a:p>
            <a:r>
              <a:rPr lang="mk-MK" dirty="0" smtClean="0"/>
              <a:t>Перманентните флуктуации на вработените од едно работно место на друго од една фирма во друга</a:t>
            </a:r>
            <a:r>
              <a:rPr lang="en-US" dirty="0" smtClean="0"/>
              <a:t>;</a:t>
            </a:r>
            <a:endParaRPr lang="en-US" dirty="0"/>
          </a:p>
        </p:txBody>
      </p:sp>
    </p:spTree>
    <p:extLst>
      <p:ext uri="{BB962C8B-B14F-4D97-AF65-F5344CB8AC3E}">
        <p14:creationId xmlns:p14="http://schemas.microsoft.com/office/powerpoint/2010/main" val="198176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attFill prst="pct5">
            <a:fgClr>
              <a:schemeClr val="accent1">
                <a:hueOff val="0"/>
                <a:satOff val="0"/>
                <a:lumOff val="0"/>
              </a:schemeClr>
            </a:fgClr>
            <a:bgClr>
              <a:schemeClr val="bg1"/>
            </a:bgClr>
          </a:pattFill>
        </p:spPr>
        <p:txBody>
          <a:bodyPr/>
          <a:lstStyle/>
          <a:p>
            <a:r>
              <a:rPr lang="mk-MK" dirty="0" smtClean="0"/>
              <a:t>Структурна невработеност</a:t>
            </a:r>
            <a:endParaRPr lang="en-US" dirty="0"/>
          </a:p>
        </p:txBody>
      </p:sp>
      <p:sp>
        <p:nvSpPr>
          <p:cNvPr id="3" name="Content Placeholder 2"/>
          <p:cNvSpPr>
            <a:spLocks noGrp="1"/>
          </p:cNvSpPr>
          <p:nvPr>
            <p:ph idx="1"/>
          </p:nvPr>
        </p:nvSpPr>
        <p:sp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marL="0" indent="0">
              <a:buNone/>
            </a:pPr>
            <a:r>
              <a:rPr lang="mk-MK" dirty="0" smtClean="0"/>
              <a:t> Тоа е невработеност детерминирана од структурните промени во економијата,а овие во голема мера се условени од технолошките промени.Тоа доведува да одредени сектори да го зголемат своето учество во БНП на сметка  на други сектори.На овој начин доаѓа до  расчекор меѓу понудата и побарувачката за одреден профил на занимања.Понудата неможе брзо да се прилагоди на таквите промени.Во опаѓачките индустрии се јавува висока невработеност.Ублажувањето на ваквата невработеност бара преквалификација на работниците за што треба време и пари</a:t>
            </a:r>
            <a:endParaRPr lang="en-US" dirty="0"/>
          </a:p>
        </p:txBody>
      </p:sp>
    </p:spTree>
    <p:extLst>
      <p:ext uri="{BB962C8B-B14F-4D97-AF65-F5344CB8AC3E}">
        <p14:creationId xmlns:p14="http://schemas.microsoft.com/office/powerpoint/2010/main" val="13230124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303</TotalTime>
  <Words>678</Words>
  <Application>Microsoft Office PowerPoint</Application>
  <PresentationFormat>Widescreen</PresentationFormat>
  <Paragraphs>57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Wingdings</vt:lpstr>
      <vt:lpstr>Organic</vt:lpstr>
      <vt:lpstr>Невработеност</vt:lpstr>
      <vt:lpstr>Соджина: </vt:lpstr>
      <vt:lpstr>Поим за невработеност</vt:lpstr>
      <vt:lpstr>PowerPoint Presentation</vt:lpstr>
      <vt:lpstr>PowerPoint Presentation</vt:lpstr>
      <vt:lpstr>Економски трошоци  Секое 3% намалување на БНП под потенцијалниот, предизвикува зголемување на стапката на невработеност за 1% .Тое е познатиот Окунов закон.Денес економистите сметаат дека тој однос не е 1:3 тука 1:2.</vt:lpstr>
      <vt:lpstr>Оснони видови на невработеност</vt:lpstr>
      <vt:lpstr>Фрикциона невработеност</vt:lpstr>
      <vt:lpstr>Структурна невработеност</vt:lpstr>
      <vt:lpstr>Цилклична невработеност</vt:lpstr>
      <vt:lpstr>Причини за невработеност</vt:lpstr>
      <vt:lpstr>PowerPoint Presentation</vt:lpstr>
      <vt:lpstr>PowerPoint Presentation</vt:lpstr>
      <vt:lpstr>Значи фактот што платите се нефлексибилни надолу го оневозможува “чистењето”на пазарот на трудот и предизвикува постоење на присилна невработеност.Но зошто платите се нефлексибилни надолу?</vt:lpstr>
      <vt:lpstr>PowerPoint Presentation</vt:lpstr>
      <vt:lpstr>Прашања за дискусија и утврдувањето на знаењето: (одговорите можете да ми ги пратите на следнава адреса:lidija_inside@hotmail.com)</vt:lpstr>
      <vt:lpstr>Ви благодарам на вниманието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Невработеност</dc:title>
  <dc:creator>Asus</dc:creator>
  <cp:lastModifiedBy>Asus</cp:lastModifiedBy>
  <cp:revision>27</cp:revision>
  <dcterms:created xsi:type="dcterms:W3CDTF">2020-03-18T09:00:00Z</dcterms:created>
  <dcterms:modified xsi:type="dcterms:W3CDTF">2020-03-18T14:03:24Z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