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6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9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5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6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5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7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5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0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5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4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0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4919F-DCCB-488C-8544-D6944CAFF1BE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6156A-A96F-4965-8392-4D687C1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18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Множење два алгебарски изрази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mk-MK" dirty="0" smtClean="0"/>
              <a:t>Математика-</a:t>
            </a:r>
            <a:r>
              <a:rPr lang="en-US" dirty="0" smtClean="0"/>
              <a:t>VII</a:t>
            </a:r>
            <a:r>
              <a:rPr lang="mk-MK" dirty="0" smtClean="0"/>
              <a:t> одд.</a:t>
            </a:r>
          </a:p>
          <a:p>
            <a:pPr algn="l"/>
            <a:r>
              <a:rPr lang="mk-MK" dirty="0" smtClean="0"/>
              <a:t>Наставник-Весна Атанасовска</a:t>
            </a:r>
          </a:p>
          <a:p>
            <a:pPr algn="l"/>
            <a:r>
              <a:rPr lang="mk-MK" dirty="0" smtClean="0"/>
              <a:t>ОУ „Др. Трифун Пановски“-Битола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3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</p:spPr>
            <p:txBody>
              <a:bodyPr/>
              <a:lstStyle/>
              <a:p>
                <a:pPr>
                  <a:buFont typeface="Wingdings" pitchFamily="2" charset="2"/>
                  <a:buChar char="Ø"/>
                </a:pPr>
                <a:r>
                  <a:rPr lang="mk-MK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Како да се помножат алгебарските изрази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mk-MK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mk-MK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 и (</m:t>
                    </m:r>
                    <m:r>
                      <a:rPr lang="en-US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+5)</m:t>
                    </m:r>
                  </m:oMath>
                </a14:m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?</a:t>
                </a:r>
                <a:endParaRPr lang="mk-MK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mk-MK" dirty="0" smtClean="0"/>
                  <a:t>Имено, производот на овие два изрази е плоштината на правоаголник со страни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mk-MK" dirty="0" smtClean="0"/>
                  <a:t> 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mk-MK" dirty="0" smtClean="0"/>
                  <a:t>кој пак можеме да го поделиме на 4 дела како на цртежот: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mk-MK" dirty="0" smtClean="0"/>
              </a:p>
              <a:p>
                <a:pPr marL="0" indent="0">
                  <a:buNone/>
                </a:pPr>
                <a:endParaRPr lang="mk-MK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𝑃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+5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+2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+10=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+7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+10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mk-MK" dirty="0" smtClean="0">
                    <a:solidFill>
                      <a:srgbClr val="00B050"/>
                    </a:solidFill>
                  </a:rPr>
                  <a:t>т.е.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+5)(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+2)</m:t>
                    </m:r>
                  </m:oMath>
                </a14:m>
                <a:r>
                  <a:rPr lang="mk-MK" dirty="0" smtClean="0">
                    <a:solidFill>
                      <a:srgbClr val="00B05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+7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+10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6172200"/>
              </a:xfrm>
              <a:blipFill rotWithShape="1">
                <a:blip r:embed="rId2"/>
                <a:stretch>
                  <a:fillRect l="-1852" t="-1285" r="-519" b="-10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696993" y="3664344"/>
            <a:ext cx="2286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987259" y="3936878"/>
                <a:ext cx="7719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259" y="3936878"/>
                <a:ext cx="771943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1023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66628" y="4525512"/>
                <a:ext cx="7719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628" y="4525512"/>
                <a:ext cx="771943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102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78067" y="3925576"/>
                <a:ext cx="21238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/>
                        </a:rPr>
                        <m:t>P</m:t>
                      </m:r>
                      <m:r>
                        <a:rPr lang="en-US" b="0" i="1" smtClean="0">
                          <a:latin typeface="Cambria Math"/>
                        </a:rPr>
                        <m:t>=(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+5)(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67" y="3925576"/>
                <a:ext cx="212385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316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791200" y="3671088"/>
            <a:ext cx="2286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6400800" y="3671088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1"/>
            <a:endCxn id="9" idx="3"/>
          </p:cNvCxnSpPr>
          <p:nvPr/>
        </p:nvCxnSpPr>
        <p:spPr>
          <a:xfrm>
            <a:off x="5791200" y="4128288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365592" y="377645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592" y="3776450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885977" y="329501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977" y="3295012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365591" y="4156180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k-MK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591" y="4156180"/>
                <a:ext cx="36580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7010400" y="3295012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k-MK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3295012"/>
                <a:ext cx="36580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913686" y="3740910"/>
                <a:ext cx="4809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mk-MK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686" y="3740910"/>
                <a:ext cx="480966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772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930291" y="4167665"/>
                <a:ext cx="4962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k-MK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291" y="4167665"/>
                <a:ext cx="49622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1604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941907" y="3712835"/>
                <a:ext cx="4962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k-MK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907" y="3712835"/>
                <a:ext cx="496226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6049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982189" y="4209412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mk-MK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2189" y="4209412"/>
                <a:ext cx="494046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1728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3886200" y="4145782"/>
            <a:ext cx="10668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70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Множење два алгебарски изрази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4864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mk-MK" dirty="0" smtClean="0"/>
                  <a:t>Меѓутоа, попрактично е множењето на два алгебарски изрази да се изведи без цртеж</a:t>
                </a:r>
                <a:r>
                  <a:rPr lang="en-US" dirty="0" smtClean="0"/>
                  <a:t>, </a:t>
                </a:r>
                <a:r>
                  <a:rPr lang="mk-MK" dirty="0" smtClean="0"/>
                  <a:t>односно со помош на правилото за множење на секој член со секој!</a:t>
                </a:r>
              </a:p>
              <a:p>
                <a:pPr marL="0" indent="0">
                  <a:buNone/>
                </a:pPr>
                <a:r>
                  <a:rPr lang="mk-MK" dirty="0" smtClean="0"/>
                  <a:t>Постапката е следна:</a:t>
                </a:r>
              </a:p>
              <a:p>
                <a:pPr marL="0" indent="0">
                  <a:buNone/>
                </a:pPr>
                <a:r>
                  <a:rPr lang="mk-MK" dirty="0" smtClean="0">
                    <a:solidFill>
                      <a:srgbClr val="7030A0"/>
                    </a:solidFill>
                  </a:rPr>
                  <a:t>Чекор 1:</a:t>
                </a:r>
                <a:r>
                  <a:rPr lang="mk-MK" dirty="0" smtClean="0"/>
                  <a:t> Секој член од втората заграда се множи со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mk-MK" dirty="0" smtClean="0"/>
                  <a:t> од првата заграда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+2)(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∙5=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  <a:ea typeface="Cambria Math"/>
                      </a:rPr>
                      <m:t>+5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mk-MK" dirty="0" smtClean="0">
                    <a:solidFill>
                      <a:srgbClr val="7030A0"/>
                    </a:solidFill>
                  </a:rPr>
                  <a:t>Чекор 2:</a:t>
                </a:r>
                <a:r>
                  <a:rPr lang="mk-MK" dirty="0" smtClean="0"/>
                  <a:t> Секој член од втората заграда се множи со </a:t>
                </a:r>
                <a14:m>
                  <m:oMath xmlns:m="http://schemas.openxmlformats.org/officeDocument/2006/math">
                    <m:r>
                      <a:rPr lang="mk-MK" b="0" i="1" smtClean="0">
                        <a:latin typeface="Cambria Math"/>
                      </a:rPr>
                      <m:t>2</m:t>
                    </m:r>
                  </m:oMath>
                </a14:m>
                <a:r>
                  <a:rPr lang="mk-MK" dirty="0" smtClean="0"/>
                  <a:t> </a:t>
                </a:r>
                <a:r>
                  <a:rPr lang="mk-MK" dirty="0" smtClean="0"/>
                  <a:t>од првата </a:t>
                </a:r>
                <a:r>
                  <a:rPr lang="mk-MK" dirty="0" smtClean="0"/>
                  <a:t>заграда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+2)(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mk-MK" b="0" i="1" dirty="0" smtClean="0">
                        <a:latin typeface="Cambria Math"/>
                        <a:ea typeface="Cambria Math"/>
                      </a:rPr>
                      <m:t>2+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5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mk-MK" b="0" i="1" dirty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mk-MK" b="0" i="1" dirty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10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b="0" i="1" dirty="0" smtClean="0">
                  <a:solidFill>
                    <a:srgbClr val="00B05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+5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0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mk-MK" b="0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+10=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+7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+10</m:t>
                      </m:r>
                    </m:oMath>
                  </m:oMathPara>
                </a14:m>
                <a:endParaRPr lang="en-US" b="0" dirty="0" smtClean="0">
                  <a:solidFill>
                    <a:srgbClr val="00B050"/>
                  </a:solidFill>
                  <a:ea typeface="Cambria Math"/>
                </a:endParaRPr>
              </a:p>
              <a:p>
                <a:pPr marL="0" indent="0">
                  <a:buNone/>
                </a:pPr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mk-MK" dirty="0" smtClean="0"/>
              </a:p>
              <a:p>
                <a:pPr marL="0" indent="0">
                  <a:buNone/>
                </a:pPr>
                <a:endParaRPr lang="mk-MK" dirty="0" smtClean="0"/>
              </a:p>
              <a:p>
                <a:pPr marL="0" indent="0">
                  <a:buNone/>
                </a:pPr>
                <a:endParaRPr lang="mk-MK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>
                  <a:buFont typeface="Wingdings" pitchFamily="2" charset="2"/>
                  <a:buChar char="Ø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486400"/>
              </a:xfrm>
              <a:blipFill rotWithShape="1">
                <a:blip r:embed="rId2"/>
                <a:stretch>
                  <a:fillRect l="-1333" t="-1667" r="-1926" b="-59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8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Множење два алгебарски изрази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Еве уште неколку примери на множење алгебарски изрази со помош на правилото секој со секој: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90800"/>
            <a:ext cx="3924300" cy="386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1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Обиди се самостојно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323810" cy="325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1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mk-MK" dirty="0" smtClean="0"/>
              <a:t>Домашна работа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4800600" cy="572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18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</TotalTime>
  <Words>305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Множење два алгебарски изрази</vt:lpstr>
      <vt:lpstr>PowerPoint Presentation</vt:lpstr>
      <vt:lpstr>Множење два алгебарски изрази</vt:lpstr>
      <vt:lpstr>Множење два алгебарски изрази</vt:lpstr>
      <vt:lpstr>Обиди се самостојно</vt:lpstr>
      <vt:lpstr>Домашна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два алгебарски изрази</dc:title>
  <dc:creator>Vesna</dc:creator>
  <cp:lastModifiedBy>Vesna</cp:lastModifiedBy>
  <cp:revision>6</cp:revision>
  <dcterms:created xsi:type="dcterms:W3CDTF">2020-03-24T01:31:38Z</dcterms:created>
  <dcterms:modified xsi:type="dcterms:W3CDTF">2020-03-24T02:38:32Z</dcterms:modified>
</cp:coreProperties>
</file>