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2" r:id="rId6"/>
    <p:sldId id="261" r:id="rId7"/>
    <p:sldId id="263" r:id="rId8"/>
    <p:sldId id="264" r:id="rId9"/>
    <p:sldId id="265" r:id="rId10"/>
    <p:sldId id="266" r:id="rId11"/>
    <p:sldId id="267" r:id="rId12"/>
    <p:sldId id="269" r:id="rId13"/>
    <p:sldId id="282" r:id="rId14"/>
    <p:sldId id="271" r:id="rId15"/>
    <p:sldId id="272" r:id="rId16"/>
    <p:sldId id="274" r:id="rId17"/>
    <p:sldId id="275" r:id="rId18"/>
    <p:sldId id="278" r:id="rId19"/>
    <p:sldId id="281" r:id="rId20"/>
    <p:sldId id="279" r:id="rId21"/>
    <p:sldId id="280" r:id="rId22"/>
    <p:sldId id="284" r:id="rId23"/>
    <p:sldId id="283" r:id="rId24"/>
    <p:sldId id="285" r:id="rId25"/>
    <p:sldId id="286"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5" r:id="rId42"/>
    <p:sldId id="303" r:id="rId43"/>
    <p:sldId id="304"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30" r:id="rId68"/>
    <p:sldId id="329" r:id="rId69"/>
    <p:sldId id="331" r:id="rId70"/>
    <p:sldId id="332" r:id="rId71"/>
    <p:sldId id="333" r:id="rId72"/>
    <p:sldId id="334"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4660"/>
  </p:normalViewPr>
  <p:slideViewPr>
    <p:cSldViewPr snapToGrid="0">
      <p:cViewPr varScale="1">
        <p:scale>
          <a:sx n="57" d="100"/>
          <a:sy n="57" d="100"/>
        </p:scale>
        <p:origin x="96"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295D36-D74B-49F0-A2F1-4C8A91D1B1DD}" type="datetimeFigureOut">
              <a:rPr lang="en-US" smtClean="0"/>
              <a:t>19-Mar-20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99B07-7292-43E4-9452-C8772ACDB8AE}" type="slidenum">
              <a:rPr lang="en-US" smtClean="0"/>
              <a:t>‹#›</a:t>
            </a:fld>
            <a:endParaRPr lang="en-US"/>
          </a:p>
        </p:txBody>
      </p:sp>
    </p:spTree>
    <p:extLst>
      <p:ext uri="{BB962C8B-B14F-4D97-AF65-F5344CB8AC3E}">
        <p14:creationId xmlns:p14="http://schemas.microsoft.com/office/powerpoint/2010/main" val="717233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95D36-D74B-49F0-A2F1-4C8A91D1B1DD}" type="datetimeFigureOut">
              <a:rPr lang="en-US" smtClean="0"/>
              <a:t>19-Mar-20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99B07-7292-43E4-9452-C8772ACDB8AE}" type="slidenum">
              <a:rPr lang="en-US" smtClean="0"/>
              <a:t>‹#›</a:t>
            </a:fld>
            <a:endParaRPr lang="en-US"/>
          </a:p>
        </p:txBody>
      </p:sp>
    </p:spTree>
    <p:extLst>
      <p:ext uri="{BB962C8B-B14F-4D97-AF65-F5344CB8AC3E}">
        <p14:creationId xmlns:p14="http://schemas.microsoft.com/office/powerpoint/2010/main" val="2115675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95D36-D74B-49F0-A2F1-4C8A91D1B1DD}" type="datetimeFigureOut">
              <a:rPr lang="en-US" smtClean="0"/>
              <a:t>19-Mar-20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99B07-7292-43E4-9452-C8772ACDB8AE}" type="slidenum">
              <a:rPr lang="en-US" smtClean="0"/>
              <a:t>‹#›</a:t>
            </a:fld>
            <a:endParaRPr lang="en-US"/>
          </a:p>
        </p:txBody>
      </p:sp>
    </p:spTree>
    <p:extLst>
      <p:ext uri="{BB962C8B-B14F-4D97-AF65-F5344CB8AC3E}">
        <p14:creationId xmlns:p14="http://schemas.microsoft.com/office/powerpoint/2010/main" val="1235873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95D36-D74B-49F0-A2F1-4C8A91D1B1DD}" type="datetimeFigureOut">
              <a:rPr lang="en-US" smtClean="0"/>
              <a:t>19-Mar-20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99B07-7292-43E4-9452-C8772ACDB8AE}" type="slidenum">
              <a:rPr lang="en-US" smtClean="0"/>
              <a:t>‹#›</a:t>
            </a:fld>
            <a:endParaRPr lang="en-US"/>
          </a:p>
        </p:txBody>
      </p:sp>
    </p:spTree>
    <p:extLst>
      <p:ext uri="{BB962C8B-B14F-4D97-AF65-F5344CB8AC3E}">
        <p14:creationId xmlns:p14="http://schemas.microsoft.com/office/powerpoint/2010/main" val="396932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295D36-D74B-49F0-A2F1-4C8A91D1B1DD}" type="datetimeFigureOut">
              <a:rPr lang="en-US" smtClean="0"/>
              <a:t>19-Mar-20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99B07-7292-43E4-9452-C8772ACDB8AE}" type="slidenum">
              <a:rPr lang="en-US" smtClean="0"/>
              <a:t>‹#›</a:t>
            </a:fld>
            <a:endParaRPr lang="en-US"/>
          </a:p>
        </p:txBody>
      </p:sp>
    </p:spTree>
    <p:extLst>
      <p:ext uri="{BB962C8B-B14F-4D97-AF65-F5344CB8AC3E}">
        <p14:creationId xmlns:p14="http://schemas.microsoft.com/office/powerpoint/2010/main" val="68523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295D36-D74B-49F0-A2F1-4C8A91D1B1DD}" type="datetimeFigureOut">
              <a:rPr lang="en-US" smtClean="0"/>
              <a:t>19-Mar-20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899B07-7292-43E4-9452-C8772ACDB8AE}" type="slidenum">
              <a:rPr lang="en-US" smtClean="0"/>
              <a:t>‹#›</a:t>
            </a:fld>
            <a:endParaRPr lang="en-US"/>
          </a:p>
        </p:txBody>
      </p:sp>
    </p:spTree>
    <p:extLst>
      <p:ext uri="{BB962C8B-B14F-4D97-AF65-F5344CB8AC3E}">
        <p14:creationId xmlns:p14="http://schemas.microsoft.com/office/powerpoint/2010/main" val="2409607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295D36-D74B-49F0-A2F1-4C8A91D1B1DD}" type="datetimeFigureOut">
              <a:rPr lang="en-US" smtClean="0"/>
              <a:t>19-Mar-20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899B07-7292-43E4-9452-C8772ACDB8AE}" type="slidenum">
              <a:rPr lang="en-US" smtClean="0"/>
              <a:t>‹#›</a:t>
            </a:fld>
            <a:endParaRPr lang="en-US"/>
          </a:p>
        </p:txBody>
      </p:sp>
    </p:spTree>
    <p:extLst>
      <p:ext uri="{BB962C8B-B14F-4D97-AF65-F5344CB8AC3E}">
        <p14:creationId xmlns:p14="http://schemas.microsoft.com/office/powerpoint/2010/main" val="273608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295D36-D74B-49F0-A2F1-4C8A91D1B1DD}" type="datetimeFigureOut">
              <a:rPr lang="en-US" smtClean="0"/>
              <a:t>19-Mar-20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899B07-7292-43E4-9452-C8772ACDB8AE}" type="slidenum">
              <a:rPr lang="en-US" smtClean="0"/>
              <a:t>‹#›</a:t>
            </a:fld>
            <a:endParaRPr lang="en-US"/>
          </a:p>
        </p:txBody>
      </p:sp>
    </p:spTree>
    <p:extLst>
      <p:ext uri="{BB962C8B-B14F-4D97-AF65-F5344CB8AC3E}">
        <p14:creationId xmlns:p14="http://schemas.microsoft.com/office/powerpoint/2010/main" val="1652843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95D36-D74B-49F0-A2F1-4C8A91D1B1DD}" type="datetimeFigureOut">
              <a:rPr lang="en-US" smtClean="0"/>
              <a:t>19-Mar-20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899B07-7292-43E4-9452-C8772ACDB8AE}" type="slidenum">
              <a:rPr lang="en-US" smtClean="0"/>
              <a:t>‹#›</a:t>
            </a:fld>
            <a:endParaRPr lang="en-US"/>
          </a:p>
        </p:txBody>
      </p:sp>
    </p:spTree>
    <p:extLst>
      <p:ext uri="{BB962C8B-B14F-4D97-AF65-F5344CB8AC3E}">
        <p14:creationId xmlns:p14="http://schemas.microsoft.com/office/powerpoint/2010/main" val="426866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95D36-D74B-49F0-A2F1-4C8A91D1B1DD}" type="datetimeFigureOut">
              <a:rPr lang="en-US" smtClean="0"/>
              <a:t>19-Mar-20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899B07-7292-43E4-9452-C8772ACDB8AE}" type="slidenum">
              <a:rPr lang="en-US" smtClean="0"/>
              <a:t>‹#›</a:t>
            </a:fld>
            <a:endParaRPr lang="en-US"/>
          </a:p>
        </p:txBody>
      </p:sp>
    </p:spTree>
    <p:extLst>
      <p:ext uri="{BB962C8B-B14F-4D97-AF65-F5344CB8AC3E}">
        <p14:creationId xmlns:p14="http://schemas.microsoft.com/office/powerpoint/2010/main" val="190148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95D36-D74B-49F0-A2F1-4C8A91D1B1DD}" type="datetimeFigureOut">
              <a:rPr lang="en-US" smtClean="0"/>
              <a:t>19-Mar-20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899B07-7292-43E4-9452-C8772ACDB8AE}" type="slidenum">
              <a:rPr lang="en-US" smtClean="0"/>
              <a:t>‹#›</a:t>
            </a:fld>
            <a:endParaRPr lang="en-US"/>
          </a:p>
        </p:txBody>
      </p:sp>
    </p:spTree>
    <p:extLst>
      <p:ext uri="{BB962C8B-B14F-4D97-AF65-F5344CB8AC3E}">
        <p14:creationId xmlns:p14="http://schemas.microsoft.com/office/powerpoint/2010/main" val="3741215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95D36-D74B-49F0-A2F1-4C8A91D1B1DD}" type="datetimeFigureOut">
              <a:rPr lang="en-US" smtClean="0"/>
              <a:t>19-Mar-20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99B07-7292-43E4-9452-C8772ACDB8AE}" type="slidenum">
              <a:rPr lang="en-US" smtClean="0"/>
              <a:t>‹#›</a:t>
            </a:fld>
            <a:endParaRPr lang="en-US"/>
          </a:p>
        </p:txBody>
      </p:sp>
    </p:spTree>
    <p:extLst>
      <p:ext uri="{BB962C8B-B14F-4D97-AF65-F5344CB8AC3E}">
        <p14:creationId xmlns:p14="http://schemas.microsoft.com/office/powerpoint/2010/main" val="654402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9.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6.emf"/></Relationships>
</file>

<file path=ppt/slides/_rels/slide9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a:t>Механизми</a:t>
            </a:r>
            <a:r>
              <a:rPr lang="en-US" b="1" dirty="0"/>
              <a:t> </a:t>
            </a:r>
            <a:r>
              <a:rPr lang="en-US" b="1" dirty="0" err="1"/>
              <a:t>за</a:t>
            </a:r>
            <a:r>
              <a:rPr lang="en-US" b="1" dirty="0"/>
              <a:t> </a:t>
            </a:r>
            <a:r>
              <a:rPr lang="en-US" b="1" dirty="0" err="1"/>
              <a:t>непрекинат</a:t>
            </a:r>
            <a:r>
              <a:rPr lang="en-US" b="1" dirty="0"/>
              <a:t> </a:t>
            </a:r>
            <a:r>
              <a:rPr lang="en-US" b="1" dirty="0" err="1"/>
              <a:t>транспорт</a:t>
            </a:r>
            <a:endParaRPr lang="en-US" dirty="0"/>
          </a:p>
        </p:txBody>
      </p:sp>
      <p:sp>
        <p:nvSpPr>
          <p:cNvPr id="3" name="Subtitle 2"/>
          <p:cNvSpPr>
            <a:spLocks noGrp="1"/>
          </p:cNvSpPr>
          <p:nvPr>
            <p:ph type="subTitle" idx="1"/>
          </p:nvPr>
        </p:nvSpPr>
        <p:spPr/>
        <p:txBody>
          <a:bodyPr>
            <a:normAutofit/>
          </a:bodyPr>
          <a:lstStyle/>
          <a:p>
            <a:r>
              <a:rPr lang="ru-RU" sz="4000" b="1" dirty="0"/>
              <a:t>Поделба и област на примена на машините за непрекинат транспорт</a:t>
            </a:r>
            <a:endParaRPr lang="en-US" sz="4000" dirty="0"/>
          </a:p>
        </p:txBody>
      </p:sp>
    </p:spTree>
    <p:extLst>
      <p:ext uri="{BB962C8B-B14F-4D97-AF65-F5344CB8AC3E}">
        <p14:creationId xmlns:p14="http://schemas.microsoft.com/office/powerpoint/2010/main" val="23857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667" y="455136"/>
            <a:ext cx="11023600" cy="5078313"/>
          </a:xfrm>
          <a:prstGeom prst="rect">
            <a:avLst/>
          </a:prstGeom>
        </p:spPr>
        <p:txBody>
          <a:bodyPr wrap="square">
            <a:spAutoFit/>
          </a:bodyPr>
          <a:lstStyle/>
          <a:p>
            <a:r>
              <a:rPr lang="ru-RU" altLang="en-US" dirty="0" smtClean="0"/>
              <a:t>	</a:t>
            </a:r>
            <a:r>
              <a:rPr lang="ru-RU" altLang="en-US" sz="2400" dirty="0" smtClean="0">
                <a:latin typeface="Arial" panose="020B0604020202020204" pitchFamily="34" charset="0"/>
                <a:cs typeface="Arial" panose="020B0604020202020204" pitchFamily="34" charset="0"/>
              </a:rPr>
              <a:t>Лентестиот транспортер </a:t>
            </a:r>
            <a:r>
              <a:rPr lang="mk-MK" altLang="en-US" sz="2400" dirty="0" smtClean="0">
                <a:latin typeface="Arial" panose="020B0604020202020204" pitchFamily="34" charset="0"/>
                <a:cs typeface="Arial" panose="020B0604020202020204" pitchFamily="34" charset="0"/>
              </a:rPr>
              <a:t>на сликата  </a:t>
            </a:r>
            <a:r>
              <a:rPr lang="ru-RU" altLang="en-US" sz="2400" dirty="0" smtClean="0">
                <a:latin typeface="Arial" panose="020B0604020202020204" pitchFamily="34" charset="0"/>
                <a:cs typeface="Arial" panose="020B0604020202020204" pitchFamily="34" charset="0"/>
              </a:rPr>
              <a:t>се состои од два крајни барабани </a:t>
            </a:r>
            <a:r>
              <a:rPr lang="ru-RU" altLang="en-US" sz="2400" b="1" dirty="0" smtClean="0">
                <a:latin typeface="Arial" panose="020B0604020202020204" pitchFamily="34" charset="0"/>
                <a:cs typeface="Arial" panose="020B0604020202020204" pitchFamily="34" charset="0"/>
              </a:rPr>
              <a:t>1</a:t>
            </a:r>
            <a:r>
              <a:rPr lang="ru-RU" altLang="en-US" sz="2400" dirty="0" smtClean="0">
                <a:latin typeface="Arial" panose="020B0604020202020204" pitchFamily="34" charset="0"/>
                <a:cs typeface="Arial" panose="020B0604020202020204" pitchFamily="34" charset="0"/>
              </a:rPr>
              <a:t> и </a:t>
            </a:r>
            <a:r>
              <a:rPr lang="ru-RU" altLang="en-US" sz="2400" b="1" dirty="0" smtClean="0">
                <a:latin typeface="Arial" panose="020B0604020202020204" pitchFamily="34" charset="0"/>
                <a:cs typeface="Arial" panose="020B0604020202020204" pitchFamily="34" charset="0"/>
              </a:rPr>
              <a:t>2 </a:t>
            </a:r>
            <a:r>
              <a:rPr lang="ru-RU" altLang="en-US" sz="2400" dirty="0" smtClean="0">
                <a:latin typeface="Arial" panose="020B0604020202020204" pitchFamily="34" charset="0"/>
                <a:cs typeface="Arial" panose="020B0604020202020204" pitchFamily="34" charset="0"/>
              </a:rPr>
              <a:t>преку кои поминува бесконечна лента </a:t>
            </a:r>
            <a:r>
              <a:rPr lang="ru-RU" altLang="en-US" sz="2400" b="1" dirty="0" smtClean="0">
                <a:latin typeface="Arial" panose="020B0604020202020204" pitchFamily="34" charset="0"/>
                <a:cs typeface="Arial" panose="020B0604020202020204" pitchFamily="34" charset="0"/>
              </a:rPr>
              <a:t>3</a:t>
            </a:r>
            <a:r>
              <a:rPr lang="ru-RU" altLang="en-US" sz="2400" dirty="0" smtClean="0">
                <a:latin typeface="Arial" panose="020B0604020202020204" pitchFamily="34" charset="0"/>
                <a:cs typeface="Arial" panose="020B0604020202020204" pitchFamily="34" charset="0"/>
              </a:rPr>
              <a:t>. Едниот барабан, </a:t>
            </a:r>
            <a:r>
              <a:rPr lang="mk-MK" altLang="en-US" sz="2400" dirty="0" smtClean="0">
                <a:latin typeface="Arial" panose="020B0604020202020204" pitchFamily="34" charset="0"/>
                <a:cs typeface="Arial" panose="020B0604020202020204" pitchFamily="34" charset="0"/>
              </a:rPr>
              <a:t>најчесто</a:t>
            </a:r>
            <a:r>
              <a:rPr lang="ru-RU" altLang="en-US" sz="2400" dirty="0" smtClean="0">
                <a:latin typeface="Arial" panose="020B0604020202020204" pitchFamily="34" charset="0"/>
                <a:cs typeface="Arial" panose="020B0604020202020204" pitchFamily="34" charset="0"/>
              </a:rPr>
              <a:t> на крајот каде носечкиот (горниот) дел на лентата наидува на барабан, е погонски, а другиот затегнувачки. </a:t>
            </a:r>
            <a:endParaRPr lang="mk-MK" altLang="en-US" sz="2400" dirty="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	Погонскиот барабан добива движење од електромотор </a:t>
            </a:r>
            <a:r>
              <a:rPr lang="ru-RU" altLang="en-US" sz="2400" b="1" dirty="0" smtClean="0">
                <a:latin typeface="Arial" panose="020B0604020202020204" pitchFamily="34" charset="0"/>
                <a:cs typeface="Arial" panose="020B0604020202020204" pitchFamily="34" charset="0"/>
              </a:rPr>
              <a:t>7</a:t>
            </a:r>
            <a:r>
              <a:rPr lang="ru-RU" altLang="en-US" sz="2400" dirty="0" smtClean="0">
                <a:latin typeface="Arial" panose="020B0604020202020204" pitchFamily="34" charset="0"/>
                <a:cs typeface="Arial" panose="020B0604020202020204" pitchFamily="34" charset="0"/>
              </a:rPr>
              <a:t> преку редуктор </a:t>
            </a:r>
            <a:r>
              <a:rPr lang="ru-RU" altLang="en-US" sz="2400" b="1" dirty="0" smtClean="0">
                <a:latin typeface="Arial" panose="020B0604020202020204" pitchFamily="34" charset="0"/>
                <a:cs typeface="Arial" panose="020B0604020202020204" pitchFamily="34" charset="0"/>
              </a:rPr>
              <a:t>8</a:t>
            </a:r>
            <a:r>
              <a:rPr lang="ru-RU" altLang="en-US" sz="2400" dirty="0" smtClean="0">
                <a:latin typeface="Arial" panose="020B0604020202020204" pitchFamily="34" charset="0"/>
                <a:cs typeface="Arial" panose="020B0604020202020204" pitchFamily="34" charset="0"/>
              </a:rPr>
              <a:t>. Двата краци на транспортната лента, и горниот (носечки) и долниот (повратен), се движат преку барабани (ролни) </a:t>
            </a:r>
            <a:r>
              <a:rPr lang="ru-RU" altLang="en-US" sz="2400" b="1" dirty="0" smtClean="0">
                <a:latin typeface="Arial" panose="020B0604020202020204" pitchFamily="34" charset="0"/>
                <a:cs typeface="Arial" panose="020B0604020202020204" pitchFamily="34" charset="0"/>
              </a:rPr>
              <a:t>4</a:t>
            </a:r>
            <a:r>
              <a:rPr lang="ru-RU" altLang="en-US" sz="2400" dirty="0" smtClean="0">
                <a:latin typeface="Arial" panose="020B0604020202020204" pitchFamily="34" charset="0"/>
                <a:cs typeface="Arial" panose="020B0604020202020204" pitchFamily="34" charset="0"/>
              </a:rPr>
              <a:t> и </a:t>
            </a:r>
            <a:r>
              <a:rPr lang="ru-RU" altLang="en-US" sz="2400" b="1" dirty="0" smtClean="0">
                <a:latin typeface="Arial" panose="020B0604020202020204" pitchFamily="34" charset="0"/>
                <a:cs typeface="Arial" panose="020B0604020202020204" pitchFamily="34" charset="0"/>
              </a:rPr>
              <a:t>5</a:t>
            </a:r>
            <a:r>
              <a:rPr lang="ru-RU" altLang="en-US" sz="2400" dirty="0" smtClean="0">
                <a:latin typeface="Arial" panose="020B0604020202020204" pitchFamily="34" charset="0"/>
                <a:cs typeface="Arial" panose="020B0604020202020204" pitchFamily="34" charset="0"/>
              </a:rPr>
              <a:t>, кои спречуваат големи отклони на лентата. </a:t>
            </a:r>
          </a:p>
          <a:p>
            <a:r>
              <a:rPr lang="ru-RU" altLang="en-US" sz="2400" dirty="0" smtClean="0">
                <a:latin typeface="Arial" panose="020B0604020202020204" pitchFamily="34" charset="0"/>
                <a:cs typeface="Arial" panose="020B0604020202020204" pitchFamily="34" charset="0"/>
              </a:rPr>
              <a:t>	За зголемување на аголот на опфаќање на лентата околу погонскиот барабан служи валјак за управување со лентата </a:t>
            </a:r>
            <a:r>
              <a:rPr lang="ru-RU" altLang="en-US" sz="2400" b="1" dirty="0" smtClean="0">
                <a:latin typeface="Arial" panose="020B0604020202020204" pitchFamily="34" charset="0"/>
                <a:cs typeface="Arial" panose="020B0604020202020204" pitchFamily="34" charset="0"/>
              </a:rPr>
              <a:t>6</a:t>
            </a:r>
            <a:r>
              <a:rPr lang="ru-RU" altLang="en-US" sz="2400" dirty="0" smtClean="0">
                <a:latin typeface="Arial" panose="020B0604020202020204" pitchFamily="34" charset="0"/>
                <a:cs typeface="Arial" panose="020B0604020202020204" pitchFamily="34" charset="0"/>
              </a:rPr>
              <a:t>.За истурање на р</a:t>
            </a:r>
            <a:r>
              <a:rPr lang="mk-MK" altLang="en-US" sz="2400" dirty="0" err="1" smtClean="0">
                <a:latin typeface="Arial" panose="020B0604020202020204" pitchFamily="34" charset="0"/>
                <a:cs typeface="Arial" panose="020B0604020202020204" pitchFamily="34" charset="0"/>
              </a:rPr>
              <a:t>овок</a:t>
            </a:r>
            <a:r>
              <a:rPr lang="ru-RU" altLang="en-US" sz="2400" dirty="0" smtClean="0">
                <a:latin typeface="Arial" panose="020B0604020202020204" pitchFamily="34" charset="0"/>
                <a:cs typeface="Arial" panose="020B0604020202020204" pitchFamily="34" charset="0"/>
              </a:rPr>
              <a:t> материјал на носечкиот дел на лентата служи инка </a:t>
            </a:r>
            <a:r>
              <a:rPr lang="ru-RU" altLang="en-US" sz="2400" b="1" dirty="0" smtClean="0">
                <a:latin typeface="Arial" panose="020B0604020202020204" pitchFamily="34" charset="0"/>
                <a:cs typeface="Arial" panose="020B0604020202020204" pitchFamily="34" charset="0"/>
              </a:rPr>
              <a:t>9</a:t>
            </a:r>
            <a:r>
              <a:rPr lang="ru-RU" altLang="en-US" sz="2400" dirty="0" smtClean="0">
                <a:latin typeface="Arial" panose="020B0604020202020204" pitchFamily="34" charset="0"/>
                <a:cs typeface="Arial" panose="020B0604020202020204" pitchFamily="34" charset="0"/>
              </a:rPr>
              <a:t>. Гребачот </a:t>
            </a:r>
            <a:r>
              <a:rPr lang="ru-RU" altLang="en-US" sz="2400" b="1" dirty="0" smtClean="0">
                <a:latin typeface="Arial" panose="020B0604020202020204" pitchFamily="34" charset="0"/>
                <a:cs typeface="Arial" panose="020B0604020202020204" pitchFamily="34" charset="0"/>
              </a:rPr>
              <a:t>11</a:t>
            </a:r>
            <a:r>
              <a:rPr lang="ru-RU" altLang="en-US" sz="2400" dirty="0" smtClean="0">
                <a:latin typeface="Arial" panose="020B0604020202020204" pitchFamily="34" charset="0"/>
                <a:cs typeface="Arial" panose="020B0604020202020204" pitchFamily="34" charset="0"/>
              </a:rPr>
              <a:t> ја чисти лентата од налепениот материјал. </a:t>
            </a:r>
            <a:endParaRPr lang="mk-MK" altLang="en-US" sz="2400" dirty="0" smtClean="0">
              <a:latin typeface="Arial" panose="020B0604020202020204" pitchFamily="34" charset="0"/>
              <a:cs typeface="Arial" panose="020B0604020202020204" pitchFamily="34" charset="0"/>
            </a:endParaRPr>
          </a:p>
          <a:p>
            <a:endParaRPr lang="mk-MK" altLang="en-US" dirty="0" smtClean="0"/>
          </a:p>
          <a:p>
            <a:endParaRPr lang="mk-MK"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37479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733" y="372239"/>
            <a:ext cx="11328399" cy="2677656"/>
          </a:xfrm>
          <a:prstGeom prst="rect">
            <a:avLst/>
          </a:prstGeom>
        </p:spPr>
        <p:txBody>
          <a:bodyPr wrap="square">
            <a:spAutoFit/>
          </a:bodyPr>
          <a:lstStyle/>
          <a:p>
            <a:pPr algn="just">
              <a:spcAft>
                <a:spcPts val="0"/>
              </a:spcAft>
            </a:pPr>
            <a:r>
              <a:rPr lang="ru-RU"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Многу р</a:t>
            </a:r>
            <a:r>
              <a:rPr lang="mk-MK"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овок</a:t>
            </a:r>
            <a:r>
              <a:rPr lang="ru-RU"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материјал (цемент, гипс, пепел, сув песок) се транспортира со полни завојници. Парчести материјали (крупен чакал, варовник, згура) се транспортираат со лентести или лопатести завојници. Тестести и влажни материјали (влажна глина, бетон, цементен раствор) се транспортираат со лопатести или профилирани завојници.</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a:t>
            </a:r>
            <a:r>
              <a:rPr lang="mk-MK" sz="2400" dirty="0">
                <a:latin typeface="Arial" panose="020B0604020202020204" pitchFamily="34" charset="0"/>
                <a:ea typeface="Times New Roman" panose="02020603050405020304" pitchFamily="18" charset="0"/>
                <a:cs typeface="Arial" panose="020B0604020202020204" pitchFamily="34" charset="0"/>
              </a:rPr>
              <a:t>Насоката</a:t>
            </a:r>
            <a:r>
              <a:rPr lang="ru-RU" sz="2400" dirty="0">
                <a:latin typeface="Arial" panose="020B0604020202020204" pitchFamily="34" charset="0"/>
                <a:ea typeface="Times New Roman" panose="02020603050405020304" pitchFamily="18" charset="0"/>
                <a:cs typeface="Arial" panose="020B0604020202020204" pitchFamily="34" charset="0"/>
              </a:rPr>
              <a:t> на движење на материјалот во жлебот зависи од насоката на вртење на </a:t>
            </a:r>
            <a:r>
              <a:rPr lang="ru-RU"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завојницата и од правецот на завојците</a:t>
            </a:r>
            <a:r>
              <a:rPr lang="ru-RU" sz="2400" dirty="0">
                <a:solidFill>
                  <a:srgbClr val="FF00FF"/>
                </a:solidFill>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042921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999" y="489510"/>
            <a:ext cx="11463867" cy="4524315"/>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Жлебот на завојниот транспортер се состои од од</a:t>
            </a:r>
            <a:r>
              <a:rPr lang="mk-MK" sz="2400" dirty="0">
                <a:latin typeface="Arial" panose="020B0604020202020204" pitchFamily="34" charset="0"/>
                <a:ea typeface="Times New Roman" panose="02020603050405020304" pitchFamily="18" charset="0"/>
                <a:cs typeface="Arial" panose="020B0604020202020204" pitchFamily="34" charset="0"/>
              </a:rPr>
              <a:t>делни</a:t>
            </a:r>
            <a:r>
              <a:rPr lang="ru-RU" sz="2400" dirty="0">
                <a:latin typeface="Arial" panose="020B0604020202020204" pitchFamily="34" charset="0"/>
                <a:ea typeface="Times New Roman" panose="02020603050405020304" pitchFamily="18" charset="0"/>
                <a:cs typeface="Arial" panose="020B0604020202020204" pitchFamily="34" charset="0"/>
              </a:rPr>
              <a:t> делови со должина 2 до 4 </a:t>
            </a:r>
            <a:r>
              <a:rPr lang="en-US" sz="2400" dirty="0">
                <a:latin typeface="Arial" panose="020B0604020202020204" pitchFamily="34" charset="0"/>
                <a:ea typeface="Times New Roman" panose="02020603050405020304" pitchFamily="18" charset="0"/>
                <a:cs typeface="Arial" panose="020B0604020202020204" pitchFamily="34" charset="0"/>
              </a:rPr>
              <a:t>m</a:t>
            </a:r>
            <a:r>
              <a:rPr lang="ru-RU" sz="2400" dirty="0">
                <a:latin typeface="Arial" panose="020B0604020202020204" pitchFamily="34" charset="0"/>
                <a:ea typeface="Times New Roman" panose="02020603050405020304" pitchFamily="18" charset="0"/>
                <a:cs typeface="Arial" panose="020B0604020202020204" pitchFamily="34" charset="0"/>
              </a:rPr>
              <a:t>; деловите се изработуваат со заварување од челични лимови со дебелина 4 до 8 </a:t>
            </a:r>
            <a:r>
              <a:rPr lang="en-US" sz="2400" dirty="0">
                <a:latin typeface="Arial" panose="020B0604020202020204" pitchFamily="34" charset="0"/>
                <a:ea typeface="Times New Roman" panose="02020603050405020304" pitchFamily="18" charset="0"/>
                <a:cs typeface="Arial" panose="020B0604020202020204" pitchFamily="34" charset="0"/>
              </a:rPr>
              <a:t>mm</a:t>
            </a:r>
            <a:r>
              <a:rPr lang="ru-RU" sz="2400" dirty="0">
                <a:latin typeface="Arial" panose="020B0604020202020204" pitchFamily="34" charset="0"/>
                <a:ea typeface="Times New Roman" panose="02020603050405020304" pitchFamily="18" charset="0"/>
                <a:cs typeface="Arial" panose="020B0604020202020204" pitchFamily="34" charset="0"/>
              </a:rPr>
              <a:t> и на своите краеви имаат венец од валани аголни профили кои истовремено служат за вкрутување на по</a:t>
            </a:r>
            <a:r>
              <a:rPr lang="mk-MK" sz="2400" dirty="0">
                <a:latin typeface="Arial" panose="020B0604020202020204" pitchFamily="34" charset="0"/>
                <a:ea typeface="Times New Roman" panose="02020603050405020304" pitchFamily="18" charset="0"/>
                <a:cs typeface="Arial" panose="020B0604020202020204" pitchFamily="34" charset="0"/>
              </a:rPr>
              <a:t>одделните</a:t>
            </a:r>
            <a:r>
              <a:rPr lang="ru-RU" sz="2400" dirty="0">
                <a:latin typeface="Arial" panose="020B0604020202020204" pitchFamily="34" charset="0"/>
                <a:ea typeface="Times New Roman" panose="02020603050405020304" pitchFamily="18" charset="0"/>
                <a:cs typeface="Arial" panose="020B0604020202020204" pitchFamily="34" charset="0"/>
              </a:rPr>
              <a:t> секции и за нивно меѓусебно поврзување. Целиот жлеб е покриен, од горната страна, со капаци кои спречуваат излегување на </a:t>
            </a:r>
            <a:r>
              <a:rPr lang="mk-MK" sz="2400" dirty="0">
                <a:latin typeface="Arial" panose="020B0604020202020204" pitchFamily="34" charset="0"/>
                <a:ea typeface="Times New Roman" panose="02020603050405020304" pitchFamily="18" charset="0"/>
                <a:cs typeface="Arial" panose="020B0604020202020204" pitchFamily="34" charset="0"/>
              </a:rPr>
              <a:t>материјал</a:t>
            </a:r>
            <a:r>
              <a:rPr lang="ru-RU" sz="2400" dirty="0">
                <a:latin typeface="Arial" panose="020B0604020202020204" pitchFamily="34" charset="0"/>
                <a:ea typeface="Times New Roman" panose="02020603050405020304" pitchFamily="18" charset="0"/>
                <a:cs typeface="Arial" panose="020B0604020202020204" pitchFamily="34" charset="0"/>
              </a:rPr>
              <a:t> од транспортерот кога тој работи.</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a:t>
            </a:r>
            <a:r>
              <a:rPr lang="ru-RU"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Транспортната завојница се состои</a:t>
            </a:r>
            <a:r>
              <a:rPr lang="ru-RU" sz="2400" dirty="0">
                <a:latin typeface="Arial" panose="020B0604020202020204" pitchFamily="34" charset="0"/>
                <a:ea typeface="Times New Roman" panose="02020603050405020304" pitchFamily="18" charset="0"/>
                <a:cs typeface="Arial" panose="020B0604020202020204" pitchFamily="34" charset="0"/>
              </a:rPr>
              <a:t> од осовина (обично изработена од цевка) на која се заварени челични завојци изработени од од</a:t>
            </a:r>
            <a:r>
              <a:rPr lang="mk-MK" sz="2400" dirty="0">
                <a:latin typeface="Arial" panose="020B0604020202020204" pitchFamily="34" charset="0"/>
                <a:ea typeface="Times New Roman" panose="02020603050405020304" pitchFamily="18" charset="0"/>
                <a:cs typeface="Arial" panose="020B0604020202020204" pitchFamily="34" charset="0"/>
              </a:rPr>
              <a:t>делни</a:t>
            </a:r>
            <a:r>
              <a:rPr lang="ru-RU" sz="2400" dirty="0">
                <a:latin typeface="Arial" panose="020B0604020202020204" pitchFamily="34" charset="0"/>
                <a:ea typeface="Times New Roman" panose="02020603050405020304" pitchFamily="18" charset="0"/>
                <a:cs typeface="Arial" panose="020B0604020202020204" pitchFamily="34" charset="0"/>
              </a:rPr>
              <a:t>, обично пресувани делови со дебелина 3 до 6 </a:t>
            </a:r>
            <a:r>
              <a:rPr lang="en-US" sz="2400" dirty="0">
                <a:latin typeface="Arial" panose="020B0604020202020204" pitchFamily="34" charset="0"/>
                <a:ea typeface="Times New Roman" panose="02020603050405020304" pitchFamily="18" charset="0"/>
                <a:cs typeface="Arial" panose="020B0604020202020204" pitchFamily="34" charset="0"/>
              </a:rPr>
              <a:t>mm</a:t>
            </a:r>
            <a:r>
              <a:rPr lang="ru-RU" sz="2400" dirty="0">
                <a:latin typeface="Arial" panose="020B0604020202020204" pitchFamily="34" charset="0"/>
                <a:ea typeface="Times New Roman" panose="02020603050405020304" pitchFamily="18" charset="0"/>
                <a:cs typeface="Arial" panose="020B0604020202020204" pitchFamily="34" charset="0"/>
              </a:rPr>
              <a:t>. </a:t>
            </a:r>
            <a:r>
              <a:rPr lang="ru-RU"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Завојците можат да се изработаат и во облик на изрежани прстени кои потоа се развлекуваат и се подесуваат по завојната површина.</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106519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223379"/>
            <a:ext cx="11531600" cy="5632311"/>
          </a:xfrm>
          <a:prstGeom prst="rect">
            <a:avLst/>
          </a:prstGeom>
        </p:spPr>
        <p:txBody>
          <a:bodyPr wrap="square">
            <a:spAutoFit/>
          </a:bodyPr>
          <a:lstStyle/>
          <a:p>
            <a:pPr algn="just">
              <a:spcAft>
                <a:spcPts val="0"/>
              </a:spcAft>
            </a:pPr>
            <a:r>
              <a:rPr lang="ru-RU" sz="2400" dirty="0">
                <a:solidFill>
                  <a:srgbClr val="000000"/>
                </a:solidFill>
                <a:latin typeface="Arial" panose="020B0604020202020204" pitchFamily="34" charset="0"/>
                <a:ea typeface="Times New Roman" panose="02020603050405020304" pitchFamily="18" charset="0"/>
              </a:rPr>
              <a:t>За многу груби материјали</a:t>
            </a:r>
            <a:r>
              <a:rPr lang="mk-MK" sz="2400" dirty="0">
                <a:solidFill>
                  <a:srgbClr val="000000"/>
                </a:solidFill>
                <a:latin typeface="Arial" panose="020B0604020202020204" pitchFamily="34" charset="0"/>
                <a:ea typeface="Times New Roman" panose="02020603050405020304" pitchFamily="18" charset="0"/>
              </a:rPr>
              <a:t>,</a:t>
            </a:r>
            <a:r>
              <a:rPr lang="ru-RU" sz="2400" dirty="0">
                <a:solidFill>
                  <a:srgbClr val="000000"/>
                </a:solidFill>
                <a:latin typeface="Arial" panose="020B0604020202020204" pitchFamily="34" charset="0"/>
                <a:ea typeface="Times New Roman" panose="02020603050405020304" pitchFamily="18" charset="0"/>
              </a:rPr>
              <a:t> кои брзо ги абат работните делови на уредите, се користат завојници изработени од од</a:t>
            </a:r>
            <a:r>
              <a:rPr lang="mk-MK" sz="2400" dirty="0">
                <a:solidFill>
                  <a:srgbClr val="000000"/>
                </a:solidFill>
                <a:latin typeface="Arial" panose="020B0604020202020204" pitchFamily="34" charset="0"/>
                <a:ea typeface="Times New Roman" panose="02020603050405020304" pitchFamily="18" charset="0"/>
              </a:rPr>
              <a:t>делни</a:t>
            </a:r>
            <a:r>
              <a:rPr lang="ru-RU" sz="2400" dirty="0">
                <a:solidFill>
                  <a:srgbClr val="000000"/>
                </a:solidFill>
                <a:latin typeface="Arial" panose="020B0604020202020204" pitchFamily="34" charset="0"/>
                <a:ea typeface="Times New Roman" panose="02020603050405020304" pitchFamily="18" charset="0"/>
              </a:rPr>
              <a:t> секции од леано железо. </a:t>
            </a:r>
            <a:r>
              <a:rPr lang="mk-MK" sz="2400" dirty="0">
                <a:solidFill>
                  <a:srgbClr val="000000"/>
                </a:solidFill>
                <a:latin typeface="Arial" panose="020B0604020202020204" pitchFamily="34" charset="0"/>
                <a:ea typeface="Times New Roman" panose="02020603050405020304" pitchFamily="18" charset="0"/>
              </a:rPr>
              <a:t>Празнината</a:t>
            </a:r>
            <a:r>
              <a:rPr lang="ru-RU" sz="2400" dirty="0">
                <a:solidFill>
                  <a:srgbClr val="000000"/>
                </a:solidFill>
                <a:latin typeface="Arial" panose="020B0604020202020204" pitchFamily="34" charset="0"/>
                <a:ea typeface="Times New Roman" panose="02020603050405020304" pitchFamily="18" charset="0"/>
              </a:rPr>
              <a:t> помеѓу завојницата и внатрешната површина на жлебот е 3 до 8 </a:t>
            </a:r>
            <a:r>
              <a:rPr lang="en-US" sz="2400" dirty="0">
                <a:solidFill>
                  <a:srgbClr val="000000"/>
                </a:solidFill>
                <a:latin typeface="Arial" panose="020B0604020202020204" pitchFamily="34" charset="0"/>
                <a:ea typeface="Times New Roman" panose="02020603050405020304" pitchFamily="18" charset="0"/>
              </a:rPr>
              <a:t>mm</a:t>
            </a:r>
            <a:r>
              <a:rPr lang="ru-RU" sz="2400" dirty="0">
                <a:solidFill>
                  <a:srgbClr val="000000"/>
                </a:solidFill>
                <a:latin typeface="Arial" panose="020B0604020202020204" pitchFamily="34"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solidFill>
                  <a:srgbClr val="000000"/>
                </a:solidFill>
                <a:latin typeface="Arial" panose="020B0604020202020204" pitchFamily="34" charset="0"/>
                <a:ea typeface="Times New Roman" panose="02020603050405020304" pitchFamily="18" charset="0"/>
              </a:rPr>
              <a:t>	Вратилото на завојницата на секои 2,5 до 3 </a:t>
            </a:r>
            <a:r>
              <a:rPr lang="en-US" sz="2400" dirty="0">
                <a:solidFill>
                  <a:srgbClr val="000000"/>
                </a:solidFill>
                <a:latin typeface="Arial" panose="020B0604020202020204" pitchFamily="34" charset="0"/>
                <a:ea typeface="Times New Roman" panose="02020603050405020304" pitchFamily="18" charset="0"/>
              </a:rPr>
              <a:t>m</a:t>
            </a:r>
            <a:r>
              <a:rPr lang="ru-RU" sz="2400" dirty="0">
                <a:solidFill>
                  <a:srgbClr val="000000"/>
                </a:solidFill>
                <a:latin typeface="Arial" panose="020B0604020202020204" pitchFamily="34" charset="0"/>
                <a:ea typeface="Times New Roman" panose="02020603050405020304" pitchFamily="18" charset="0"/>
              </a:rPr>
              <a:t> е потпрено </a:t>
            </a:r>
            <a:r>
              <a:rPr lang="mk-MK" sz="2400" dirty="0">
                <a:solidFill>
                  <a:srgbClr val="000000"/>
                </a:solidFill>
                <a:latin typeface="Arial" panose="020B0604020202020204" pitchFamily="34" charset="0"/>
                <a:ea typeface="Times New Roman" panose="02020603050405020304" pitchFamily="18" charset="0"/>
              </a:rPr>
              <a:t>врз</a:t>
            </a:r>
            <a:r>
              <a:rPr lang="ru-RU" sz="2400" dirty="0">
                <a:solidFill>
                  <a:srgbClr val="000000"/>
                </a:solidFill>
                <a:latin typeface="Arial" panose="020B0604020202020204" pitchFamily="34" charset="0"/>
                <a:ea typeface="Times New Roman" panose="02020603050405020304" pitchFamily="18" charset="0"/>
              </a:rPr>
              <a:t> лежишта кои се врзуваат за горниот дел на жлебот или за неговата бочна страна, спротивно од онаа </a:t>
            </a:r>
            <a:r>
              <a:rPr lang="mk-MK" sz="2400" dirty="0">
                <a:solidFill>
                  <a:srgbClr val="000000"/>
                </a:solidFill>
                <a:latin typeface="Arial" panose="020B0604020202020204" pitchFamily="34" charset="0"/>
                <a:ea typeface="Times New Roman" panose="02020603050405020304" pitchFamily="18" charset="0"/>
              </a:rPr>
              <a:t>во</a:t>
            </a:r>
            <a:r>
              <a:rPr lang="ru-RU" sz="2400" dirty="0">
                <a:solidFill>
                  <a:srgbClr val="000000"/>
                </a:solidFill>
                <a:latin typeface="Arial" panose="020B0604020202020204" pitchFamily="34" charset="0"/>
                <a:ea typeface="Times New Roman" panose="02020603050405020304" pitchFamily="18" charset="0"/>
              </a:rPr>
              <a:t> која се движи материјалот под влијание на вртењето на завојницата. Покрај лежишта, вратилото мора да има и аксијално лежиште кое ја прима надолжната сила на завојницата. И лежиштата и аксијалното лежиште можат да бидат изведени како тркалачки или лизгачки. Погонот на завојницата се изведува по обичната шема на погонот на транспортерот - преку редуктор. Вратилата на завојницата и редукторот се врзуваат со спојка која мож</a:t>
            </a:r>
            <a:r>
              <a:rPr lang="mk-MK" sz="2400" dirty="0">
                <a:solidFill>
                  <a:srgbClr val="000000"/>
                </a:solidFill>
                <a:latin typeface="Arial" panose="020B0604020202020204" pitchFamily="34" charset="0"/>
                <a:ea typeface="Times New Roman" panose="02020603050405020304" pitchFamily="18" charset="0"/>
              </a:rPr>
              <a:t>е</a:t>
            </a:r>
            <a:r>
              <a:rPr lang="ru-RU" sz="2400" dirty="0">
                <a:solidFill>
                  <a:srgbClr val="000000"/>
                </a:solidFill>
                <a:latin typeface="Arial" panose="020B0604020202020204" pitchFamily="34" charset="0"/>
                <a:ea typeface="Times New Roman" panose="02020603050405020304" pitchFamily="18" charset="0"/>
              </a:rPr>
              <a:t> да работи и при мали отстапувања на правците на двете</a:t>
            </a:r>
            <a:r>
              <a:rPr lang="ru-RU" sz="2400" dirty="0">
                <a:latin typeface="Arial" panose="020B0604020202020204" pitchFamily="34" charset="0"/>
                <a:ea typeface="Times New Roman" panose="02020603050405020304" pitchFamily="18" charset="0"/>
              </a:rPr>
              <a:t> оски, додека вратилата на електромоторот и редукторот се врзуваат со еластична спојка.</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64584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065" y="267606"/>
            <a:ext cx="11582401" cy="4154984"/>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Покрај завојните транспортери се користат и завојни барабани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64</a:t>
            </a:r>
            <a:r>
              <a:rPr lang="ru-RU" sz="2400" dirty="0">
                <a:latin typeface="Arial" panose="020B0604020202020204" pitchFamily="34" charset="0"/>
                <a:ea typeface="Times New Roman" panose="02020603050405020304" pitchFamily="18" charset="0"/>
                <a:cs typeface="Arial" panose="020B0604020202020204" pitchFamily="34" charset="0"/>
              </a:rPr>
              <a:t>). Завојниот барабан е всушност цилиндричен барабан во чија внатрешност е прицврстена </a:t>
            </a:r>
            <a:r>
              <a:rPr lang="ru-RU"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завојница </a:t>
            </a:r>
            <a:r>
              <a:rPr lang="ru-RU" sz="2400" dirty="0">
                <a:latin typeface="Arial" panose="020B0604020202020204" pitchFamily="34" charset="0"/>
                <a:ea typeface="Times New Roman" panose="02020603050405020304" pitchFamily="18" charset="0"/>
                <a:cs typeface="Arial" panose="020B0604020202020204" pitchFamily="34" charset="0"/>
              </a:rPr>
              <a:t>изработена од челични ленти. Барабанот се поставува </a:t>
            </a:r>
            <a:r>
              <a:rPr lang="mk-MK" sz="2400" dirty="0">
                <a:latin typeface="Arial" panose="020B0604020202020204" pitchFamily="34" charset="0"/>
                <a:ea typeface="Times New Roman" panose="02020603050405020304" pitchFamily="18" charset="0"/>
                <a:cs typeface="Arial" panose="020B0604020202020204" pitchFamily="34" charset="0"/>
              </a:rPr>
              <a:t>врз</a:t>
            </a:r>
            <a:r>
              <a:rPr lang="ru-RU" sz="2400" dirty="0">
                <a:latin typeface="Arial" panose="020B0604020202020204" pitchFamily="34" charset="0"/>
                <a:ea typeface="Times New Roman" panose="02020603050405020304" pitchFamily="18" charset="0"/>
                <a:cs typeface="Arial" panose="020B0604020202020204" pitchFamily="34" charset="0"/>
              </a:rPr>
              <a:t> потпори кои му овозможуваат вртење</a:t>
            </a:r>
            <a:r>
              <a:rPr lang="mk-MK" sz="2400" dirty="0">
                <a:latin typeface="Arial" panose="020B0604020202020204" pitchFamily="34" charset="0"/>
                <a:ea typeface="Times New Roman" panose="02020603050405020304" pitchFamily="18" charset="0"/>
                <a:cs typeface="Arial" panose="020B0604020202020204" pitchFamily="34" charset="0"/>
              </a:rPr>
              <a:t>.</a:t>
            </a:r>
            <a:r>
              <a:rPr lang="ru-RU" sz="2400" dirty="0">
                <a:latin typeface="Arial" panose="020B0604020202020204" pitchFamily="34" charset="0"/>
                <a:ea typeface="Times New Roman" panose="02020603050405020304" pitchFamily="18" charset="0"/>
                <a:cs typeface="Arial" panose="020B0604020202020204" pitchFamily="34" charset="0"/>
              </a:rPr>
              <a:t> Барабанот добива погон преку запчест венец прицврстен </a:t>
            </a:r>
            <a:r>
              <a:rPr lang="mk-MK" sz="2400" dirty="0">
                <a:latin typeface="Arial" panose="020B0604020202020204" pitchFamily="34" charset="0"/>
                <a:ea typeface="Times New Roman" panose="02020603050405020304" pitchFamily="18" charset="0"/>
                <a:cs typeface="Arial" panose="020B0604020202020204" pitchFamily="34" charset="0"/>
              </a:rPr>
              <a:t>з</a:t>
            </a:r>
            <a:r>
              <a:rPr lang="ru-RU" sz="2400" dirty="0">
                <a:latin typeface="Arial" panose="020B0604020202020204" pitchFamily="34" charset="0"/>
                <a:ea typeface="Times New Roman" panose="02020603050405020304" pitchFamily="18" charset="0"/>
                <a:cs typeface="Arial" panose="020B0604020202020204" pitchFamily="34" charset="0"/>
              </a:rPr>
              <a:t>а неговото тело.</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Завојниот барабан ретко се користи само како транспортно средство, туку во комбинација со о</a:t>
            </a:r>
            <a:r>
              <a:rPr lang="mk-MK" sz="2400" dirty="0">
                <a:latin typeface="Arial" panose="020B0604020202020204" pitchFamily="34" charset="0"/>
                <a:ea typeface="Times New Roman" panose="02020603050405020304" pitchFamily="18" charset="0"/>
                <a:cs typeface="Arial" panose="020B0604020202020204" pitchFamily="34" charset="0"/>
              </a:rPr>
              <a:t>пределена</a:t>
            </a:r>
            <a:r>
              <a:rPr lang="ru-RU" sz="2400" dirty="0">
                <a:latin typeface="Arial" panose="020B0604020202020204" pitchFamily="34" charset="0"/>
                <a:ea typeface="Times New Roman" panose="02020603050405020304" pitchFamily="18" charset="0"/>
                <a:cs typeface="Arial" panose="020B0604020202020204" pitchFamily="34" charset="0"/>
              </a:rPr>
              <a:t> технолошка постапка, како што е мешање материјал, миење, гаснење и тн</a:t>
            </a:r>
            <a:r>
              <a:rPr lang="ru-RU" sz="2400" dirty="0" smtClean="0">
                <a:latin typeface="Arial" panose="020B0604020202020204" pitchFamily="34" charset="0"/>
                <a:ea typeface="Times New Roman" panose="02020603050405020304" pitchFamily="18" charset="0"/>
                <a:cs typeface="Arial" panose="020B0604020202020204" pitchFamily="34" charset="0"/>
              </a:rPr>
              <a:t>.</a:t>
            </a:r>
            <a:endParaRPr lang="en-US" sz="2400" dirty="0" smtClean="0">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endParaRPr lang="en-US" sz="2400" dirty="0" smtClean="0">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rotWithShape="1">
          <a:blip r:embed="rId2"/>
          <a:srcRect r="50815"/>
          <a:stretch/>
        </p:blipFill>
        <p:spPr>
          <a:xfrm>
            <a:off x="1783857" y="3370871"/>
            <a:ext cx="8494675" cy="3162550"/>
          </a:xfrm>
          <a:prstGeom prst="rect">
            <a:avLst/>
          </a:prstGeom>
        </p:spPr>
      </p:pic>
    </p:spTree>
    <p:extLst>
      <p:ext uri="{BB962C8B-B14F-4D97-AF65-F5344CB8AC3E}">
        <p14:creationId xmlns:p14="http://schemas.microsoft.com/office/powerpoint/2010/main" val="138262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230201"/>
            <a:ext cx="11700933" cy="2431435"/>
          </a:xfrm>
          <a:prstGeom prst="rect">
            <a:avLst/>
          </a:prstGeom>
        </p:spPr>
        <p:txBody>
          <a:bodyPr wrap="square">
            <a:spAutoFit/>
          </a:bodyPr>
          <a:lstStyle/>
          <a:p>
            <a:pPr algn="ctr"/>
            <a:r>
              <a:rPr lang="ru-RU" sz="3200" b="1" dirty="0">
                <a:latin typeface="Arial" panose="020B0604020202020204" pitchFamily="34" charset="0"/>
                <a:ea typeface="Times New Roman" panose="02020603050405020304" pitchFamily="18" charset="0"/>
              </a:rPr>
              <a:t>Инерцијални </a:t>
            </a:r>
            <a:r>
              <a:rPr lang="ru-RU" sz="3200" b="1" dirty="0" smtClean="0">
                <a:latin typeface="Arial" panose="020B0604020202020204" pitchFamily="34" charset="0"/>
                <a:ea typeface="Times New Roman" panose="02020603050405020304" pitchFamily="18" charset="0"/>
              </a:rPr>
              <a:t>транспортери</a:t>
            </a:r>
            <a:endParaRPr lang="en-US" sz="3200" b="1" dirty="0" smtClean="0">
              <a:latin typeface="Arial" panose="020B0604020202020204" pitchFamily="34" charset="0"/>
              <a:ea typeface="Times New Roman" panose="02020603050405020304" pitchFamily="18" charset="0"/>
            </a:endParaRPr>
          </a:p>
          <a:p>
            <a:r>
              <a:rPr lang="ru-RU" sz="2400" dirty="0">
                <a:latin typeface="Arial" panose="020B0604020202020204" pitchFamily="34" charset="0"/>
                <a:cs typeface="Arial" panose="020B0604020202020204" pitchFamily="34" charset="0"/>
              </a:rPr>
              <a:t>Се користат за транспорт на растресит материјал како и за додавање на материјал на други транспортни уреди.</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Нивниот основен дел е жлеб (корито)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л. 1</a:t>
            </a:r>
            <a:r>
              <a:rPr lang="mk-MK" sz="2400" dirty="0">
                <a:latin typeface="Arial" panose="020B0604020202020204" pitchFamily="34" charset="0"/>
                <a:cs typeface="Arial" panose="020B0604020202020204" pitchFamily="34" charset="0"/>
              </a:rPr>
              <a:t>65</a:t>
            </a:r>
            <a:r>
              <a:rPr lang="ru-RU" sz="2400" dirty="0">
                <a:latin typeface="Arial" panose="020B0604020202020204" pitchFamily="34" charset="0"/>
                <a:cs typeface="Arial" panose="020B0604020202020204" pitchFamily="34" charset="0"/>
              </a:rPr>
              <a:t>) кое се движи </a:t>
            </a:r>
            <a:r>
              <a:rPr lang="ru-RU" sz="2400" dirty="0" smtClean="0">
                <a:latin typeface="Arial" panose="020B0604020202020204" pitchFamily="34" charset="0"/>
                <a:cs typeface="Arial" panose="020B0604020202020204" pitchFamily="34" charset="0"/>
              </a:rPr>
              <a:t>осцилаторно</a:t>
            </a: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l="42668"/>
          <a:stretch/>
        </p:blipFill>
        <p:spPr>
          <a:xfrm>
            <a:off x="3149600" y="1942724"/>
            <a:ext cx="6553200" cy="4770227"/>
          </a:xfrm>
          <a:prstGeom prst="rect">
            <a:avLst/>
          </a:prstGeom>
        </p:spPr>
      </p:pic>
    </p:spTree>
    <p:extLst>
      <p:ext uri="{BB962C8B-B14F-4D97-AF65-F5344CB8AC3E}">
        <p14:creationId xmlns:p14="http://schemas.microsoft.com/office/powerpoint/2010/main" val="6376937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732" y="369207"/>
            <a:ext cx="11362267" cy="3046988"/>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Движењето на материјалот по коритото се постигнува со тоа што при движење на коритото напред атхезионата сила помеѓу материјалот и коритото обезбедува движење на материјалот напред заедно со коритото, а при движење на коритото назад истата сила е недоволна за заедничко движење на коритото и материјалот, т.е. материјалот лизга по коритото.</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При нивно заедничко движење напред кинетичката енергија на материјалот расти, а се троши за негово движење кога коритото се враќа наназад; тогаш коритото пролизгува под материјалот.</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650896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533" y="993970"/>
            <a:ext cx="11040534" cy="1938992"/>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Транспортерите со осцилаторно движење на коритото се делат на:</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а) транспортери со постојана сила на триење (постојан притисок на товарот врз коритото)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65</a:t>
            </a:r>
            <a:r>
              <a:rPr lang="en-US" sz="2400" dirty="0">
                <a:latin typeface="Arial" panose="020B0604020202020204" pitchFamily="34" charset="0"/>
                <a:ea typeface="Times New Roman" panose="02020603050405020304" pitchFamily="18" charset="0"/>
                <a:cs typeface="Arial" panose="020B0604020202020204" pitchFamily="34" charset="0"/>
              </a:rPr>
              <a:t>a</a:t>
            </a:r>
            <a:r>
              <a:rPr lang="ru-RU"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б) транспортери со променлива сила на триење (променлив притисок врз коритото)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65б</a:t>
            </a:r>
            <a:r>
              <a:rPr lang="ru-RU"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018087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065" y="364910"/>
            <a:ext cx="11463867" cy="4524315"/>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rPr>
              <a:t>Кај транспортерите од првата група коритото осцилаторно се движи градејќи несиметричен дијаграм на брзините</a:t>
            </a:r>
            <a:r>
              <a:rPr lang="mk-MK" sz="2400" dirty="0">
                <a:latin typeface="Arial" panose="020B0604020202020204" pitchFamily="34" charset="0"/>
                <a:ea typeface="Times New Roman" panose="02020603050405020304" pitchFamily="18" charset="0"/>
              </a:rPr>
              <a:t>,</a:t>
            </a:r>
            <a:r>
              <a:rPr lang="ru-RU" sz="2400" dirty="0">
                <a:latin typeface="Arial" panose="020B0604020202020204" pitchFamily="34" charset="0"/>
                <a:ea typeface="Times New Roman" panose="02020603050405020304" pitchFamily="18" charset="0"/>
              </a:rPr>
              <a:t> при што кога коритото се движи напред брзината рамномерно и благо раст</a:t>
            </a:r>
            <a:r>
              <a:rPr lang="mk-MK" sz="2400" dirty="0">
                <a:latin typeface="Arial" panose="020B0604020202020204" pitchFamily="34" charset="0"/>
                <a:ea typeface="Times New Roman" panose="02020603050405020304" pitchFamily="18" charset="0"/>
              </a:rPr>
              <a:t>е</a:t>
            </a:r>
            <a:r>
              <a:rPr lang="ru-RU" sz="2400" dirty="0">
                <a:latin typeface="Arial" panose="020B0604020202020204" pitchFamily="34" charset="0"/>
                <a:ea typeface="Times New Roman" panose="02020603050405020304" pitchFamily="18" charset="0"/>
              </a:rPr>
              <a:t>, а товарот, благодарејќи на силите на триење се движи заедно со коритото; на крајот од ôдот коритото на</a:t>
            </a:r>
            <a:r>
              <a:rPr lang="mk-MK" sz="2400" dirty="0">
                <a:latin typeface="Arial" panose="020B0604020202020204" pitchFamily="34" charset="0"/>
                <a:ea typeface="Times New Roman" panose="02020603050405020304" pitchFamily="18" charset="0"/>
              </a:rPr>
              <a:t>еднаш забавува</a:t>
            </a:r>
            <a:r>
              <a:rPr lang="ru-RU" sz="2400" dirty="0">
                <a:latin typeface="Arial" panose="020B0604020202020204" pitchFamily="34" charset="0"/>
                <a:ea typeface="Times New Roman" panose="02020603050405020304" pitchFamily="18" charset="0"/>
              </a:rPr>
              <a:t>, а материјалот по инерција продолжува да се движи напред лизгајќи по коритото. При повратниот ôд на коритото неговата брзина на</a:t>
            </a:r>
            <a:r>
              <a:rPr lang="mk-MK" sz="2400" dirty="0">
                <a:latin typeface="Arial" panose="020B0604020202020204" pitchFamily="34" charset="0"/>
                <a:ea typeface="Times New Roman" panose="02020603050405020304" pitchFamily="18" charset="0"/>
              </a:rPr>
              <a:t>еднаш</a:t>
            </a:r>
            <a:r>
              <a:rPr lang="ru-RU" sz="2400" dirty="0">
                <a:latin typeface="Arial" panose="020B0604020202020204" pitchFamily="34" charset="0"/>
                <a:ea typeface="Times New Roman" panose="02020603050405020304" pitchFamily="18" charset="0"/>
              </a:rPr>
              <a:t> се зголемува, а материјалот по инерција продолжува да се лизга како и на крајот од претходниот период на движење на коритото, се додека при крајот на повратниот ôд брзината на коритото не опадне и материјалот не почне да се движи повторно со коритото. Ваквиот начин на движење на коритото мож</a:t>
            </a:r>
            <a:r>
              <a:rPr lang="mk-MK" sz="2400" dirty="0">
                <a:latin typeface="Arial" panose="020B0604020202020204" pitchFamily="34" charset="0"/>
                <a:ea typeface="Times New Roman" panose="02020603050405020304" pitchFamily="18" charset="0"/>
              </a:rPr>
              <a:t>е</a:t>
            </a:r>
            <a:r>
              <a:rPr lang="ru-RU" sz="2400" dirty="0">
                <a:latin typeface="Arial" panose="020B0604020202020204" pitchFamily="34" charset="0"/>
                <a:ea typeface="Times New Roman" panose="02020603050405020304" pitchFamily="18" charset="0"/>
              </a:rPr>
              <a:t> да се постигн</a:t>
            </a:r>
            <a:r>
              <a:rPr lang="mk-MK" sz="2400" dirty="0">
                <a:latin typeface="Arial" panose="020B0604020202020204" pitchFamily="34" charset="0"/>
                <a:ea typeface="Times New Roman" panose="02020603050405020304" pitchFamily="18" charset="0"/>
              </a:rPr>
              <a:t>е</a:t>
            </a:r>
            <a:r>
              <a:rPr lang="ru-RU" sz="2400" dirty="0">
                <a:latin typeface="Arial" panose="020B0604020202020204" pitchFamily="34" charset="0"/>
                <a:ea typeface="Times New Roman" panose="02020603050405020304" pitchFamily="18" charset="0"/>
              </a:rPr>
              <a:t> со примена на криваен механизам со нишачки лост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65</a:t>
            </a:r>
            <a:r>
              <a:rPr lang="en-US" sz="2400" dirty="0">
                <a:latin typeface="Arial" panose="020B0604020202020204" pitchFamily="34" charset="0"/>
                <a:ea typeface="Times New Roman" panose="02020603050405020304" pitchFamily="18" charset="0"/>
              </a:rPr>
              <a:t>a</a:t>
            </a:r>
            <a:r>
              <a:rPr lang="ru-RU" sz="2400" dirty="0">
                <a:latin typeface="Arial" panose="020B0604020202020204" pitchFamily="34" charset="0"/>
                <a:ea typeface="Times New Roman" panose="02020603050405020304" pitchFamily="18" charset="0"/>
              </a:rPr>
              <a:t>), или со пневматски или хидраулични клипни погони.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7507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733" y="473839"/>
            <a:ext cx="11379199" cy="2677656"/>
          </a:xfrm>
          <a:prstGeom prst="rect">
            <a:avLst/>
          </a:prstGeom>
        </p:spPr>
        <p:txBody>
          <a:bodyPr wrap="square">
            <a:spAutoFit/>
          </a:bodyPr>
          <a:lstStyle/>
          <a:p>
            <a:pPr indent="457200" algn="just">
              <a:spcAft>
                <a:spcPts val="0"/>
              </a:spcAft>
            </a:pPr>
            <a:r>
              <a:rPr lang="ru-RU" sz="2400" dirty="0">
                <a:latin typeface="Arial" panose="020B0604020202020204" pitchFamily="34" charset="0"/>
                <a:ea typeface="Times New Roman" panose="02020603050405020304" pitchFamily="18" charset="0"/>
              </a:rPr>
              <a:t>Кај вториот тип транспортери, со променлива сила на триење, коритото е поставено на носачи наведнати под извесен агол </a:t>
            </a:r>
            <a:r>
              <a:rPr lang="mk-MK" sz="2400" dirty="0">
                <a:latin typeface="Arial" panose="020B0604020202020204" pitchFamily="34" charset="0"/>
                <a:ea typeface="Times New Roman" panose="02020603050405020304" pitchFamily="18" charset="0"/>
              </a:rPr>
              <a:t>кон</a:t>
            </a:r>
            <a:r>
              <a:rPr lang="ru-RU" sz="2400" dirty="0">
                <a:latin typeface="Arial" panose="020B0604020202020204" pitchFamily="34" charset="0"/>
                <a:ea typeface="Times New Roman" panose="02020603050405020304" pitchFamily="18" charset="0"/>
              </a:rPr>
              <a:t> вертикалата, па </a:t>
            </a:r>
            <a:r>
              <a:rPr lang="mk-MK" sz="2400" dirty="0">
                <a:latin typeface="Arial" panose="020B0604020202020204" pitchFamily="34" charset="0"/>
                <a:ea typeface="Times New Roman" panose="02020603050405020304" pitchFamily="18" charset="0"/>
              </a:rPr>
              <a:t>по</a:t>
            </a:r>
            <a:r>
              <a:rPr lang="ru-RU" sz="2400" dirty="0">
                <a:latin typeface="Arial" panose="020B0604020202020204" pitchFamily="34" charset="0"/>
                <a:ea typeface="Times New Roman" panose="02020603050405020304" pitchFamily="18" charset="0"/>
              </a:rPr>
              <a:t>ради тоа и </a:t>
            </a:r>
            <a:r>
              <a:rPr lang="mk-MK" sz="2400" dirty="0">
                <a:latin typeface="Arial" panose="020B0604020202020204" pitchFamily="34" charset="0"/>
                <a:ea typeface="Times New Roman" panose="02020603050405020304" pitchFamily="18" charset="0"/>
              </a:rPr>
              <a:t>насоката</a:t>
            </a:r>
            <a:r>
              <a:rPr lang="ru-RU" sz="2400" dirty="0">
                <a:latin typeface="Arial" panose="020B0604020202020204" pitchFamily="34" charset="0"/>
                <a:ea typeface="Times New Roman" panose="02020603050405020304" pitchFamily="18" charset="0"/>
              </a:rPr>
              <a:t> на осцилирање </a:t>
            </a:r>
            <a:r>
              <a:rPr lang="mk-MK" sz="2400" dirty="0">
                <a:latin typeface="Arial" panose="020B0604020202020204" pitchFamily="34" charset="0"/>
                <a:ea typeface="Times New Roman" panose="02020603050405020304" pitchFamily="18" charset="0"/>
              </a:rPr>
              <a:t>кон</a:t>
            </a:r>
            <a:r>
              <a:rPr lang="ru-RU" sz="2400" dirty="0">
                <a:latin typeface="Arial" panose="020B0604020202020204" pitchFamily="34" charset="0"/>
                <a:ea typeface="Times New Roman" panose="02020603050405020304" pitchFamily="18" charset="0"/>
              </a:rPr>
              <a:t> коритото е под извесен агол (стрелките на сликата). При движење нанапред со забрзување вертикалната компонента на силата на инерција го зголемува притисокот на товарот врз коритото, додека при одот наназад го намалува, со што се постигнува променлив притисок на коритото и променлива сила на триење.</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57914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933" y="182182"/>
            <a:ext cx="11429999" cy="8494633"/>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rPr>
              <a:t>По фрекфенција и амплитуда на осцилирање на коритото, овие транспортери се делат на:</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1. Нишачки транспортери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65</a:t>
            </a:r>
            <a:r>
              <a:rPr lang="en-US" sz="2400" dirty="0">
                <a:latin typeface="Arial" panose="020B0604020202020204" pitchFamily="34" charset="0"/>
                <a:ea typeface="Times New Roman" panose="02020603050405020304" pitchFamily="18" charset="0"/>
              </a:rPr>
              <a:t>a</a:t>
            </a:r>
            <a:r>
              <a:rPr lang="ru-RU" sz="2400" dirty="0">
                <a:latin typeface="Arial" panose="020B0604020202020204" pitchFamily="34" charset="0"/>
                <a:ea typeface="Times New Roman" panose="02020603050405020304" pitchFamily="18" charset="0"/>
              </a:rPr>
              <a:t>) со мал број на осцилации во минута (50-100) и со поголема амплитуда 100-300 </a:t>
            </a:r>
            <a:r>
              <a:rPr lang="en-US" sz="2400" dirty="0">
                <a:latin typeface="Arial" panose="020B0604020202020204" pitchFamily="34" charset="0"/>
                <a:ea typeface="Times New Roman" panose="02020603050405020304" pitchFamily="18" charset="0"/>
              </a:rPr>
              <a:t>mm</a:t>
            </a:r>
            <a:r>
              <a:rPr lang="ru-RU" sz="2400" dirty="0">
                <a:latin typeface="Arial" panose="020B0604020202020204" pitchFamily="34"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2. Тресечки транспортери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65</a:t>
            </a:r>
            <a:r>
              <a:rPr lang="en-US" sz="2400" dirty="0">
                <a:latin typeface="Arial" panose="020B0604020202020204" pitchFamily="34" charset="0"/>
                <a:ea typeface="Times New Roman" panose="02020603050405020304" pitchFamily="18" charset="0"/>
              </a:rPr>
              <a:t>b</a:t>
            </a:r>
            <a:r>
              <a:rPr lang="ru-RU" sz="2400" dirty="0">
                <a:latin typeface="Arial" panose="020B0604020202020204" pitchFamily="34" charset="0"/>
                <a:ea typeface="Times New Roman" panose="02020603050405020304" pitchFamily="18" charset="0"/>
              </a:rPr>
              <a:t>) ко</a:t>
            </a:r>
            <a:r>
              <a:rPr lang="mk-MK" sz="2400" dirty="0">
                <a:latin typeface="Arial" panose="020B0604020202020204" pitchFamily="34" charset="0"/>
                <a:ea typeface="Times New Roman" panose="02020603050405020304" pitchFamily="18" charset="0"/>
              </a:rPr>
              <a:t>и</a:t>
            </a:r>
            <a:r>
              <a:rPr lang="ru-RU" sz="2400" dirty="0">
                <a:latin typeface="Arial" panose="020B0604020202020204" pitchFamily="34" charset="0"/>
                <a:ea typeface="Times New Roman" panose="02020603050405020304" pitchFamily="18" charset="0"/>
              </a:rPr>
              <a:t> работат со 300-500 осцилации во минута и амплитуда 10-20 </a:t>
            </a:r>
            <a:r>
              <a:rPr lang="en-US" sz="2400" dirty="0">
                <a:latin typeface="Arial" panose="020B0604020202020204" pitchFamily="34" charset="0"/>
                <a:ea typeface="Times New Roman" panose="02020603050405020304" pitchFamily="18" charset="0"/>
              </a:rPr>
              <a:t>mm</a:t>
            </a:r>
            <a:r>
              <a:rPr lang="ru-RU" sz="2400" dirty="0">
                <a:latin typeface="Arial" panose="020B0604020202020204" pitchFamily="34"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3. Вибрациони транспортери со 1000-3000 осцилации во минута и амплитуда од 1,5-5 </a:t>
            </a:r>
            <a:r>
              <a:rPr lang="en-US" sz="2400" dirty="0">
                <a:latin typeface="Arial" panose="020B0604020202020204" pitchFamily="34" charset="0"/>
                <a:ea typeface="Times New Roman" panose="02020603050405020304" pitchFamily="18" charset="0"/>
              </a:rPr>
              <a:t>mm</a:t>
            </a:r>
            <a:r>
              <a:rPr lang="ru-RU" sz="2400" dirty="0">
                <a:latin typeface="Arial" panose="020B0604020202020204" pitchFamily="34"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Основни недостатоци на инерцијалните транспортери се:</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а) при работа се јавуваат значителни динамички сили кои предизвикуваат осцилирање на носечката конструкција;</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б) релативно мал капацитет;</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в) капацитетот брзо се </a:t>
            </a:r>
            <a:r>
              <a:rPr lang="mk-MK" sz="2400" dirty="0">
                <a:latin typeface="Arial" panose="020B0604020202020204" pitchFamily="34" charset="0"/>
                <a:ea typeface="Times New Roman" panose="02020603050405020304" pitchFamily="18" charset="0"/>
              </a:rPr>
              <a:t>на</a:t>
            </a:r>
            <a:r>
              <a:rPr lang="ru-RU" sz="2400" dirty="0">
                <a:latin typeface="Arial" panose="020B0604020202020204" pitchFamily="34" charset="0"/>
                <a:ea typeface="Times New Roman" panose="02020603050405020304" pitchFamily="18" charset="0"/>
              </a:rPr>
              <a:t>малува при транспортирање на материјал под наклон </a:t>
            </a:r>
            <a:r>
              <a:rPr lang="mk-MK" sz="2400" dirty="0">
                <a:latin typeface="Arial" panose="020B0604020202020204" pitchFamily="34" charset="0"/>
                <a:ea typeface="Times New Roman" panose="02020603050405020304" pitchFamily="18" charset="0"/>
              </a:rPr>
              <a:t>кон</a:t>
            </a:r>
            <a:r>
              <a:rPr lang="ru-RU" sz="2400" dirty="0">
                <a:latin typeface="Arial" panose="020B0604020202020204" pitchFamily="34" charset="0"/>
                <a:ea typeface="Times New Roman" panose="02020603050405020304" pitchFamily="18" charset="0"/>
              </a:rPr>
              <a:t> хоризонталата;</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г) поголема потрошувачка на енергија отколку кај лентестите и синџирестите транспортери.</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Предности се:</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а) поедноставна конструкција;</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б) пониска цена;</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в) мала чу</a:t>
            </a:r>
            <a:r>
              <a:rPr lang="mk-MK" sz="2400" dirty="0">
                <a:latin typeface="Arial" panose="020B0604020202020204" pitchFamily="34" charset="0"/>
                <a:ea typeface="Times New Roman" panose="02020603050405020304" pitchFamily="18" charset="0"/>
              </a:rPr>
              <a:t>в</a:t>
            </a:r>
            <a:r>
              <a:rPr lang="ru-RU" sz="2400" dirty="0">
                <a:latin typeface="Arial" panose="020B0604020202020204" pitchFamily="34" charset="0"/>
                <a:ea typeface="Times New Roman" panose="02020603050405020304" pitchFamily="18" charset="0"/>
              </a:rPr>
              <a:t>ствителност при нерамномерно пристигнување на материјалот.</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dirty="0">
                <a:latin typeface="Arial" panose="020B060402020202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388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199" y="804671"/>
            <a:ext cx="11057467" cy="5816977"/>
          </a:xfrm>
          <a:prstGeom prst="rect">
            <a:avLst/>
          </a:prstGeom>
        </p:spPr>
        <p:txBody>
          <a:bodyPr wrap="square">
            <a:spAutoFit/>
          </a:bodyPr>
          <a:lstStyle/>
          <a:p>
            <a:r>
              <a:rPr lang="ru-RU" altLang="en-US" sz="2400" dirty="0" smtClean="0">
                <a:latin typeface="Arial" panose="020B0604020202020204" pitchFamily="34" charset="0"/>
                <a:cs typeface="Arial" panose="020B0604020202020204" pitchFamily="34" charset="0"/>
              </a:rPr>
              <a:t>Во последно време постојат многу типови на лентести транспортери кои се разликуваат:</a:t>
            </a:r>
            <a:endParaRPr lang="mk-MK" altLang="en-US" sz="2400" dirty="0" smtClean="0">
              <a:latin typeface="Arial" panose="020B0604020202020204" pitchFamily="34" charset="0"/>
              <a:cs typeface="Arial" panose="020B0604020202020204" pitchFamily="34" charset="0"/>
            </a:endParaRPr>
          </a:p>
          <a:p>
            <a:pPr>
              <a:buFont typeface="Arial" panose="020B0604020202020204" pitchFamily="34" charset="0"/>
              <a:buNone/>
            </a:pPr>
            <a:r>
              <a:rPr lang="ru-RU" altLang="en-US" sz="2400" dirty="0" smtClean="0">
                <a:latin typeface="Arial" panose="020B0604020202020204" pitchFamily="34" charset="0"/>
                <a:cs typeface="Arial" panose="020B0604020202020204" pitchFamily="34" charset="0"/>
              </a:rPr>
              <a:t>1. </a:t>
            </a:r>
            <a:r>
              <a:rPr lang="mk-MK" altLang="en-US" sz="2400" i="1" dirty="0" smtClean="0">
                <a:latin typeface="Arial" panose="020B0604020202020204" pitchFamily="34" charset="0"/>
                <a:cs typeface="Arial" panose="020B0604020202020204" pitchFamily="34" charset="0"/>
              </a:rPr>
              <a:t>Според</a:t>
            </a:r>
            <a:r>
              <a:rPr lang="ru-RU" altLang="en-US" sz="2400" i="1" dirty="0" smtClean="0">
                <a:latin typeface="Arial" panose="020B0604020202020204" pitchFamily="34" charset="0"/>
                <a:cs typeface="Arial" panose="020B0604020202020204" pitchFamily="34" charset="0"/>
              </a:rPr>
              <a:t> обликот на лентата</a:t>
            </a:r>
            <a:r>
              <a:rPr lang="mk-MK" altLang="en-US" sz="2400" i="1" dirty="0" smtClean="0">
                <a:latin typeface="Arial" panose="020B0604020202020204" pitchFamily="34" charset="0"/>
                <a:cs typeface="Arial" panose="020B0604020202020204" pitchFamily="34" charset="0"/>
              </a:rPr>
              <a:t> се делат </a:t>
            </a:r>
            <a:r>
              <a:rPr lang="ru-RU" altLang="en-US" sz="2400" i="1" dirty="0" smtClean="0">
                <a:latin typeface="Arial" panose="020B0604020202020204" pitchFamily="34" charset="0"/>
                <a:cs typeface="Arial" panose="020B0604020202020204" pitchFamily="34" charset="0"/>
              </a:rPr>
              <a:t>на</a:t>
            </a:r>
            <a:r>
              <a:rPr lang="ru-RU" altLang="en-US" sz="2400" dirty="0" smtClean="0">
                <a:latin typeface="Arial" panose="020B0604020202020204" pitchFamily="34" charset="0"/>
                <a:cs typeface="Arial" panose="020B0604020202020204" pitchFamily="34" charset="0"/>
              </a:rPr>
              <a:t>: а) рамни и б) олучести</a:t>
            </a:r>
            <a:endParaRPr lang="mk-MK" altLang="en-US" sz="2400" dirty="0" smtClean="0">
              <a:latin typeface="Arial" panose="020B0604020202020204" pitchFamily="34" charset="0"/>
              <a:cs typeface="Arial" panose="020B0604020202020204" pitchFamily="34" charset="0"/>
            </a:endParaRPr>
          </a:p>
          <a:p>
            <a:pPr>
              <a:buFont typeface="Arial" panose="020B0604020202020204" pitchFamily="34" charset="0"/>
              <a:buNone/>
            </a:pPr>
            <a:r>
              <a:rPr lang="ru-RU" altLang="en-US" sz="2400" dirty="0" smtClean="0">
                <a:latin typeface="Arial" panose="020B0604020202020204" pitchFamily="34" charset="0"/>
                <a:cs typeface="Arial" panose="020B0604020202020204" pitchFamily="34" charset="0"/>
              </a:rPr>
              <a:t>2. </a:t>
            </a:r>
            <a:r>
              <a:rPr lang="mk-MK" altLang="en-US" sz="2400" i="1" dirty="0" smtClean="0">
                <a:latin typeface="Arial" panose="020B0604020202020204" pitchFamily="34" charset="0"/>
                <a:cs typeface="Arial" panose="020B0604020202020204" pitchFamily="34" charset="0"/>
              </a:rPr>
              <a:t>Според</a:t>
            </a:r>
            <a:r>
              <a:rPr lang="ru-RU" altLang="en-US" sz="2400" i="1" dirty="0" smtClean="0">
                <a:latin typeface="Arial" panose="020B0604020202020204" pitchFamily="34" charset="0"/>
                <a:cs typeface="Arial" panose="020B0604020202020204" pitchFamily="34" charset="0"/>
              </a:rPr>
              <a:t> типот на лентата</a:t>
            </a:r>
            <a:r>
              <a:rPr lang="mk-MK" altLang="en-US" sz="2400" i="1" dirty="0" smtClean="0">
                <a:latin typeface="Arial" panose="020B0604020202020204" pitchFamily="34" charset="0"/>
                <a:cs typeface="Arial" panose="020B0604020202020204" pitchFamily="34" charset="0"/>
              </a:rPr>
              <a:t> тие можат да бидат</a:t>
            </a:r>
            <a:r>
              <a:rPr lang="ru-RU" altLang="en-US" sz="2400" dirty="0" smtClean="0">
                <a:latin typeface="Arial" panose="020B0604020202020204" pitchFamily="34" charset="0"/>
                <a:cs typeface="Arial" panose="020B0604020202020204" pitchFamily="34" charset="0"/>
              </a:rPr>
              <a:t>: а) со гумирана лента; б) со метална лента; в) со металн</a:t>
            </a:r>
            <a:r>
              <a:rPr lang="mk-MK" altLang="en-US" sz="2400" dirty="0" smtClean="0">
                <a:latin typeface="Arial" panose="020B0604020202020204" pitchFamily="34" charset="0"/>
                <a:cs typeface="Arial" panose="020B0604020202020204" pitchFamily="34" charset="0"/>
              </a:rPr>
              <a:t>о-</a:t>
            </a:r>
            <a:r>
              <a:rPr lang="ru-RU" altLang="en-US" sz="2400" dirty="0" smtClean="0">
                <a:latin typeface="Arial" panose="020B0604020202020204" pitchFamily="34" charset="0"/>
                <a:cs typeface="Arial" panose="020B0604020202020204" pitchFamily="34" charset="0"/>
              </a:rPr>
              <a:t>мрежеста лента.</a:t>
            </a:r>
          </a:p>
          <a:p>
            <a:r>
              <a:rPr lang="ru-RU" altLang="en-US" sz="2400" dirty="0" smtClean="0">
                <a:latin typeface="Arial" panose="020B0604020202020204" pitchFamily="34" charset="0"/>
                <a:cs typeface="Arial" panose="020B0604020202020204" pitchFamily="34" charset="0"/>
              </a:rPr>
              <a:t>3. </a:t>
            </a:r>
            <a:r>
              <a:rPr lang="mk-MK" altLang="en-US" sz="2400" i="1" dirty="0" smtClean="0">
                <a:latin typeface="Arial" panose="020B0604020202020204" pitchFamily="34" charset="0"/>
                <a:cs typeface="Arial" panose="020B0604020202020204" pitchFamily="34" charset="0"/>
              </a:rPr>
              <a:t>Според</a:t>
            </a:r>
            <a:r>
              <a:rPr lang="ru-RU" altLang="en-US" sz="2400" i="1" dirty="0" smtClean="0">
                <a:latin typeface="Arial" panose="020B0604020202020204" pitchFamily="34" charset="0"/>
                <a:cs typeface="Arial" panose="020B0604020202020204" pitchFamily="34" charset="0"/>
              </a:rPr>
              <a:t> видот на погонот</a:t>
            </a:r>
            <a:r>
              <a:rPr lang="mk-MK" altLang="en-US" sz="2400" i="1" dirty="0" smtClean="0">
                <a:latin typeface="Arial" panose="020B0604020202020204" pitchFamily="34" charset="0"/>
                <a:cs typeface="Arial" panose="020B0604020202020204" pitchFamily="34" charset="0"/>
              </a:rPr>
              <a:t> се делат на</a:t>
            </a:r>
            <a:r>
              <a:rPr lang="ru-RU" altLang="en-US" sz="2400" dirty="0" smtClean="0">
                <a:latin typeface="Arial" panose="020B0604020202020204" pitchFamily="34" charset="0"/>
                <a:cs typeface="Arial" panose="020B0604020202020204" pitchFamily="34" charset="0"/>
              </a:rPr>
              <a:t>: а) со погон со еден барабан; б) со погон со два барабани; в) со погон со еден барабан и со притегнувачки валјак; г) со погон со еден барабан и со притегнувачка лента.</a:t>
            </a:r>
          </a:p>
          <a:p>
            <a:r>
              <a:rPr lang="ru-RU" altLang="en-US" sz="2400" dirty="0" smtClean="0">
                <a:latin typeface="Arial" panose="020B0604020202020204" pitchFamily="34" charset="0"/>
                <a:cs typeface="Arial" panose="020B0604020202020204" pitchFamily="34" charset="0"/>
              </a:rPr>
              <a:t>4. </a:t>
            </a:r>
            <a:r>
              <a:rPr lang="mk-MK" altLang="en-US" sz="2400" i="1" dirty="0" smtClean="0">
                <a:latin typeface="Arial" panose="020B0604020202020204" pitchFamily="34" charset="0"/>
                <a:cs typeface="Arial" panose="020B0604020202020204" pitchFamily="34" charset="0"/>
              </a:rPr>
              <a:t>Според</a:t>
            </a:r>
            <a:r>
              <a:rPr lang="ru-RU" altLang="en-US" sz="2400" i="1" dirty="0" smtClean="0">
                <a:latin typeface="Arial" panose="020B0604020202020204" pitchFamily="34" charset="0"/>
                <a:cs typeface="Arial" panose="020B0604020202020204" pitchFamily="34" charset="0"/>
              </a:rPr>
              <a:t> начинот на истурање на материјалот од лентата</a:t>
            </a:r>
            <a:r>
              <a:rPr lang="mk-MK" altLang="en-US" sz="2400" i="1" dirty="0" smtClean="0">
                <a:latin typeface="Arial" panose="020B0604020202020204" pitchFamily="34" charset="0"/>
                <a:cs typeface="Arial" panose="020B0604020202020204" pitchFamily="34" charset="0"/>
              </a:rPr>
              <a:t> разликуваме</a:t>
            </a:r>
            <a:r>
              <a:rPr lang="ru-RU" altLang="en-US" sz="2400" dirty="0" smtClean="0">
                <a:latin typeface="Arial" panose="020B0604020202020204" pitchFamily="34" charset="0"/>
                <a:cs typeface="Arial" panose="020B0604020202020204" pitchFamily="34" charset="0"/>
              </a:rPr>
              <a:t>: </a:t>
            </a:r>
          </a:p>
          <a:p>
            <a:r>
              <a:rPr lang="ru-RU" altLang="en-US" sz="2400" dirty="0" smtClean="0">
                <a:latin typeface="Arial" panose="020B0604020202020204" pitchFamily="34" charset="0"/>
                <a:cs typeface="Arial" panose="020B0604020202020204" pitchFamily="34" charset="0"/>
              </a:rPr>
              <a:t>а) со истурање на материјалот на крајниот барабан; </a:t>
            </a:r>
          </a:p>
          <a:p>
            <a:r>
              <a:rPr lang="ru-RU" altLang="en-US" sz="2400" dirty="0" smtClean="0">
                <a:latin typeface="Arial" panose="020B0604020202020204" pitchFamily="34" charset="0"/>
                <a:cs typeface="Arial" panose="020B0604020202020204" pitchFamily="34" charset="0"/>
              </a:rPr>
              <a:t>б) со истурање на </a:t>
            </a:r>
            <a:r>
              <a:rPr lang="mk-MK" altLang="en-US" sz="2400" dirty="0" smtClean="0">
                <a:latin typeface="Arial" panose="020B0604020202020204" pitchFamily="34" charset="0"/>
                <a:cs typeface="Arial" panose="020B0604020202020204" pitchFamily="34" charset="0"/>
              </a:rPr>
              <a:t>делот</a:t>
            </a:r>
            <a:r>
              <a:rPr lang="ru-RU" altLang="en-US" sz="2400" dirty="0" smtClean="0">
                <a:latin typeface="Arial" panose="020B0604020202020204" pitchFamily="34" charset="0"/>
                <a:cs typeface="Arial" panose="020B0604020202020204" pitchFamily="34" charset="0"/>
              </a:rPr>
              <a:t> помеѓу двата барабани, со помош на специјални колички за симнување на материјалот од лентата; </a:t>
            </a:r>
          </a:p>
          <a:p>
            <a:r>
              <a:rPr lang="ru-RU" altLang="en-US" sz="2400" dirty="0" smtClean="0">
                <a:latin typeface="Arial" panose="020B0604020202020204" pitchFamily="34" charset="0"/>
                <a:cs typeface="Arial" panose="020B0604020202020204" pitchFamily="34" charset="0"/>
              </a:rPr>
              <a:t>в) со плужни симнувачи на материјал. </a:t>
            </a:r>
            <a:endParaRPr lang="mk-MK" altLang="en-US" sz="2400" dirty="0" smtClean="0">
              <a:latin typeface="Arial" panose="020B0604020202020204" pitchFamily="34" charset="0"/>
              <a:cs typeface="Arial" panose="020B0604020202020204" pitchFamily="34" charset="0"/>
            </a:endParaRPr>
          </a:p>
          <a:p>
            <a:endParaRPr lang="mk-MK" altLang="en-US" dirty="0" smtClean="0"/>
          </a:p>
          <a:p>
            <a:pPr>
              <a:buFont typeface="Arial" panose="020B0604020202020204" pitchFamily="34" charset="0"/>
              <a:buNone/>
            </a:pPr>
            <a:endParaRPr lang="mk-MK" altLang="en-US" dirty="0" smtClean="0"/>
          </a:p>
        </p:txBody>
      </p:sp>
    </p:spTree>
    <p:extLst>
      <p:ext uri="{BB962C8B-B14F-4D97-AF65-F5344CB8AC3E}">
        <p14:creationId xmlns:p14="http://schemas.microsoft.com/office/powerpoint/2010/main" val="23125855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399" y="264068"/>
            <a:ext cx="11413067" cy="4462760"/>
          </a:xfrm>
          <a:prstGeom prst="rect">
            <a:avLst/>
          </a:prstGeom>
        </p:spPr>
        <p:txBody>
          <a:bodyPr wrap="square">
            <a:spAutoFit/>
          </a:bodyPr>
          <a:lstStyle/>
          <a:p>
            <a:pPr algn="ctr"/>
            <a:r>
              <a:rPr lang="ru-RU" sz="3200" b="1" dirty="0">
                <a:latin typeface="Arial" panose="020B0604020202020204" pitchFamily="34" charset="0"/>
                <a:ea typeface="Times New Roman" panose="02020603050405020304" pitchFamily="18" charset="0"/>
              </a:rPr>
              <a:t>Валчести </a:t>
            </a:r>
            <a:r>
              <a:rPr lang="ru-RU" sz="3200" b="1" dirty="0" smtClean="0">
                <a:latin typeface="Arial" panose="020B0604020202020204" pitchFamily="34" charset="0"/>
                <a:ea typeface="Times New Roman" panose="02020603050405020304" pitchFamily="18" charset="0"/>
              </a:rPr>
              <a:t>транспортери</a:t>
            </a:r>
            <a:endParaRPr lang="en-US" sz="3200" b="1" dirty="0" smtClean="0">
              <a:latin typeface="Arial" panose="020B0604020202020204" pitchFamily="34" charset="0"/>
              <a:ea typeface="Times New Roman" panose="02020603050405020304" pitchFamily="18" charset="0"/>
            </a:endParaRPr>
          </a:p>
          <a:p>
            <a:endParaRPr lang="en-US" b="1" dirty="0" smtClean="0">
              <a:latin typeface="Arial" panose="020B0604020202020204" pitchFamily="34" charset="0"/>
            </a:endParaRPr>
          </a:p>
          <a:p>
            <a:r>
              <a:rPr lang="ru-RU" sz="2400" dirty="0">
                <a:latin typeface="Arial" panose="020B0604020202020204" pitchFamily="34" charset="0"/>
                <a:cs typeface="Arial" panose="020B0604020202020204" pitchFamily="34" charset="0"/>
              </a:rPr>
              <a:t>Валчестите транспортери (ролганзи) се користат за пренесување на тешки товари во парче на хоризонтален или благо закосен пат.</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Со помош на овие транспортери многу често се пренесуваат парчиња на обработка од една до друга машина, како што бара технолошкиот процес на обработка, кој со тоа се поврзува во еден непрекинат тек.</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Валчестите транспортери можат да имаат сопствен погон или да бидат без него. Кај транспортерите со сопствен погон валјаците добиваат погон од моторот и со триење му соопштуваат транслаторно движење на материјалот кој лежи </a:t>
            </a:r>
            <a:r>
              <a:rPr lang="mk-MK" sz="2400" dirty="0">
                <a:latin typeface="Arial" panose="020B0604020202020204" pitchFamily="34" charset="0"/>
                <a:cs typeface="Arial" panose="020B0604020202020204" pitchFamily="34" charset="0"/>
              </a:rPr>
              <a:t>врз</a:t>
            </a:r>
            <a:r>
              <a:rPr lang="ru-RU" sz="2400" dirty="0">
                <a:latin typeface="Arial" panose="020B0604020202020204" pitchFamily="34" charset="0"/>
                <a:cs typeface="Arial" panose="020B0604020202020204" pitchFamily="34" charset="0"/>
              </a:rPr>
              <a:t> нив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л. 1</a:t>
            </a:r>
            <a:r>
              <a:rPr lang="mk-MK" sz="2400" dirty="0">
                <a:latin typeface="Arial" panose="020B0604020202020204" pitchFamily="34" charset="0"/>
                <a:cs typeface="Arial" panose="020B0604020202020204" pitchFamily="34" charset="0"/>
              </a:rPr>
              <a:t>66</a:t>
            </a:r>
            <a:r>
              <a:rPr lang="ru-RU"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759143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56517"/>
          <a:stretch/>
        </p:blipFill>
        <p:spPr>
          <a:xfrm>
            <a:off x="996058" y="178745"/>
            <a:ext cx="8842209" cy="6706508"/>
          </a:xfrm>
          <a:prstGeom prst="rect">
            <a:avLst/>
          </a:prstGeom>
        </p:spPr>
      </p:pic>
    </p:spTree>
    <p:extLst>
      <p:ext uri="{BB962C8B-B14F-4D97-AF65-F5344CB8AC3E}">
        <p14:creationId xmlns:p14="http://schemas.microsoft.com/office/powerpoint/2010/main" val="3451270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133" y="349240"/>
            <a:ext cx="11328399" cy="3046988"/>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Кај валчестите транспортери кои немаат сопствен погон товарот се движи или со помош на влечен синџир, потоа рачно</a:t>
            </a:r>
            <a:r>
              <a:rPr lang="mk-MK" sz="2400" dirty="0">
                <a:latin typeface="Arial" panose="020B0604020202020204" pitchFamily="34" charset="0"/>
                <a:ea typeface="Times New Roman" panose="02020603050405020304" pitchFamily="18" charset="0"/>
                <a:cs typeface="Arial" panose="020B0604020202020204" pitchFamily="34" charset="0"/>
              </a:rPr>
              <a:t>,</a:t>
            </a:r>
            <a:r>
              <a:rPr lang="ru-RU" sz="2400" dirty="0">
                <a:latin typeface="Arial" panose="020B0604020202020204" pitchFamily="34" charset="0"/>
                <a:ea typeface="Times New Roman" panose="02020603050405020304" pitchFamily="18" charset="0"/>
                <a:cs typeface="Arial" panose="020B0604020202020204" pitchFamily="34" charset="0"/>
              </a:rPr>
              <a:t> или под влијание на сопствената тежина. За да се движи товарот сам, транспортерот треба да е закосен за повеќе од 1,5 до 3%. Товарот треба да се потпира најмалку на 2 вал</a:t>
            </a:r>
            <a:r>
              <a:rPr lang="mk-MK" sz="2400" dirty="0">
                <a:latin typeface="Arial" panose="020B0604020202020204" pitchFamily="34" charset="0"/>
                <a:ea typeface="Times New Roman" panose="02020603050405020304" pitchFamily="18" charset="0"/>
                <a:cs typeface="Arial" panose="020B0604020202020204" pitchFamily="34" charset="0"/>
              </a:rPr>
              <a:t>ја</a:t>
            </a:r>
            <a:r>
              <a:rPr lang="ru-RU" sz="2400" dirty="0">
                <a:latin typeface="Arial" panose="020B0604020202020204" pitchFamily="34" charset="0"/>
                <a:ea typeface="Times New Roman" panose="02020603050405020304" pitchFamily="18" charset="0"/>
                <a:cs typeface="Arial" panose="020B0604020202020204" pitchFamily="34" charset="0"/>
              </a:rPr>
              <a:t>ци при што чекорот треба да биди 1/3 до 1/4 од должината на товарот.</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Основниот дел на валчестиот транспортер е валјак кој се вградува на рамка. Валјаците се изработуваат од метал или дрво и се вртат во тркалачки или лизгачки лежишта</a:t>
            </a:r>
            <a:r>
              <a:rPr lang="ru-RU" dirty="0">
                <a:latin typeface="Arial" panose="020B0604020202020204" pitchFamily="34"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92380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532" y="285803"/>
            <a:ext cx="11616267" cy="2677656"/>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rPr>
              <a:t>На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67 </a:t>
            </a:r>
            <a:r>
              <a:rPr lang="en-US" sz="2400" dirty="0">
                <a:latin typeface="Arial" panose="020B0604020202020204" pitchFamily="34" charset="0"/>
                <a:ea typeface="Times New Roman" panose="02020603050405020304" pitchFamily="18" charset="0"/>
              </a:rPr>
              <a:t>a</a:t>
            </a:r>
            <a:r>
              <a:rPr lang="ru-RU" sz="2400" dirty="0">
                <a:latin typeface="Arial" panose="020B0604020202020204" pitchFamily="34" charset="0"/>
                <a:ea typeface="Times New Roman" panose="02020603050405020304" pitchFamily="18" charset="0"/>
              </a:rPr>
              <a:t> и </a:t>
            </a:r>
            <a:r>
              <a:rPr lang="mk-MK" sz="2400" dirty="0">
                <a:latin typeface="Arial" panose="020B0604020202020204" pitchFamily="34" charset="0"/>
                <a:ea typeface="Times New Roman" panose="02020603050405020304" pitchFamily="18" charset="0"/>
              </a:rPr>
              <a:t>б</a:t>
            </a:r>
            <a:r>
              <a:rPr lang="ru-RU" sz="2400" dirty="0">
                <a:latin typeface="Arial" panose="020B0604020202020204" pitchFamily="34" charset="0"/>
                <a:ea typeface="Times New Roman" panose="02020603050405020304" pitchFamily="18" charset="0"/>
              </a:rPr>
              <a:t> прикажани се два валчести транспортери чиј облик зависи од локалните услови.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67в</a:t>
            </a:r>
            <a:r>
              <a:rPr lang="ru-RU" sz="2400" dirty="0">
                <a:latin typeface="Arial" panose="020B0604020202020204" pitchFamily="34" charset="0"/>
                <a:ea typeface="Times New Roman" panose="02020603050405020304" pitchFamily="18" charset="0"/>
              </a:rPr>
              <a:t> прикажува разни шеми на вградување на валјаците во носечката конструкција изработени од валани профили</a:t>
            </a:r>
            <a:r>
              <a:rPr lang="ru-RU" sz="2400" dirty="0" smtClean="0">
                <a:latin typeface="Arial" panose="020B0604020202020204" pitchFamily="34" charset="0"/>
                <a:ea typeface="Times New Roman" panose="02020603050405020304" pitchFamily="18" charset="0"/>
              </a:rPr>
              <a:t>.</a:t>
            </a:r>
            <a:endParaRPr lang="en-US" sz="2400" dirty="0" smtClean="0">
              <a:latin typeface="Arial" panose="020B0604020202020204" pitchFamily="34" charset="0"/>
              <a:ea typeface="Times New Roman" panose="02020603050405020304" pitchFamily="18" charset="0"/>
            </a:endParaRPr>
          </a:p>
          <a:p>
            <a:pPr algn="just">
              <a:spcAft>
                <a:spcPts val="0"/>
              </a:spcAft>
            </a:pPr>
            <a:endParaRPr lang="en-US" sz="2400" dirty="0">
              <a:effectLst/>
              <a:latin typeface="Arial" panose="020B0604020202020204" pitchFamily="34" charset="0"/>
              <a:ea typeface="Times New Roman" panose="02020603050405020304" pitchFamily="18" charset="0"/>
            </a:endParaRPr>
          </a:p>
          <a:p>
            <a:pPr algn="just">
              <a:spcAft>
                <a:spcPts val="0"/>
              </a:spcAft>
            </a:pPr>
            <a:endParaRPr lang="en-US" sz="2400" dirty="0" smtClean="0">
              <a:latin typeface="Arial" panose="020B0604020202020204" pitchFamily="34" charset="0"/>
              <a:ea typeface="Times New Roman" panose="02020603050405020304" pitchFamily="18" charset="0"/>
            </a:endParaRPr>
          </a:p>
          <a:p>
            <a:pPr algn="just">
              <a:spcAft>
                <a:spcPts val="0"/>
              </a:spcAft>
            </a:pPr>
            <a:endParaRPr lang="en-US" sz="2400" dirty="0">
              <a:effectLst/>
              <a:latin typeface="Arial" panose="020B0604020202020204" pitchFamily="34" charset="0"/>
              <a:ea typeface="Times New Roman" panose="02020603050405020304" pitchFamily="18" charset="0"/>
            </a:endParaRPr>
          </a:p>
          <a:p>
            <a:pPr algn="just">
              <a:spcAft>
                <a:spcPts val="0"/>
              </a:spcAft>
            </a:pPr>
            <a:endParaRPr lang="en-US" sz="24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rotWithShape="1">
          <a:blip r:embed="rId2"/>
          <a:srcRect r="7248"/>
          <a:stretch/>
        </p:blipFill>
        <p:spPr>
          <a:xfrm>
            <a:off x="1032933" y="1596407"/>
            <a:ext cx="8635999" cy="5574172"/>
          </a:xfrm>
          <a:prstGeom prst="rect">
            <a:avLst/>
          </a:prstGeom>
        </p:spPr>
      </p:pic>
    </p:spTree>
    <p:extLst>
      <p:ext uri="{BB962C8B-B14F-4D97-AF65-F5344CB8AC3E}">
        <p14:creationId xmlns:p14="http://schemas.microsoft.com/office/powerpoint/2010/main" val="47209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068" y="219082"/>
            <a:ext cx="11700932" cy="7109639"/>
          </a:xfrm>
          <a:prstGeom prst="rect">
            <a:avLst/>
          </a:prstGeom>
        </p:spPr>
        <p:txBody>
          <a:bodyPr wrap="square">
            <a:spAutoFit/>
          </a:bodyPr>
          <a:lstStyle/>
          <a:p>
            <a:pPr indent="457200"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На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с</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л.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112</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дадени се конструктивни шеми на лентести транспортери.</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Сл.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112</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a</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прикажува конструктивна шема на нормален лентест транспортер.</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Сл.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112б</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прикажува транспортер по чија должина може да се движи уред за истовар на материјалот од лентата. Овие уреди всушност се колички со два барабани; лентата ги опфаќа двата барабани и при премин преку горниот барабан го истресува материјалот во бункерот со два краци низ кои паѓа материјалот од двете страни на транспортерот.</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Транспортерот со гумена лента може, во зависност од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локалните</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услови, да го транспортира материјалот најпрво хоризонтално, а потоа под некој наклон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кон</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хоризонталата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с</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л.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112в</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Со помош на валјаците транспортната лента добива кривина со одреден пречник, но така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што</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во текот на работата или при мирување, лентата не се одделува од нив. </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На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с</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л.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112г</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даден е транспортер со поделена транспортна лента на два дела, едниот хоризонтален, а другиот кос.  </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Сл.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112д</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прикажува шема на транспортер, најпрво накосен, а потоа хоризонтален.</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r>
              <a:rPr lang="ru-RU" sz="2400" dirty="0" smtClean="0">
                <a:effectLst/>
                <a:latin typeface="Arial" panose="020B0604020202020204" pitchFamily="34" charset="0"/>
                <a:ea typeface="Times New Roman" panose="02020603050405020304" pitchFamily="18" charset="0"/>
                <a:cs typeface="Arial" panose="020B0604020202020204" pitchFamily="34" charset="0"/>
              </a:rPr>
              <a:t>Шема на специјален тип на лентест транспортер, вграден на една крута рамка со тркала, прикажана е на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с</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л.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112ѓ.</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366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1333" y="0"/>
            <a:ext cx="7785369" cy="6861493"/>
          </a:xfrm>
          <a:prstGeom prst="rect">
            <a:avLst/>
          </a:prstGeom>
        </p:spPr>
      </p:pic>
    </p:spTree>
    <p:extLst>
      <p:ext uri="{BB962C8B-B14F-4D97-AF65-F5344CB8AC3E}">
        <p14:creationId xmlns:p14="http://schemas.microsoft.com/office/powerpoint/2010/main" val="2214187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999" y="449071"/>
            <a:ext cx="11209867" cy="6278642"/>
          </a:xfrm>
          <a:prstGeom prst="rect">
            <a:avLst/>
          </a:prstGeom>
        </p:spPr>
        <p:txBody>
          <a:bodyPr wrap="square">
            <a:spAutoFit/>
          </a:bodyPr>
          <a:lstStyle/>
          <a:p>
            <a:r>
              <a:rPr lang="mk-MK" altLang="en-US" dirty="0" smtClean="0"/>
              <a:t>	</a:t>
            </a:r>
            <a:r>
              <a:rPr lang="mk-MK" altLang="en-US" sz="2400" dirty="0" smtClean="0">
                <a:latin typeface="Arial" panose="020B0604020202020204" pitchFamily="34" charset="0"/>
                <a:cs typeface="Arial" panose="020B0604020202020204" pitchFamily="34" charset="0"/>
              </a:rPr>
              <a:t>В</a:t>
            </a:r>
            <a:r>
              <a:rPr lang="ru-RU" altLang="en-US" sz="2400" dirty="0" smtClean="0">
                <a:latin typeface="Arial" panose="020B0604020202020204" pitchFamily="34" charset="0"/>
                <a:cs typeface="Arial" panose="020B0604020202020204" pitchFamily="34" charset="0"/>
              </a:rPr>
              <a:t>аков транспортер може да се поместува по шини на о</a:t>
            </a:r>
            <a:r>
              <a:rPr lang="mk-MK" altLang="en-US" sz="2400" dirty="0" smtClean="0">
                <a:latin typeface="Arial" panose="020B0604020202020204" pitchFamily="34" charset="0"/>
                <a:cs typeface="Arial" panose="020B0604020202020204" pitchFamily="34" charset="0"/>
              </a:rPr>
              <a:t>предел</a:t>
            </a:r>
            <a:r>
              <a:rPr lang="ru-RU" altLang="en-US" sz="2400" dirty="0" smtClean="0">
                <a:latin typeface="Arial" panose="020B0604020202020204" pitchFamily="34" charset="0"/>
                <a:cs typeface="Arial" panose="020B0604020202020204" pitchFamily="34" charset="0"/>
              </a:rPr>
              <a:t>ен пат. Лентата на ваквите транспортери може да се движи во дв</a:t>
            </a:r>
            <a:r>
              <a:rPr lang="mk-MK" altLang="en-US" sz="2400" dirty="0" smtClean="0">
                <a:latin typeface="Arial" panose="020B0604020202020204" pitchFamily="34" charset="0"/>
                <a:cs typeface="Arial" panose="020B0604020202020204" pitchFamily="34" charset="0"/>
              </a:rPr>
              <a:t>е насоки</a:t>
            </a:r>
            <a:r>
              <a:rPr lang="ru-RU" altLang="en-US" sz="2400" dirty="0" smtClean="0">
                <a:latin typeface="Arial" panose="020B0604020202020204" pitchFamily="34" charset="0"/>
                <a:cs typeface="Arial" panose="020B0604020202020204" pitchFamily="34" charset="0"/>
              </a:rPr>
              <a:t>, при што материјалот може да се истовари на едниот или другиот крај. Со ова се добива можност за распред</a:t>
            </a:r>
            <a:r>
              <a:rPr lang="mk-MK" altLang="en-US" sz="2400" dirty="0" err="1" smtClean="0">
                <a:latin typeface="Arial" panose="020B0604020202020204" pitchFamily="34" charset="0"/>
                <a:cs typeface="Arial" panose="020B0604020202020204" pitchFamily="34" charset="0"/>
              </a:rPr>
              <a:t>ел</a:t>
            </a:r>
            <a:r>
              <a:rPr lang="ru-RU" altLang="en-US" sz="2400" dirty="0" smtClean="0">
                <a:latin typeface="Arial" panose="020B0604020202020204" pitchFamily="34" charset="0"/>
                <a:cs typeface="Arial" panose="020B0604020202020204" pitchFamily="34" charset="0"/>
              </a:rPr>
              <a:t>ување на материјалот по целата површина</a:t>
            </a:r>
            <a:r>
              <a:rPr lang="mk-MK" altLang="en-US" sz="2400" dirty="0" smtClean="0">
                <a:latin typeface="Arial" panose="020B0604020202020204" pitchFamily="34" charset="0"/>
                <a:cs typeface="Arial" panose="020B0604020202020204" pitchFamily="34" charset="0"/>
              </a:rPr>
              <a:t>,</a:t>
            </a:r>
            <a:r>
              <a:rPr lang="ru-RU" altLang="en-US" sz="2400" dirty="0" smtClean="0">
                <a:latin typeface="Arial" panose="020B0604020202020204" pitchFamily="34" charset="0"/>
                <a:cs typeface="Arial" panose="020B0604020202020204" pitchFamily="34" charset="0"/>
              </a:rPr>
              <a:t> чија должина е приближно еднаква на двете должини на транспортерот.</a:t>
            </a:r>
            <a:endParaRPr lang="mk-MK" altLang="en-US" sz="2400" dirty="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	Аголот на на</a:t>
            </a:r>
            <a:r>
              <a:rPr lang="mk-MK" altLang="en-US" sz="2400" dirty="0" smtClean="0">
                <a:latin typeface="Arial" panose="020B0604020202020204" pitchFamily="34" charset="0"/>
                <a:cs typeface="Arial" panose="020B0604020202020204" pitchFamily="34" charset="0"/>
              </a:rPr>
              <a:t>клон</a:t>
            </a:r>
            <a:r>
              <a:rPr lang="ru-RU" altLang="en-US" sz="2400" dirty="0" smtClean="0">
                <a:latin typeface="Arial" panose="020B0604020202020204" pitchFamily="34" charset="0"/>
                <a:cs typeface="Arial" panose="020B0604020202020204" pitchFamily="34" charset="0"/>
              </a:rPr>
              <a:t> на лентата треба да биде за 10</a:t>
            </a:r>
            <a:r>
              <a:rPr lang="ru-RU" altLang="en-US" sz="2400" baseline="30000" dirty="0" smtClean="0">
                <a:latin typeface="Arial" panose="020B0604020202020204" pitchFamily="34" charset="0"/>
                <a:cs typeface="Arial" panose="020B0604020202020204" pitchFamily="34" charset="0"/>
              </a:rPr>
              <a:t>0</a:t>
            </a:r>
            <a:r>
              <a:rPr lang="ru-RU" altLang="en-US" sz="2400" dirty="0" smtClean="0">
                <a:latin typeface="Arial" panose="020B0604020202020204" pitchFamily="34" charset="0"/>
                <a:cs typeface="Arial" panose="020B0604020202020204" pitchFamily="34" charset="0"/>
              </a:rPr>
              <a:t> помал од аголот на лизгање на материјалот кој се транспортира по лентата, кога таа не се движи.</a:t>
            </a:r>
            <a:endParaRPr lang="mk-MK" altLang="en-US" sz="2400" dirty="0" smtClean="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	При рамномерно дозирање на </a:t>
            </a:r>
            <a:r>
              <a:rPr lang="mk-MK" altLang="en-US" sz="2400" dirty="0" smtClean="0">
                <a:latin typeface="Arial" panose="020B0604020202020204" pitchFamily="34" charset="0"/>
                <a:cs typeface="Arial" panose="020B0604020202020204" pitchFamily="34" charset="0"/>
              </a:rPr>
              <a:t>материјал на лентата</a:t>
            </a:r>
            <a:r>
              <a:rPr lang="ru-RU" altLang="en-US" sz="2400" dirty="0" smtClean="0">
                <a:latin typeface="Arial" panose="020B0604020202020204" pitchFamily="34" charset="0"/>
                <a:cs typeface="Arial" panose="020B0604020202020204" pitchFamily="34" charset="0"/>
              </a:rPr>
              <a:t>, благодарејќи на потпирањето на материјалот кој лежи на косиот дел со материјалот, </a:t>
            </a:r>
            <a:r>
              <a:rPr lang="mk-MK" altLang="en-US" sz="2400" dirty="0" smtClean="0">
                <a:latin typeface="Arial" panose="020B0604020202020204" pitchFamily="34" charset="0"/>
                <a:cs typeface="Arial" panose="020B0604020202020204" pitchFamily="34" charset="0"/>
              </a:rPr>
              <a:t>а </a:t>
            </a:r>
            <a:r>
              <a:rPr lang="ru-RU" altLang="en-US" sz="2400" dirty="0" smtClean="0">
                <a:latin typeface="Arial" panose="020B0604020202020204" pitchFamily="34" charset="0"/>
                <a:cs typeface="Arial" panose="020B0604020202020204" pitchFamily="34" charset="0"/>
              </a:rPr>
              <a:t>кој се наоѓа на хоризонталниот дел, аголот на наклонот на транспортерот може да биде блиску до вредноста на аголот на триењето на материјалот со лентата</a:t>
            </a:r>
            <a:endParaRPr lang="mk-MK" altLang="en-US" sz="2400" dirty="0" smtClean="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	За да се зголеми аголот на наклонот на транспортната лента, се изработуваат специјални видови на ленти со попречни ребра </a:t>
            </a:r>
            <a:r>
              <a:rPr lang="ru-RU" altLang="en-US" sz="2400" b="1" dirty="0" smtClean="0">
                <a:latin typeface="Arial" panose="020B0604020202020204" pitchFamily="34" charset="0"/>
                <a:cs typeface="Arial" panose="020B0604020202020204" pitchFamily="34" charset="0"/>
              </a:rPr>
              <a:t>1 (сл.113). </a:t>
            </a:r>
          </a:p>
          <a:p>
            <a:r>
              <a:rPr lang="ru-RU" altLang="en-US" sz="2400" dirty="0" smtClean="0">
                <a:latin typeface="Arial" panose="020B0604020202020204" pitchFamily="34" charset="0"/>
                <a:cs typeface="Arial" panose="020B0604020202020204" pitchFamily="34" charset="0"/>
              </a:rPr>
              <a:t>Аголот на на</a:t>
            </a:r>
            <a:r>
              <a:rPr lang="mk-MK" altLang="en-US" sz="2400" dirty="0" smtClean="0">
                <a:latin typeface="Arial" panose="020B0604020202020204" pitchFamily="34" charset="0"/>
                <a:cs typeface="Arial" panose="020B0604020202020204" pitchFamily="34" charset="0"/>
              </a:rPr>
              <a:t>клонот</a:t>
            </a:r>
            <a:r>
              <a:rPr lang="ru-RU" altLang="en-US" sz="2400" dirty="0" smtClean="0">
                <a:latin typeface="Arial" panose="020B0604020202020204" pitchFamily="34" charset="0"/>
                <a:cs typeface="Arial" panose="020B0604020202020204" pitchFamily="34" charset="0"/>
              </a:rPr>
              <a:t> на транспортерот со вакви ленти достигнува вредност и до 60</a:t>
            </a:r>
            <a:r>
              <a:rPr lang="ru-RU" altLang="en-US" sz="2400" baseline="30000" dirty="0" smtClean="0">
                <a:latin typeface="Arial" panose="020B0604020202020204" pitchFamily="34" charset="0"/>
                <a:cs typeface="Arial" panose="020B0604020202020204" pitchFamily="34" charset="0"/>
              </a:rPr>
              <a:t>0</a:t>
            </a:r>
            <a:r>
              <a:rPr lang="ru-RU" altLang="en-US" sz="2400" dirty="0" smtClean="0">
                <a:latin typeface="Arial" panose="020B0604020202020204" pitchFamily="34" charset="0"/>
                <a:cs typeface="Arial" panose="020B0604020202020204" pitchFamily="34" charset="0"/>
              </a:rPr>
              <a:t>.</a:t>
            </a:r>
            <a:endParaRPr lang="mk-MK" altLang="en-US" sz="2400" dirty="0" smtClean="0">
              <a:latin typeface="Arial" panose="020B0604020202020204" pitchFamily="34" charset="0"/>
              <a:cs typeface="Arial" panose="020B0604020202020204" pitchFamily="34" charset="0"/>
            </a:endParaRPr>
          </a:p>
          <a:p>
            <a:endParaRPr lang="mk-MK"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2707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mk-MK" dirty="0" smtClean="0"/>
              <a:t/>
            </a:r>
            <a:br>
              <a:rPr lang="mk-MK" dirty="0" smtClean="0"/>
            </a:br>
            <a:r>
              <a:rPr lang="mk-MK" dirty="0"/>
              <a:t/>
            </a:r>
            <a:br>
              <a:rPr lang="mk-MK" dirty="0"/>
            </a:br>
            <a:r>
              <a:rPr lang="mk-MK" dirty="0" smtClean="0"/>
              <a:t/>
            </a:r>
            <a:br>
              <a:rPr lang="mk-MK" dirty="0" smtClean="0"/>
            </a:br>
            <a:endParaRPr lang="en-US" dirty="0"/>
          </a:p>
        </p:txBody>
      </p:sp>
      <p:sp>
        <p:nvSpPr>
          <p:cNvPr id="3" name="Content Placeholder 2"/>
          <p:cNvSpPr>
            <a:spLocks noGrp="1"/>
          </p:cNvSpPr>
          <p:nvPr>
            <p:ph idx="1"/>
          </p:nvPr>
        </p:nvSpPr>
        <p:spPr>
          <a:xfrm>
            <a:off x="838200" y="4690533"/>
            <a:ext cx="10515600" cy="1473200"/>
          </a:xfrm>
        </p:spPr>
        <p:txBody>
          <a:bodyPr>
            <a:normAutofit/>
          </a:bodyPr>
          <a:lstStyle/>
          <a:p>
            <a:pPr marL="0" indent="0">
              <a:buNone/>
            </a:pPr>
            <a:r>
              <a:rPr lang="mk-MK" sz="2400" dirty="0" smtClean="0">
                <a:latin typeface="Arial" panose="020B0604020202020204" pitchFamily="34" charset="0"/>
                <a:cs typeface="Arial" panose="020B0604020202020204" pitchFamily="34" charset="0"/>
              </a:rPr>
              <a:t>Сл. 113 Специјални ленти со попречни ребра</a:t>
            </a:r>
            <a:endParaRPr lang="en-US" sz="2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008387" y="264301"/>
            <a:ext cx="10133746" cy="4115197"/>
          </a:xfrm>
          <a:prstGeom prst="rect">
            <a:avLst/>
          </a:prstGeom>
        </p:spPr>
      </p:pic>
    </p:spTree>
    <p:extLst>
      <p:ext uri="{BB962C8B-B14F-4D97-AF65-F5344CB8AC3E}">
        <p14:creationId xmlns:p14="http://schemas.microsoft.com/office/powerpoint/2010/main" val="378658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9066" y="1742069"/>
            <a:ext cx="10735733" cy="1569660"/>
          </a:xfrm>
          <a:prstGeom prst="rect">
            <a:avLst/>
          </a:prstGeom>
        </p:spPr>
        <p:txBody>
          <a:bodyPr wrap="square">
            <a:spAutoFit/>
          </a:bodyPr>
          <a:lstStyle/>
          <a:p>
            <a:r>
              <a:rPr lang="ru-RU" altLang="en-US" sz="2400" dirty="0" smtClean="0">
                <a:latin typeface="Arial" panose="020B0604020202020204" pitchFamily="34" charset="0"/>
                <a:cs typeface="Arial" panose="020B0604020202020204" pitchFamily="34" charset="0"/>
              </a:rPr>
              <a:t>Капацитетите на лентестите транспортери</a:t>
            </a:r>
            <a:r>
              <a:rPr lang="mk-MK" altLang="en-US" sz="2400" dirty="0" smtClean="0">
                <a:latin typeface="Arial" panose="020B0604020202020204" pitchFamily="34" charset="0"/>
                <a:cs typeface="Arial" panose="020B0604020202020204" pitchFamily="34" charset="0"/>
              </a:rPr>
              <a:t>,</a:t>
            </a:r>
            <a:r>
              <a:rPr lang="ru-RU" altLang="en-US" sz="2400" dirty="0" smtClean="0">
                <a:latin typeface="Arial" panose="020B0604020202020204" pitchFamily="34" charset="0"/>
                <a:cs typeface="Arial" panose="020B0604020202020204" pitchFamily="34" charset="0"/>
              </a:rPr>
              <a:t> кои пренесуваат растресит (ровок) материјал достигнуваат и до неколку стоти</a:t>
            </a:r>
            <a:r>
              <a:rPr lang="mk-MK" altLang="en-US" sz="2400" dirty="0" smtClean="0">
                <a:latin typeface="Arial" panose="020B0604020202020204" pitchFamily="34" charset="0"/>
                <a:cs typeface="Arial" panose="020B0604020202020204" pitchFamily="34" charset="0"/>
              </a:rPr>
              <a:t>ц</a:t>
            </a:r>
            <a:r>
              <a:rPr lang="ru-RU" altLang="en-US" sz="2400" dirty="0" smtClean="0">
                <a:latin typeface="Arial" panose="020B0604020202020204" pitchFamily="34" charset="0"/>
                <a:cs typeface="Arial" panose="020B0604020202020204" pitchFamily="34" charset="0"/>
              </a:rPr>
              <a:t>и тони на час, а во специјални случаи и 1000 тони на час. Должините на лентестите транспортери се 500м и повеќе.</a:t>
            </a:r>
            <a:endParaRPr lang="mk-MK" alt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466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0399" y="533738"/>
            <a:ext cx="10803467" cy="6001643"/>
          </a:xfrm>
          <a:prstGeom prst="rect">
            <a:avLst/>
          </a:prstGeom>
        </p:spPr>
        <p:txBody>
          <a:bodyPr wrap="square">
            <a:spAutoFit/>
          </a:bodyPr>
          <a:lstStyle/>
          <a:p>
            <a:pPr algn="ctr"/>
            <a:r>
              <a:rPr lang="ru-RU" altLang="en-US" sz="6000" dirty="0" smtClean="0">
                <a:latin typeface="Arial" panose="020B0604020202020204" pitchFamily="34" charset="0"/>
                <a:cs typeface="Arial" panose="020B0604020202020204" pitchFamily="34" charset="0"/>
              </a:rPr>
              <a:t>Ленти</a:t>
            </a:r>
          </a:p>
          <a:p>
            <a:endParaRPr lang="ru-RU" altLang="en-US" dirty="0"/>
          </a:p>
          <a:p>
            <a:endParaRPr lang="ru-RU" altLang="en-US" dirty="0" smtClean="0"/>
          </a:p>
          <a:p>
            <a:r>
              <a:rPr lang="ru-RU" altLang="en-US" sz="2400" dirty="0" smtClean="0">
                <a:latin typeface="Arial" panose="020B0604020202020204" pitchFamily="34" charset="0"/>
                <a:cs typeface="Arial" panose="020B0604020202020204" pitchFamily="34" charset="0"/>
              </a:rPr>
              <a:t>	Лентата е основен и најодговорен елемент на транспортерот. Економичноста на примената на лентестите транспортери, во голема мера зависи од цената на лентата </a:t>
            </a:r>
            <a:r>
              <a:rPr lang="mk-MK" altLang="en-US" sz="2400" dirty="0" smtClean="0">
                <a:latin typeface="Arial" panose="020B0604020202020204" pitchFamily="34" charset="0"/>
                <a:cs typeface="Arial" panose="020B0604020202020204" pitchFamily="34" charset="0"/>
              </a:rPr>
              <a:t>и </a:t>
            </a:r>
            <a:r>
              <a:rPr lang="ru-RU" altLang="en-US" sz="2400" dirty="0" smtClean="0">
                <a:latin typeface="Arial" panose="020B0604020202020204" pitchFamily="34" charset="0"/>
                <a:cs typeface="Arial" panose="020B0604020202020204" pitchFamily="34" charset="0"/>
              </a:rPr>
              <a:t>од нејзиниот век на траење.Транспортната лента треба да е флексибилна и да има доволна </a:t>
            </a:r>
            <a:r>
              <a:rPr lang="mk-MK" altLang="en-US" sz="2400" dirty="0" smtClean="0">
                <a:latin typeface="Arial" panose="020B0604020202020204" pitchFamily="34" charset="0"/>
                <a:cs typeface="Arial" panose="020B0604020202020204" pitchFamily="34" charset="0"/>
              </a:rPr>
              <a:t>цврстина</a:t>
            </a:r>
            <a:r>
              <a:rPr lang="ru-RU" altLang="en-US" sz="2400" dirty="0" smtClean="0">
                <a:latin typeface="Arial" panose="020B0604020202020204" pitchFamily="34" charset="0"/>
                <a:cs typeface="Arial" panose="020B0604020202020204" pitchFamily="34" charset="0"/>
              </a:rPr>
              <a:t>, да е отпорна на абење и удари кои се јавуваат при транспортирање на материјалот.</a:t>
            </a:r>
          </a:p>
          <a:p>
            <a:r>
              <a:rPr lang="ru-RU" altLang="en-US" sz="2400" dirty="0" smtClean="0">
                <a:latin typeface="Arial" panose="020B0604020202020204" pitchFamily="34" charset="0"/>
                <a:cs typeface="Arial" panose="020B0604020202020204" pitchFamily="34" charset="0"/>
              </a:rPr>
              <a:t>	Најупотребувана е лентата која е направена од неколку слоеви на текстилни влакна кои се поврзани со вулканизирана гума (сл. 114). На површината од обете страни лентата е покриена со слој од гума која ги заштитува внатрешните слоеви од механички оштетувања, а </a:t>
            </a:r>
            <a:r>
              <a:rPr lang="mk-MK" altLang="en-US" sz="2400" dirty="0" smtClean="0">
                <a:latin typeface="Arial" panose="020B0604020202020204" pitchFamily="34" charset="0"/>
                <a:cs typeface="Arial" panose="020B0604020202020204" pitchFamily="34" charset="0"/>
              </a:rPr>
              <a:t>особено</a:t>
            </a:r>
            <a:r>
              <a:rPr lang="ru-RU" altLang="en-US" sz="2400" dirty="0" smtClean="0">
                <a:latin typeface="Arial" panose="020B0604020202020204" pitchFamily="34" charset="0"/>
                <a:cs typeface="Arial" panose="020B0604020202020204" pitchFamily="34" charset="0"/>
              </a:rPr>
              <a:t> од абење на материјалот кој се транспортира. </a:t>
            </a:r>
            <a:endParaRPr lang="mk-MK" altLang="en-US" sz="2400" dirty="0" smtClean="0">
              <a:latin typeface="Arial" panose="020B0604020202020204" pitchFamily="34" charset="0"/>
              <a:cs typeface="Arial" panose="020B0604020202020204" pitchFamily="34" charset="0"/>
            </a:endParaRPr>
          </a:p>
          <a:p>
            <a:endParaRPr lang="mk-MK" alt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9781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799" y="296671"/>
            <a:ext cx="11311467" cy="6186309"/>
          </a:xfrm>
          <a:prstGeom prst="rect">
            <a:avLst/>
          </a:prstGeom>
        </p:spPr>
        <p:txBody>
          <a:bodyPr wrap="square">
            <a:spAutoFit/>
          </a:bodyPr>
          <a:lstStyle/>
          <a:p>
            <a:r>
              <a:rPr lang="ru-RU" altLang="en-US" dirty="0" smtClean="0"/>
              <a:t>	</a:t>
            </a:r>
            <a:r>
              <a:rPr lang="ru-RU" altLang="en-US" sz="2400" dirty="0" smtClean="0">
                <a:latin typeface="Arial" panose="020B0604020202020204" pitchFamily="34" charset="0"/>
                <a:cs typeface="Arial" panose="020B0604020202020204" pitchFamily="34" charset="0"/>
              </a:rPr>
              <a:t>Бројот на слоеви на лентата ја о</a:t>
            </a:r>
            <a:r>
              <a:rPr lang="mk-MK" altLang="en-US" sz="2400" dirty="0" smtClean="0">
                <a:latin typeface="Arial" panose="020B0604020202020204" pitchFamily="34" charset="0"/>
                <a:cs typeface="Arial" panose="020B0604020202020204" pitchFamily="34" charset="0"/>
              </a:rPr>
              <a:t>пределуваат</a:t>
            </a:r>
            <a:r>
              <a:rPr lang="ru-RU" altLang="en-US" sz="2400" dirty="0" smtClean="0">
                <a:latin typeface="Arial" panose="020B0604020202020204" pitchFamily="34" charset="0"/>
                <a:cs typeface="Arial" panose="020B0604020202020204" pitchFamily="34" charset="0"/>
              </a:rPr>
              <a:t> нејзината </a:t>
            </a:r>
            <a:r>
              <a:rPr lang="mk-MK" altLang="en-US" sz="2400" dirty="0" smtClean="0">
                <a:latin typeface="Arial" panose="020B0604020202020204" pitchFamily="34" charset="0"/>
                <a:cs typeface="Arial" panose="020B0604020202020204" pitchFamily="34" charset="0"/>
              </a:rPr>
              <a:t>цврстина</a:t>
            </a:r>
            <a:r>
              <a:rPr lang="ru-RU" altLang="en-US" sz="2400" dirty="0" smtClean="0">
                <a:latin typeface="Arial" panose="020B0604020202020204" pitchFamily="34" charset="0"/>
                <a:cs typeface="Arial" panose="020B0604020202020204" pitchFamily="34" charset="0"/>
              </a:rPr>
              <a:t> и се бира во зависност од шир</a:t>
            </a:r>
            <a:r>
              <a:rPr lang="mk-MK" altLang="en-US" sz="2400" dirty="0" err="1" smtClean="0">
                <a:latin typeface="Arial" panose="020B0604020202020204" pitchFamily="34" charset="0"/>
                <a:cs typeface="Arial" panose="020B0604020202020204" pitchFamily="34" charset="0"/>
              </a:rPr>
              <a:t>оч</a:t>
            </a:r>
            <a:r>
              <a:rPr lang="ru-RU" altLang="en-US" sz="2400" dirty="0" smtClean="0">
                <a:latin typeface="Arial" panose="020B0604020202020204" pitchFamily="34" charset="0"/>
                <a:cs typeface="Arial" panose="020B0604020202020204" pitchFamily="34" charset="0"/>
              </a:rPr>
              <a:t>ината.</a:t>
            </a:r>
            <a:endParaRPr lang="mk-MK" altLang="en-US" sz="2400" dirty="0" smtClean="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Нормалните ленти можат да работаат до температура која не е повисока од 60</a:t>
            </a:r>
            <a:r>
              <a:rPr lang="ru-RU" altLang="en-US" sz="2400" baseline="30000" dirty="0" smtClean="0">
                <a:latin typeface="Arial" panose="020B0604020202020204" pitchFamily="34" charset="0"/>
                <a:cs typeface="Arial" panose="020B0604020202020204" pitchFamily="34" charset="0"/>
              </a:rPr>
              <a:t>0</a:t>
            </a:r>
            <a:r>
              <a:rPr lang="ru-RU" altLang="en-US" sz="2400" dirty="0" smtClean="0">
                <a:latin typeface="Arial" panose="020B0604020202020204" pitchFamily="34" charset="0"/>
                <a:cs typeface="Arial" panose="020B0604020202020204" pitchFamily="34" charset="0"/>
              </a:rPr>
              <a:t>С и пониска од -15</a:t>
            </a:r>
            <a:r>
              <a:rPr lang="ru-RU" altLang="en-US" sz="2400" baseline="30000" dirty="0" smtClean="0">
                <a:latin typeface="Arial" panose="020B0604020202020204" pitchFamily="34" charset="0"/>
                <a:cs typeface="Arial" panose="020B0604020202020204" pitchFamily="34" charset="0"/>
              </a:rPr>
              <a:t>0</a:t>
            </a:r>
            <a:r>
              <a:rPr lang="ru-RU" altLang="en-US" sz="2400" dirty="0" smtClean="0">
                <a:latin typeface="Arial" panose="020B0604020202020204" pitchFamily="34" charset="0"/>
                <a:cs typeface="Arial" panose="020B0604020202020204" pitchFamily="34" charset="0"/>
              </a:rPr>
              <a:t>С. Постојат и специјални ленти со додаток од азбестен слој, кои </a:t>
            </a:r>
            <a:r>
              <a:rPr lang="mk-MK" altLang="en-US" sz="2400" dirty="0" smtClean="0">
                <a:latin typeface="Arial" panose="020B0604020202020204" pitchFamily="34" charset="0"/>
                <a:cs typeface="Arial" panose="020B0604020202020204" pitchFamily="34" charset="0"/>
              </a:rPr>
              <a:t>поднесуваат</a:t>
            </a:r>
            <a:r>
              <a:rPr lang="ru-RU" altLang="en-US" sz="2400" dirty="0" smtClean="0">
                <a:latin typeface="Arial" panose="020B0604020202020204" pitchFamily="34" charset="0"/>
                <a:cs typeface="Arial" panose="020B0604020202020204" pitchFamily="34" charset="0"/>
              </a:rPr>
              <a:t> температура и до 100</a:t>
            </a:r>
            <a:r>
              <a:rPr lang="ru-RU" altLang="en-US" sz="2400" baseline="30000" dirty="0" smtClean="0">
                <a:latin typeface="Arial" panose="020B0604020202020204" pitchFamily="34" charset="0"/>
                <a:cs typeface="Arial" panose="020B0604020202020204" pitchFamily="34" charset="0"/>
              </a:rPr>
              <a:t>0</a:t>
            </a:r>
            <a:r>
              <a:rPr lang="ru-RU" altLang="en-US" sz="2400" dirty="0" smtClean="0">
                <a:latin typeface="Arial" panose="020B0604020202020204" pitchFamily="34" charset="0"/>
                <a:cs typeface="Arial" panose="020B0604020202020204" pitchFamily="34" charset="0"/>
              </a:rPr>
              <a:t>С; исто така, се изработуваат и ленти кои работаат и до - 45</a:t>
            </a:r>
            <a:r>
              <a:rPr lang="ru-RU" altLang="en-US" sz="2400" baseline="30000" dirty="0" smtClean="0">
                <a:latin typeface="Arial" panose="020B0604020202020204" pitchFamily="34" charset="0"/>
                <a:cs typeface="Arial" panose="020B0604020202020204" pitchFamily="34" charset="0"/>
              </a:rPr>
              <a:t>0</a:t>
            </a:r>
            <a:r>
              <a:rPr lang="ru-RU" altLang="en-US" sz="2400" dirty="0" smtClean="0">
                <a:latin typeface="Arial" panose="020B0604020202020204" pitchFamily="34" charset="0"/>
                <a:cs typeface="Arial" panose="020B0604020202020204" pitchFamily="34" charset="0"/>
              </a:rPr>
              <a:t>С.</a:t>
            </a:r>
          </a:p>
          <a:p>
            <a:r>
              <a:rPr lang="ru-RU" altLang="en-US" sz="2400" dirty="0">
                <a:latin typeface="Arial" panose="020B0604020202020204" pitchFamily="34" charset="0"/>
                <a:cs typeface="Arial" panose="020B0604020202020204" pitchFamily="34" charset="0"/>
              </a:rPr>
              <a:t>	</a:t>
            </a:r>
            <a:r>
              <a:rPr lang="ru-RU" altLang="en-US" sz="2400" dirty="0" smtClean="0">
                <a:latin typeface="Arial" panose="020B0604020202020204" pitchFamily="34" charset="0"/>
                <a:cs typeface="Arial" panose="020B0604020202020204" pitchFamily="34" charset="0"/>
              </a:rPr>
              <a:t>Покрај гумени ленти, се користат и челични ленти. Тие се изработуваат од јагле</a:t>
            </a:r>
            <a:r>
              <a:rPr lang="mk-MK" altLang="en-US" sz="2400" dirty="0" smtClean="0">
                <a:latin typeface="Arial" panose="020B0604020202020204" pitchFamily="34" charset="0"/>
                <a:cs typeface="Arial" panose="020B0604020202020204" pitchFamily="34" charset="0"/>
              </a:rPr>
              <a:t>но</a:t>
            </a:r>
            <a:r>
              <a:rPr lang="ru-RU" altLang="en-US" sz="2400" dirty="0" smtClean="0">
                <a:latin typeface="Arial" panose="020B0604020202020204" pitchFamily="34" charset="0"/>
                <a:cs typeface="Arial" panose="020B0604020202020204" pitchFamily="34" charset="0"/>
              </a:rPr>
              <a:t>роден или нерѓосувачки челик. Дебелината на ваквите ленти е 0,6 до 1,2 </a:t>
            </a:r>
            <a:r>
              <a:rPr lang="en-US" altLang="en-US" sz="2400" dirty="0" smtClean="0">
                <a:latin typeface="Arial" panose="020B0604020202020204" pitchFamily="34" charset="0"/>
                <a:cs typeface="Arial" panose="020B0604020202020204" pitchFamily="34" charset="0"/>
              </a:rPr>
              <a:t>mm</a:t>
            </a:r>
            <a:r>
              <a:rPr lang="ru-RU" altLang="en-US" sz="2400" dirty="0" smtClean="0">
                <a:latin typeface="Arial" panose="020B0604020202020204" pitchFamily="34" charset="0"/>
                <a:cs typeface="Arial" panose="020B0604020202020204" pitchFamily="34" charset="0"/>
              </a:rPr>
              <a:t>, а шир</a:t>
            </a:r>
            <a:r>
              <a:rPr lang="mk-MK" altLang="en-US" sz="2400" dirty="0" err="1" smtClean="0">
                <a:latin typeface="Arial" panose="020B0604020202020204" pitchFamily="34" charset="0"/>
                <a:cs typeface="Arial" panose="020B0604020202020204" pitchFamily="34" charset="0"/>
              </a:rPr>
              <a:t>оч</a:t>
            </a:r>
            <a:r>
              <a:rPr lang="ru-RU" altLang="en-US" sz="2400" dirty="0" smtClean="0">
                <a:latin typeface="Arial" panose="020B0604020202020204" pitchFamily="34" charset="0"/>
                <a:cs typeface="Arial" panose="020B0604020202020204" pitchFamily="34" charset="0"/>
              </a:rPr>
              <a:t>ината 350 до 800</a:t>
            </a:r>
            <a:r>
              <a:rPr lang="en-US" altLang="en-US" sz="2400" dirty="0" smtClean="0">
                <a:latin typeface="Arial" panose="020B0604020202020204" pitchFamily="34" charset="0"/>
                <a:cs typeface="Arial" panose="020B0604020202020204" pitchFamily="34" charset="0"/>
              </a:rPr>
              <a:t>mm</a:t>
            </a:r>
            <a:r>
              <a:rPr lang="ru-RU" altLang="en-US" sz="2400" dirty="0" smtClean="0">
                <a:latin typeface="Arial" panose="020B0604020202020204" pitchFamily="34" charset="0"/>
                <a:cs typeface="Arial" panose="020B0604020202020204" pitchFamily="34" charset="0"/>
              </a:rPr>
              <a:t>. Челичната лента дозволува транспорт на материјал на 100 до 120</a:t>
            </a:r>
            <a:r>
              <a:rPr lang="ru-RU" altLang="en-US" sz="2400" baseline="30000" dirty="0" smtClean="0">
                <a:latin typeface="Arial" panose="020B0604020202020204" pitchFamily="34" charset="0"/>
                <a:cs typeface="Arial" panose="020B0604020202020204" pitchFamily="34" charset="0"/>
              </a:rPr>
              <a:t>0</a:t>
            </a:r>
            <a:r>
              <a:rPr lang="ru-RU" altLang="en-US" sz="2400" dirty="0" smtClean="0">
                <a:latin typeface="Arial" panose="020B0604020202020204" pitchFamily="34" charset="0"/>
                <a:cs typeface="Arial" panose="020B0604020202020204" pitchFamily="34" charset="0"/>
              </a:rPr>
              <a:t>С. Дозволениот отклон на ваквите ленти е за 2</a:t>
            </a:r>
            <a:r>
              <a:rPr lang="mk-MK" altLang="en-US" sz="2400" baseline="30000" dirty="0" smtClean="0">
                <a:latin typeface="Arial" panose="020B0604020202020204" pitchFamily="34" charset="0"/>
                <a:cs typeface="Arial" panose="020B0604020202020204" pitchFamily="34" charset="0"/>
              </a:rPr>
              <a:t>0</a:t>
            </a:r>
            <a:r>
              <a:rPr lang="ru-RU" altLang="en-US" sz="2400" dirty="0" smtClean="0">
                <a:latin typeface="Arial" panose="020B0604020202020204" pitchFamily="34" charset="0"/>
                <a:cs typeface="Arial" panose="020B0604020202020204" pitchFamily="34" charset="0"/>
              </a:rPr>
              <a:t> до 5 </a:t>
            </a:r>
            <a:r>
              <a:rPr lang="ru-RU" altLang="en-US" sz="2400" baseline="30000" dirty="0" smtClean="0">
                <a:latin typeface="Arial" panose="020B0604020202020204" pitchFamily="34" charset="0"/>
                <a:cs typeface="Arial" panose="020B0604020202020204" pitchFamily="34" charset="0"/>
              </a:rPr>
              <a:t>0</a:t>
            </a:r>
            <a:r>
              <a:rPr lang="ru-RU" altLang="en-US" sz="2400" dirty="0" smtClean="0">
                <a:latin typeface="Arial" panose="020B0604020202020204" pitchFamily="34" charset="0"/>
                <a:cs typeface="Arial" panose="020B0604020202020204" pitchFamily="34" charset="0"/>
              </a:rPr>
              <a:t> помал од гум</a:t>
            </a:r>
            <a:r>
              <a:rPr lang="mk-MK" altLang="en-US" sz="2400" dirty="0" smtClean="0">
                <a:latin typeface="Arial" panose="020B0604020202020204" pitchFamily="34" charset="0"/>
                <a:cs typeface="Arial" panose="020B0604020202020204" pitchFamily="34" charset="0"/>
              </a:rPr>
              <a:t>е</a:t>
            </a:r>
            <a:r>
              <a:rPr lang="ru-RU" altLang="en-US" sz="2400" dirty="0" smtClean="0">
                <a:latin typeface="Arial" panose="020B0604020202020204" pitchFamily="34" charset="0"/>
                <a:cs typeface="Arial" panose="020B0604020202020204" pitchFamily="34" charset="0"/>
              </a:rPr>
              <a:t>ните ленти.</a:t>
            </a:r>
          </a:p>
          <a:p>
            <a:r>
              <a:rPr lang="ru-RU" altLang="en-US" sz="2400" dirty="0">
                <a:latin typeface="Arial" panose="020B0604020202020204" pitchFamily="34" charset="0"/>
                <a:cs typeface="Arial" panose="020B0604020202020204" pitchFamily="34" charset="0"/>
              </a:rPr>
              <a:t>	</a:t>
            </a:r>
            <a:r>
              <a:rPr lang="ru-RU" altLang="en-US" sz="2400" dirty="0" smtClean="0">
                <a:latin typeface="Arial" panose="020B0604020202020204" pitchFamily="34" charset="0"/>
                <a:cs typeface="Arial" panose="020B0604020202020204" pitchFamily="34" charset="0"/>
              </a:rPr>
              <a:t>Главен недостаток на челичните ленти е тоа што тие бараат значително поголеми барабани и валјаци отколку гумените ленти. Пречниците на барабаните се за 800 до 1200 пати поголеми од дебелината на лентата. Брзините на движење на челичните ленти одат до 1</a:t>
            </a:r>
            <a:r>
              <a:rPr lang="en-US" altLang="en-US" sz="2400" dirty="0" smtClean="0">
                <a:latin typeface="Arial" panose="020B0604020202020204" pitchFamily="34" charset="0"/>
                <a:cs typeface="Arial" panose="020B0604020202020204" pitchFamily="34" charset="0"/>
              </a:rPr>
              <a:t>m</a:t>
            </a:r>
            <a:r>
              <a:rPr lang="ru-RU" altLang="en-US" sz="2400" dirty="0" smtClean="0">
                <a:latin typeface="Arial" panose="020B0604020202020204" pitchFamily="34" charset="0"/>
                <a:cs typeface="Arial" panose="020B0604020202020204" pitchFamily="34" charset="0"/>
              </a:rPr>
              <a:t>/</a:t>
            </a:r>
            <a:r>
              <a:rPr lang="en-US" altLang="en-US" sz="2400" dirty="0" smtClean="0">
                <a:latin typeface="Arial" panose="020B0604020202020204" pitchFamily="34" charset="0"/>
                <a:cs typeface="Arial" panose="020B0604020202020204" pitchFamily="34" charset="0"/>
              </a:rPr>
              <a:t>s</a:t>
            </a:r>
            <a:r>
              <a:rPr lang="ru-RU" altLang="en-US" sz="2400" dirty="0" smtClean="0">
                <a:latin typeface="Arial" panose="020B0604020202020204" pitchFamily="34" charset="0"/>
                <a:cs typeface="Arial" panose="020B0604020202020204" pitchFamily="34" charset="0"/>
              </a:rPr>
              <a:t>.</a:t>
            </a:r>
            <a:endParaRPr lang="mk-MK" altLang="en-US" sz="2400" dirty="0" smtClean="0">
              <a:latin typeface="Arial" panose="020B0604020202020204" pitchFamily="34" charset="0"/>
              <a:cs typeface="Arial" panose="020B0604020202020204" pitchFamily="34" charset="0"/>
            </a:endParaRPr>
          </a:p>
          <a:p>
            <a:endParaRPr lang="mk-MK" altLang="en-US" dirty="0" smtClean="0"/>
          </a:p>
          <a:p>
            <a:endParaRPr lang="mk-MK" altLang="en-US" dirty="0" smtClean="0"/>
          </a:p>
        </p:txBody>
      </p:sp>
    </p:spTree>
    <p:extLst>
      <p:ext uri="{BB962C8B-B14F-4D97-AF65-F5344CB8AC3E}">
        <p14:creationId xmlns:p14="http://schemas.microsoft.com/office/powerpoint/2010/main" val="1958951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854"/>
          <a:stretch/>
        </p:blipFill>
        <p:spPr>
          <a:xfrm>
            <a:off x="735109" y="616996"/>
            <a:ext cx="10271558" cy="5860583"/>
          </a:xfrm>
          <a:prstGeom prst="rect">
            <a:avLst/>
          </a:prstGeom>
        </p:spPr>
      </p:pic>
    </p:spTree>
    <p:extLst>
      <p:ext uri="{BB962C8B-B14F-4D97-AF65-F5344CB8AC3E}">
        <p14:creationId xmlns:p14="http://schemas.microsoft.com/office/powerpoint/2010/main" val="2287221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800" y="918401"/>
            <a:ext cx="11176000" cy="4431983"/>
          </a:xfrm>
          <a:prstGeom prst="rect">
            <a:avLst/>
          </a:prstGeom>
        </p:spPr>
        <p:txBody>
          <a:bodyPr wrap="square">
            <a:spAutoFit/>
          </a:bodyPr>
          <a:lstStyle/>
          <a:p>
            <a:r>
              <a:rPr lang="en-US" sz="2000" dirty="0" smtClean="0">
                <a:effectLst/>
                <a:latin typeface="Arial" panose="020B0604020202020204" pitchFamily="34" charset="0"/>
                <a:ea typeface="Times New Roman" panose="02020603050405020304" pitchFamily="18" charset="0"/>
              </a:rPr>
              <a:t>	</a:t>
            </a:r>
            <a:r>
              <a:rPr lang="ru-RU" sz="2400" dirty="0" smtClean="0">
                <a:effectLst/>
                <a:latin typeface="Arial" panose="020B0604020202020204" pitchFamily="34" charset="0"/>
                <a:ea typeface="Times New Roman" panose="02020603050405020304" pitchFamily="18" charset="0"/>
              </a:rPr>
              <a:t>Машините за непрекинат транспорт се користат на сите места каде е потребно да се п</a:t>
            </a:r>
            <a:r>
              <a:rPr lang="mk-MK" sz="2400" dirty="0" smtClean="0">
                <a:effectLst/>
                <a:latin typeface="Arial" panose="020B0604020202020204" pitchFamily="34" charset="0"/>
                <a:ea typeface="Times New Roman" panose="02020603050405020304" pitchFamily="18" charset="0"/>
              </a:rPr>
              <a:t>о</a:t>
            </a:r>
            <a:r>
              <a:rPr lang="ru-RU" sz="2400" dirty="0" smtClean="0">
                <a:effectLst/>
                <a:latin typeface="Arial" panose="020B0604020202020204" pitchFamily="34" charset="0"/>
                <a:ea typeface="Times New Roman" panose="02020603050405020304" pitchFamily="18" charset="0"/>
              </a:rPr>
              <a:t>местуваат големи количества на ситнозрнест и ситнопарчест материјал. </a:t>
            </a:r>
            <a:r>
              <a:rPr lang="ru-RU" sz="2400" dirty="0">
                <a:latin typeface="Arial" panose="020B0604020202020204" pitchFamily="34" charset="0"/>
                <a:cs typeface="Arial" panose="020B0604020202020204" pitchFamily="34" charset="0"/>
              </a:rPr>
              <a:t>Работата без запирање овозможува машините за непрекинат транспорт да можат да постигнат одреден капацитет без оглед на должината на транспортирањето. </a:t>
            </a:r>
            <a:endParaRPr lang="en-US" sz="2400" dirty="0">
              <a:latin typeface="Arial" panose="020B0604020202020204" pitchFamily="34" charset="0"/>
              <a:cs typeface="Arial" panose="020B0604020202020204" pitchFamily="34" charset="0"/>
            </a:endParaRPr>
          </a:p>
          <a:p>
            <a:r>
              <a:rPr lang="ru-RU" sz="2400" dirty="0"/>
              <a:t>	</a:t>
            </a:r>
            <a:r>
              <a:rPr lang="ru-RU" sz="2400" dirty="0">
                <a:latin typeface="Arial" panose="020B0604020202020204" pitchFamily="34" charset="0"/>
                <a:cs typeface="Arial" panose="020B0604020202020204" pitchFamily="34" charset="0"/>
              </a:rPr>
              <a:t>Без оглед дали овие машни се користат како независни машини или како производни машини</a:t>
            </a:r>
            <a:r>
              <a:rPr lang="mk-MK" sz="2400" dirty="0">
                <a:latin typeface="Arial" panose="020B0604020202020204" pitchFamily="34" charset="0"/>
                <a:cs typeface="Arial" panose="020B0604020202020204" pitchFamily="34" charset="0"/>
              </a:rPr>
              <a:t>,</a:t>
            </a:r>
            <a:r>
              <a:rPr lang="ru-RU" sz="2400" dirty="0">
                <a:latin typeface="Arial" panose="020B0604020202020204" pitchFamily="34" charset="0"/>
                <a:cs typeface="Arial" panose="020B0604020202020204" pitchFamily="34" charset="0"/>
              </a:rPr>
              <a:t> со континуиран тек на некој процес тие можат да се поделат на:</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А. Машини со влечен елемент;</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Б. Машини без влечен елемент;</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В. Помошни уреди.</a:t>
            </a: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00845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997" y="433401"/>
            <a:ext cx="11030735" cy="6340197"/>
          </a:xfrm>
          <a:prstGeom prst="rect">
            <a:avLst/>
          </a:prstGeom>
        </p:spPr>
        <p:txBody>
          <a:bodyPr wrap="square">
            <a:spAutoFit/>
          </a:bodyPr>
          <a:lstStyle/>
          <a:p>
            <a:pPr algn="ctr"/>
            <a:r>
              <a:rPr lang="ru-RU"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Уреди за носење и управување со лентата</a:t>
            </a:r>
          </a:p>
          <a:p>
            <a:pPr algn="ctr"/>
            <a:endParaRPr lang="ru-RU" dirty="0">
              <a:effectLst>
                <a:outerShdw blurRad="38100" dist="38100" dir="2700000" algn="tl">
                  <a:srgbClr val="000000">
                    <a:alpha val="43137"/>
                  </a:srgbClr>
                </a:outerShdw>
              </a:effectLst>
            </a:endParaRPr>
          </a:p>
          <a:p>
            <a:pPr algn="ctr"/>
            <a:endParaRPr lang="ru-RU" dirty="0" smtClean="0">
              <a:effectLst>
                <a:outerShdw blurRad="38100" dist="38100" dir="2700000" algn="tl">
                  <a:srgbClr val="000000">
                    <a:alpha val="43137"/>
                  </a:srgbClr>
                </a:outerShdw>
              </a:effectLst>
            </a:endParaRPr>
          </a:p>
          <a:p>
            <a:r>
              <a:rPr lang="ru-RU" dirty="0">
                <a:effectLst>
                  <a:outerShdw blurRad="38100" dist="38100" dir="2700000" algn="tl">
                    <a:srgbClr val="000000">
                      <a:alpha val="43137"/>
                    </a:srgbClr>
                  </a:outerShdw>
                </a:effectLst>
              </a:rPr>
              <a:t>	</a:t>
            </a:r>
            <a:r>
              <a:rPr lang="mk-MK" altLang="en-US" sz="2400" dirty="0" smtClean="0">
                <a:latin typeface="Arial" panose="020B0604020202020204" pitchFamily="34" charset="0"/>
                <a:cs typeface="Arial" panose="020B0604020202020204" pitchFamily="34" charset="0"/>
              </a:rPr>
              <a:t>Најчесто</a:t>
            </a:r>
            <a:r>
              <a:rPr lang="ru-RU" altLang="en-US" sz="2400" dirty="0" smtClean="0">
                <a:latin typeface="Arial" panose="020B0604020202020204" pitchFamily="34" charset="0"/>
                <a:cs typeface="Arial" panose="020B0604020202020204" pitchFamily="34" charset="0"/>
              </a:rPr>
              <a:t> лентата се движи по валјаци кои преку тркалачки лежишта се вртат околу неподвижна осовинка. Валјаците се многу важен дел од транспортерот, бидејќи од нивната работа зависат отпорите при движење на лентата и нејзината трајност.</a:t>
            </a:r>
            <a:endParaRPr lang="mk-MK" altLang="en-US" sz="2400" dirty="0" smtClean="0">
              <a:latin typeface="Arial" panose="020B0604020202020204" pitchFamily="34" charset="0"/>
              <a:cs typeface="Arial" panose="020B0604020202020204" pitchFamily="34" charset="0"/>
            </a:endParaRPr>
          </a:p>
          <a:p>
            <a:r>
              <a:rPr lang="mk-MK" sz="2400" dirty="0">
                <a:latin typeface="Arial" panose="020B0604020202020204" pitchFamily="34" charset="0"/>
                <a:cs typeface="Arial" panose="020B0604020202020204" pitchFamily="34" charset="0"/>
              </a:rPr>
              <a:t>	</a:t>
            </a:r>
            <a:r>
              <a:rPr lang="ru-RU" altLang="en-US" sz="2400" dirty="0" smtClean="0">
                <a:latin typeface="Arial" panose="020B0604020202020204" pitchFamily="34" charset="0"/>
                <a:cs typeface="Arial" panose="020B0604020202020204" pitchFamily="34" charset="0"/>
              </a:rPr>
              <a:t>Најчесто, заради зголемување на капацитетот, работната страна на лентата се потпира </a:t>
            </a:r>
            <a:r>
              <a:rPr lang="mk-MK" altLang="en-US" sz="2400" dirty="0" smtClean="0">
                <a:latin typeface="Arial" panose="020B0604020202020204" pitchFamily="34" charset="0"/>
                <a:cs typeface="Arial" panose="020B0604020202020204" pitchFamily="34" charset="0"/>
              </a:rPr>
              <a:t>врз</a:t>
            </a:r>
            <a:r>
              <a:rPr lang="ru-RU" altLang="en-US" sz="2400" dirty="0" smtClean="0">
                <a:latin typeface="Arial" panose="020B0604020202020204" pitchFamily="34" charset="0"/>
                <a:cs typeface="Arial" panose="020B0604020202020204" pitchFamily="34" charset="0"/>
              </a:rPr>
              <a:t> три валјаци кои обезбедуваат олучест профил на лентата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1</a:t>
            </a:r>
            <a:r>
              <a:rPr lang="mk-MK" altLang="en-US" sz="2400" dirty="0" smtClean="0">
                <a:latin typeface="Arial" panose="020B0604020202020204" pitchFamily="34" charset="0"/>
                <a:cs typeface="Arial" panose="020B0604020202020204" pitchFamily="34" charset="0"/>
              </a:rPr>
              <a:t>15</a:t>
            </a:r>
            <a:r>
              <a:rPr lang="ru-RU" altLang="en-US" sz="2400" dirty="0" smtClean="0">
                <a:latin typeface="Arial" panose="020B0604020202020204" pitchFamily="34" charset="0"/>
                <a:cs typeface="Arial" panose="020B0604020202020204" pitchFamily="34" charset="0"/>
              </a:rPr>
              <a:t>)</a:t>
            </a:r>
            <a:r>
              <a:rPr lang="mk-MK" altLang="en-US" sz="2400" dirty="0" smtClean="0">
                <a:latin typeface="Arial" panose="020B0604020202020204" pitchFamily="34" charset="0"/>
                <a:cs typeface="Arial" panose="020B0604020202020204" pitchFamily="34" charset="0"/>
              </a:rPr>
              <a:t>. П</a:t>
            </a:r>
            <a:r>
              <a:rPr lang="ru-RU" altLang="en-US" sz="2400" dirty="0" smtClean="0">
                <a:latin typeface="Arial" panose="020B0604020202020204" pitchFamily="34" charset="0"/>
                <a:cs typeface="Arial" panose="020B0604020202020204" pitchFamily="34" charset="0"/>
              </a:rPr>
              <a:t>овратната страна на лентата се потпира </a:t>
            </a:r>
            <a:r>
              <a:rPr lang="mk-MK" altLang="en-US" sz="2400" dirty="0" smtClean="0">
                <a:latin typeface="Arial" panose="020B0604020202020204" pitchFamily="34" charset="0"/>
                <a:cs typeface="Arial" panose="020B0604020202020204" pitchFamily="34" charset="0"/>
              </a:rPr>
              <a:t>врз</a:t>
            </a:r>
            <a:r>
              <a:rPr lang="ru-RU" altLang="en-US" sz="2400" dirty="0" smtClean="0">
                <a:latin typeface="Arial" panose="020B0604020202020204" pitchFamily="34" charset="0"/>
                <a:cs typeface="Arial" panose="020B0604020202020204" pitchFamily="34" charset="0"/>
              </a:rPr>
              <a:t> еден рамен валјак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1</a:t>
            </a:r>
            <a:r>
              <a:rPr lang="mk-MK" altLang="en-US" sz="2400" dirty="0" smtClean="0">
                <a:latin typeface="Arial" panose="020B0604020202020204" pitchFamily="34" charset="0"/>
                <a:cs typeface="Arial" panose="020B0604020202020204" pitchFamily="34" charset="0"/>
              </a:rPr>
              <a:t>16</a:t>
            </a:r>
            <a:r>
              <a:rPr lang="ru-RU" altLang="en-US" sz="2400" dirty="0" smtClean="0">
                <a:latin typeface="Arial" panose="020B0604020202020204" pitchFamily="34" charset="0"/>
                <a:cs typeface="Arial" panose="020B0604020202020204" pitchFamily="34" charset="0"/>
              </a:rPr>
              <a:t>). </a:t>
            </a:r>
            <a:endParaRPr lang="mk-MK" altLang="en-US" sz="2400" dirty="0" smtClean="0">
              <a:latin typeface="Arial" panose="020B0604020202020204" pitchFamily="34" charset="0"/>
              <a:cs typeface="Arial" panose="020B0604020202020204" pitchFamily="34" charset="0"/>
            </a:endParaRPr>
          </a:p>
          <a:p>
            <a:r>
              <a:rPr lang="mk-MK" sz="2400" dirty="0" smtClean="0">
                <a:latin typeface="Arial" panose="020B0604020202020204" pitchFamily="34" charset="0"/>
                <a:cs typeface="Arial" panose="020B0604020202020204" pitchFamily="34" charset="0"/>
              </a:rPr>
              <a:t>	</a:t>
            </a:r>
            <a:r>
              <a:rPr lang="ru-RU" altLang="en-US" sz="2400" dirty="0" smtClean="0">
                <a:latin typeface="Arial" panose="020B0604020202020204" pitchFamily="34" charset="0"/>
                <a:cs typeface="Arial" panose="020B0604020202020204" pitchFamily="34" charset="0"/>
              </a:rPr>
              <a:t>Валјаците на работната страна (кои прават еден комплет на носечкиот елемент) можат да се распоредат во една рамнина</a:t>
            </a:r>
            <a:r>
              <a:rPr lang="mk-MK" altLang="en-US" sz="2400" dirty="0" smtClean="0">
                <a:latin typeface="Arial" panose="020B0604020202020204" pitchFamily="34" charset="0"/>
                <a:cs typeface="Arial" panose="020B0604020202020204" pitchFamily="34" charset="0"/>
              </a:rPr>
              <a:t>,</a:t>
            </a:r>
            <a:r>
              <a:rPr lang="ru-RU" altLang="en-US" sz="2400" dirty="0" smtClean="0">
                <a:latin typeface="Arial" panose="020B0604020202020204" pitchFamily="34" charset="0"/>
                <a:cs typeface="Arial" panose="020B0604020202020204" pitchFamily="34" charset="0"/>
              </a:rPr>
              <a:t> со што значително се олеснува подмачкувањето на лежиштата. Во овој случај може да се обезбеди лентата со целата своја шир</a:t>
            </a:r>
            <a:r>
              <a:rPr lang="mk-MK" altLang="en-US" sz="2400" dirty="0" err="1" smtClean="0">
                <a:latin typeface="Arial" panose="020B0604020202020204" pitchFamily="34" charset="0"/>
                <a:cs typeface="Arial" panose="020B0604020202020204" pitchFamily="34" charset="0"/>
              </a:rPr>
              <a:t>оч</a:t>
            </a:r>
            <a:r>
              <a:rPr lang="ru-RU" altLang="en-US" sz="2400" dirty="0" smtClean="0">
                <a:latin typeface="Arial" panose="020B0604020202020204" pitchFamily="34" charset="0"/>
                <a:cs typeface="Arial" panose="020B0604020202020204" pitchFamily="34" charset="0"/>
              </a:rPr>
              <a:t>ина </a:t>
            </a:r>
            <a:r>
              <a:rPr lang="mk-MK" altLang="en-US" sz="2400" dirty="0" smtClean="0">
                <a:latin typeface="Arial" panose="020B0604020202020204" pitchFamily="34" charset="0"/>
                <a:cs typeface="Arial" panose="020B0604020202020204" pitchFamily="34" charset="0"/>
              </a:rPr>
              <a:t>да </a:t>
            </a:r>
            <a:r>
              <a:rPr lang="ru-RU" altLang="en-US" sz="2400" dirty="0" smtClean="0">
                <a:latin typeface="Arial" panose="020B0604020202020204" pitchFamily="34" charset="0"/>
                <a:cs typeface="Arial" panose="020B0604020202020204" pitchFamily="34" charset="0"/>
              </a:rPr>
              <a:t>налегнува на валјаците, со што се зголемува нејзината трајност.</a:t>
            </a:r>
            <a:endParaRPr lang="mk-MK" altLang="en-US" sz="2400"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16446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247727891"/>
              </p:ext>
            </p:extLst>
          </p:nvPr>
        </p:nvGraphicFramePr>
        <p:xfrm>
          <a:off x="1300303" y="931333"/>
          <a:ext cx="9740230" cy="5070464"/>
        </p:xfrm>
        <a:graphic>
          <a:graphicData uri="http://schemas.openxmlformats.org/presentationml/2006/ole">
            <mc:AlternateContent xmlns:mc="http://schemas.openxmlformats.org/markup-compatibility/2006">
              <mc:Choice xmlns:v="urn:schemas-microsoft-com:vml" Requires="v">
                <p:oleObj spid="_x0000_s2102" name="Document" r:id="rId3" imgW="6135736" imgH="3194782" progId="Word.Document.12">
                  <p:embed/>
                </p:oleObj>
              </mc:Choice>
              <mc:Fallback>
                <p:oleObj name="Document" r:id="rId3" imgW="6135736" imgH="3194782" progId="Word.Document.12">
                  <p:embed/>
                  <p:pic>
                    <p:nvPicPr>
                      <p:cNvPr id="0" name=""/>
                      <p:cNvPicPr/>
                      <p:nvPr/>
                    </p:nvPicPr>
                    <p:blipFill>
                      <a:blip r:embed="rId4"/>
                      <a:stretch>
                        <a:fillRect/>
                      </a:stretch>
                    </p:blipFill>
                    <p:spPr>
                      <a:xfrm>
                        <a:off x="1300303" y="931333"/>
                        <a:ext cx="9740230" cy="5070464"/>
                      </a:xfrm>
                      <a:prstGeom prst="rect">
                        <a:avLst/>
                      </a:prstGeom>
                    </p:spPr>
                  </p:pic>
                </p:oleObj>
              </mc:Fallback>
            </mc:AlternateContent>
          </a:graphicData>
        </a:graphic>
      </p:graphicFrame>
    </p:spTree>
    <p:extLst>
      <p:ext uri="{BB962C8B-B14F-4D97-AF65-F5344CB8AC3E}">
        <p14:creationId xmlns:p14="http://schemas.microsoft.com/office/powerpoint/2010/main" val="1028521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867" y="689171"/>
            <a:ext cx="10701866" cy="8586966"/>
          </a:xfrm>
          <a:prstGeom prst="rect">
            <a:avLst/>
          </a:prstGeom>
        </p:spPr>
        <p:txBody>
          <a:bodyPr wrap="square">
            <a:spAutoFit/>
          </a:bodyPr>
          <a:lstStyle/>
          <a:p>
            <a:r>
              <a:rPr lang="ru-RU" altLang="en-US" sz="2400" dirty="0" smtClean="0">
                <a:latin typeface="Arial" panose="020B0604020202020204" pitchFamily="34" charset="0"/>
                <a:cs typeface="Arial" panose="020B0604020202020204" pitchFamily="34" charset="0"/>
              </a:rPr>
              <a:t>Комплетот на валјаци кои образуваат една потпирачка единица (ролна), се држи </a:t>
            </a:r>
            <a:r>
              <a:rPr lang="mk-MK" altLang="en-US" sz="2400" dirty="0" smtClean="0">
                <a:latin typeface="Arial" panose="020B0604020202020204" pitchFamily="34" charset="0"/>
                <a:cs typeface="Arial" panose="020B0604020202020204" pitchFamily="34" charset="0"/>
              </a:rPr>
              <a:t>од</a:t>
            </a:r>
            <a:r>
              <a:rPr lang="ru-RU" altLang="en-US" sz="2400" dirty="0" smtClean="0">
                <a:latin typeface="Arial" panose="020B0604020202020204" pitchFamily="34" charset="0"/>
                <a:cs typeface="Arial" panose="020B0604020202020204" pitchFamily="34" charset="0"/>
              </a:rPr>
              <a:t> специјални држачи кои се изработуваат со леење, заварување или пресување. Овие држачи  се прицврстуваат за носечката конструкција, која </a:t>
            </a:r>
            <a:r>
              <a:rPr lang="mk-MK" altLang="en-US" sz="2400" dirty="0" smtClean="0">
                <a:latin typeface="Arial" panose="020B0604020202020204" pitchFamily="34" charset="0"/>
                <a:cs typeface="Arial" panose="020B0604020202020204" pitchFamily="34" charset="0"/>
              </a:rPr>
              <a:t>најчесто</a:t>
            </a:r>
            <a:r>
              <a:rPr lang="ru-RU" altLang="en-US" sz="2400" dirty="0" smtClean="0">
                <a:latin typeface="Arial" panose="020B0604020202020204" pitchFamily="34" charset="0"/>
                <a:cs typeface="Arial" panose="020B0604020202020204" pitchFamily="34" charset="0"/>
              </a:rPr>
              <a:t> е изработена од валани профили.	Валјаците се изработуваат од цевки или со леење;.</a:t>
            </a:r>
          </a:p>
          <a:p>
            <a:r>
              <a:rPr lang="ru-RU" altLang="en-US" sz="2400" dirty="0" smtClean="0">
                <a:latin typeface="Arial" panose="020B0604020202020204" pitchFamily="34" charset="0"/>
                <a:cs typeface="Arial" panose="020B0604020202020204" pitchFamily="34" charset="0"/>
              </a:rPr>
              <a:t>	Прак</a:t>
            </a:r>
            <a:r>
              <a:rPr lang="mk-MK" altLang="en-US" sz="2400" dirty="0" err="1" smtClean="0">
                <a:latin typeface="Arial" panose="020B0604020202020204" pitchFamily="34" charset="0"/>
                <a:cs typeface="Arial" panose="020B0604020202020204" pitchFamily="34" charset="0"/>
              </a:rPr>
              <a:t>тиката</a:t>
            </a:r>
            <a:r>
              <a:rPr lang="ru-RU" altLang="en-US" sz="2400" dirty="0" smtClean="0">
                <a:latin typeface="Arial" panose="020B0604020202020204" pitchFamily="34" charset="0"/>
                <a:cs typeface="Arial" panose="020B0604020202020204" pitchFamily="34" charset="0"/>
              </a:rPr>
              <a:t> покажала дека најголемиот дел на потрошувачката на електрична енергија, како и повременото абење на лентата, потекнува од незадоволителната состојба на лежиштата на валјаците, заради навлегување на надвореш</a:t>
            </a:r>
            <a:r>
              <a:rPr lang="mk-MK" altLang="en-US" sz="2400" dirty="0" smtClean="0">
                <a:latin typeface="Arial" panose="020B0604020202020204" pitchFamily="34" charset="0"/>
                <a:cs typeface="Arial" panose="020B0604020202020204" pitchFamily="34" charset="0"/>
              </a:rPr>
              <a:t>ен</a:t>
            </a:r>
            <a:r>
              <a:rPr lang="ru-RU" altLang="en-US" sz="2400" dirty="0" smtClean="0">
                <a:latin typeface="Arial" panose="020B0604020202020204" pitchFamily="34" charset="0"/>
                <a:cs typeface="Arial" panose="020B0604020202020204" pitchFamily="34" charset="0"/>
              </a:rPr>
              <a:t> пра</a:t>
            </a:r>
            <a:r>
              <a:rPr lang="mk-MK" altLang="en-US" sz="2400" dirty="0" smtClean="0">
                <a:latin typeface="Arial" panose="020B0604020202020204" pitchFamily="34" charset="0"/>
                <a:cs typeface="Arial" panose="020B0604020202020204" pitchFamily="34" charset="0"/>
              </a:rPr>
              <a:t>в</a:t>
            </a:r>
            <a:r>
              <a:rPr lang="ru-RU" altLang="en-US" sz="2400" dirty="0" smtClean="0">
                <a:latin typeface="Arial" panose="020B0604020202020204" pitchFamily="34" charset="0"/>
                <a:cs typeface="Arial" panose="020B0604020202020204" pitchFamily="34" charset="0"/>
              </a:rPr>
              <a:t> во нивните куќишта. За да се спречи тоа, поефикасно, се користат лавиринтски заптивки и заптивки од гума и пластични маси. За челичните ленти се применува носечки елемент од спирална пружина, при што лентата благо се свиткува и формира олучест профил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1</a:t>
            </a:r>
            <a:r>
              <a:rPr lang="mk-MK" altLang="en-US" sz="2400" dirty="0" smtClean="0">
                <a:latin typeface="Arial" panose="020B0604020202020204" pitchFamily="34" charset="0"/>
                <a:cs typeface="Arial" panose="020B0604020202020204" pitchFamily="34" charset="0"/>
              </a:rPr>
              <a:t>17</a:t>
            </a:r>
            <a:r>
              <a:rPr lang="ru-RU" altLang="en-US" sz="2400" dirty="0" smtClean="0">
                <a:latin typeface="Arial" panose="020B0604020202020204" pitchFamily="34" charset="0"/>
                <a:cs typeface="Arial" panose="020B0604020202020204" pitchFamily="34" charset="0"/>
              </a:rPr>
              <a:t>). Пречникот на валјаците се бира во зависност од брзината на движење на лентата, така </a:t>
            </a:r>
            <a:r>
              <a:rPr lang="mk-MK" altLang="en-US" sz="2400" dirty="0" smtClean="0">
                <a:latin typeface="Arial" panose="020B0604020202020204" pitchFamily="34" charset="0"/>
                <a:cs typeface="Arial" panose="020B0604020202020204" pitchFamily="34" charset="0"/>
              </a:rPr>
              <a:t>што</a:t>
            </a:r>
            <a:r>
              <a:rPr lang="ru-RU" altLang="en-US" sz="2400" dirty="0" smtClean="0">
                <a:latin typeface="Arial" panose="020B0604020202020204" pitchFamily="34" charset="0"/>
                <a:cs typeface="Arial" panose="020B0604020202020204" pitchFamily="34" charset="0"/>
              </a:rPr>
              <a:t> број</a:t>
            </a:r>
            <a:r>
              <a:rPr lang="mk-MK" altLang="en-US" sz="2400" dirty="0" err="1" smtClean="0">
                <a:latin typeface="Arial" panose="020B0604020202020204" pitchFamily="34" charset="0"/>
                <a:cs typeface="Arial" panose="020B0604020202020204" pitchFamily="34" charset="0"/>
              </a:rPr>
              <a:t>от</a:t>
            </a:r>
            <a:r>
              <a:rPr lang="ru-RU" altLang="en-US" sz="2400" dirty="0" smtClean="0">
                <a:latin typeface="Arial" panose="020B0604020202020204" pitchFamily="34" charset="0"/>
                <a:cs typeface="Arial" panose="020B0604020202020204" pitchFamily="34" charset="0"/>
              </a:rPr>
              <a:t> на вртежи</a:t>
            </a:r>
            <a:r>
              <a:rPr lang="mk-MK" altLang="en-US" sz="2400" dirty="0" smtClean="0">
                <a:latin typeface="Arial" panose="020B0604020202020204" pitchFamily="34" charset="0"/>
                <a:cs typeface="Arial" panose="020B0604020202020204" pitchFamily="34" charset="0"/>
              </a:rPr>
              <a:t>те да</a:t>
            </a:r>
            <a:r>
              <a:rPr lang="ru-RU" altLang="en-US" sz="2400" dirty="0" smtClean="0">
                <a:latin typeface="Arial" panose="020B0604020202020204" pitchFamily="34" charset="0"/>
                <a:cs typeface="Arial" panose="020B0604020202020204" pitchFamily="34" charset="0"/>
              </a:rPr>
              <a:t> не премин</a:t>
            </a:r>
            <a:r>
              <a:rPr lang="mk-MK" altLang="en-US" sz="2400" dirty="0" smtClean="0">
                <a:latin typeface="Arial" panose="020B0604020202020204" pitchFamily="34" charset="0"/>
                <a:cs typeface="Arial" panose="020B0604020202020204" pitchFamily="34" charset="0"/>
              </a:rPr>
              <a:t>е</a:t>
            </a:r>
            <a:r>
              <a:rPr lang="ru-RU" altLang="en-US" sz="2400" dirty="0" smtClean="0">
                <a:latin typeface="Arial" panose="020B0604020202020204" pitchFamily="34" charset="0"/>
                <a:cs typeface="Arial" panose="020B0604020202020204" pitchFamily="34" charset="0"/>
              </a:rPr>
              <a:t> 300 вр./мин. Растојанието помеѓу носечките елементи на лентата (ролни</a:t>
            </a:r>
            <a:r>
              <a:rPr lang="mk-MK" altLang="en-US" sz="2400" dirty="0" smtClean="0">
                <a:latin typeface="Arial" panose="020B0604020202020204" pitchFamily="34" charset="0"/>
                <a:cs typeface="Arial" panose="020B0604020202020204" pitchFamily="34" charset="0"/>
              </a:rPr>
              <a:t>те</a:t>
            </a:r>
            <a:r>
              <a:rPr lang="ru-RU" altLang="en-US" sz="2400" dirty="0" smtClean="0">
                <a:latin typeface="Arial" panose="020B0604020202020204" pitchFamily="34" charset="0"/>
                <a:cs typeface="Arial" panose="020B0604020202020204" pitchFamily="34" charset="0"/>
              </a:rPr>
              <a:t>) на оптоварената страна се движи од 800 до 1400 </a:t>
            </a:r>
            <a:r>
              <a:rPr lang="en-US" altLang="en-US" sz="2400" dirty="0" smtClean="0">
                <a:latin typeface="Arial" panose="020B0604020202020204" pitchFamily="34" charset="0"/>
                <a:cs typeface="Arial" panose="020B0604020202020204" pitchFamily="34" charset="0"/>
              </a:rPr>
              <a:t>mm</a:t>
            </a:r>
            <a:r>
              <a:rPr lang="ru-RU" altLang="en-US" sz="2400" dirty="0" smtClean="0">
                <a:latin typeface="Arial" panose="020B0604020202020204" pitchFamily="34" charset="0"/>
                <a:cs typeface="Arial" panose="020B0604020202020204" pitchFamily="34" charset="0"/>
              </a:rPr>
              <a:t>, во зависност од тежината на транспортираниот материјал и силите на затегање на лентата. На повратната страна растојанието е два пати поголемо отколку на работната страна. </a:t>
            </a:r>
            <a:endParaRPr lang="mk-MK" altLang="en-US" sz="2400" dirty="0" smtClean="0">
              <a:latin typeface="Arial" panose="020B0604020202020204" pitchFamily="34" charset="0"/>
              <a:cs typeface="Arial" panose="020B0604020202020204" pitchFamily="34" charset="0"/>
            </a:endParaRPr>
          </a:p>
          <a:p>
            <a:r>
              <a:rPr lang="mk-MK" altLang="en-US" sz="2400" dirty="0" smtClean="0"/>
              <a:t> </a:t>
            </a:r>
          </a:p>
          <a:p>
            <a:endParaRPr lang="mk-MK" altLang="en-US" sz="2400" dirty="0" smtClean="0">
              <a:latin typeface="Arial" panose="020B0604020202020204" pitchFamily="34" charset="0"/>
              <a:cs typeface="Arial" panose="020B0604020202020204" pitchFamily="34" charset="0"/>
            </a:endParaRPr>
          </a:p>
          <a:p>
            <a:endParaRPr lang="mk-MK" altLang="en-US" sz="2400" dirty="0" smtClean="0"/>
          </a:p>
          <a:p>
            <a:endParaRPr lang="mk-MK" alt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450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3755"/>
          <a:stretch/>
        </p:blipFill>
        <p:spPr>
          <a:xfrm>
            <a:off x="645897" y="440267"/>
            <a:ext cx="9972688" cy="5063065"/>
          </a:xfrm>
          <a:prstGeom prst="rect">
            <a:avLst/>
          </a:prstGeom>
        </p:spPr>
      </p:pic>
    </p:spTree>
    <p:extLst>
      <p:ext uri="{BB962C8B-B14F-4D97-AF65-F5344CB8AC3E}">
        <p14:creationId xmlns:p14="http://schemas.microsoft.com/office/powerpoint/2010/main" val="3699011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k-MK"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Валјаци за центрирање на лентата</a:t>
            </a:r>
            <a:endParaRPr lang="en-US" sz="40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stretch>
            <a:fillRect/>
          </a:stretch>
        </p:blipFill>
        <p:spPr>
          <a:xfrm>
            <a:off x="1168400" y="1690688"/>
            <a:ext cx="9427064" cy="4841071"/>
          </a:xfrm>
          <a:prstGeom prst="rect">
            <a:avLst/>
          </a:prstGeom>
        </p:spPr>
      </p:pic>
    </p:spTree>
    <p:extLst>
      <p:ext uri="{BB962C8B-B14F-4D97-AF65-F5344CB8AC3E}">
        <p14:creationId xmlns:p14="http://schemas.microsoft.com/office/powerpoint/2010/main" val="4079396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866" y="556736"/>
            <a:ext cx="11345333" cy="3693319"/>
          </a:xfrm>
          <a:prstGeom prst="rect">
            <a:avLst/>
          </a:prstGeom>
        </p:spPr>
        <p:txBody>
          <a:bodyPr wrap="square">
            <a:spAutoFit/>
          </a:bodyPr>
          <a:lstStyle/>
          <a:p>
            <a:r>
              <a:rPr lang="ru-RU" altLang="en-US" sz="2400" dirty="0" smtClean="0">
                <a:latin typeface="Arial" panose="020B0604020202020204" pitchFamily="34" charset="0"/>
                <a:cs typeface="Arial" panose="020B0604020202020204" pitchFamily="34" charset="0"/>
              </a:rPr>
              <a:t>При својата работа лентата може да излета од носечките елементи. За да се избегне ова се поставуваат т.н. валјаци за центрирање на лентата </a:t>
            </a:r>
            <a:r>
              <a:rPr lang="ru-RU" altLang="en-US" sz="2400" b="1" dirty="0" smtClean="0">
                <a:latin typeface="Arial" panose="020B0604020202020204" pitchFamily="34" charset="0"/>
                <a:cs typeface="Arial" panose="020B0604020202020204" pitchFamily="34" charset="0"/>
              </a:rPr>
              <a:t>1</a:t>
            </a:r>
            <a:r>
              <a:rPr lang="ru-RU" altLang="en-US" sz="2400" dirty="0" smtClean="0">
                <a:latin typeface="Arial" panose="020B0604020202020204" pitchFamily="34" charset="0"/>
                <a:cs typeface="Arial" panose="020B0604020202020204" pitchFamily="34" charset="0"/>
              </a:rPr>
              <a:t>, на секои 20 до 25 </a:t>
            </a:r>
            <a:r>
              <a:rPr lang="en-US" altLang="en-US" sz="2400" dirty="0" smtClean="0">
                <a:latin typeface="Arial" panose="020B0604020202020204" pitchFamily="34" charset="0"/>
                <a:cs typeface="Arial" panose="020B0604020202020204" pitchFamily="34" charset="0"/>
              </a:rPr>
              <a:t>m</a:t>
            </a:r>
            <a:r>
              <a:rPr lang="ru-RU" altLang="en-US" sz="2400" dirty="0" smtClean="0">
                <a:latin typeface="Arial" panose="020B0604020202020204" pitchFamily="34" charset="0"/>
                <a:cs typeface="Arial" panose="020B0604020202020204" pitchFamily="34" charset="0"/>
              </a:rPr>
              <a:t>, кои слободно се вртат околу вертикалната оска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a:t>
            </a:r>
            <a:r>
              <a:rPr lang="mk-MK" altLang="en-US" sz="2400" dirty="0" smtClean="0">
                <a:latin typeface="Arial" panose="020B0604020202020204" pitchFamily="34" charset="0"/>
                <a:cs typeface="Arial" panose="020B0604020202020204" pitchFamily="34" charset="0"/>
              </a:rPr>
              <a:t>118а</a:t>
            </a:r>
            <a:r>
              <a:rPr lang="ru-RU" altLang="en-US" sz="2400" dirty="0" smtClean="0">
                <a:latin typeface="Arial" panose="020B0604020202020204" pitchFamily="34" charset="0"/>
                <a:cs typeface="Arial" panose="020B0604020202020204" pitchFamily="34" charset="0"/>
              </a:rPr>
              <a:t>). На страните на </a:t>
            </a:r>
            <a:r>
              <a:rPr lang="mk-MK" altLang="en-US" sz="2400" dirty="0" smtClean="0">
                <a:latin typeface="Arial" panose="020B0604020202020204" pitchFamily="34" charset="0"/>
                <a:cs typeface="Arial" panose="020B0604020202020204" pitchFamily="34" charset="0"/>
              </a:rPr>
              <a:t>лентата</a:t>
            </a:r>
            <a:r>
              <a:rPr lang="ru-RU" altLang="en-US" sz="2400" dirty="0" smtClean="0">
                <a:latin typeface="Arial" panose="020B0604020202020204" pitchFamily="34" charset="0"/>
                <a:cs typeface="Arial" panose="020B0604020202020204" pitchFamily="34" charset="0"/>
              </a:rPr>
              <a:t> се поставуваат вертикални валјаци.</a:t>
            </a:r>
          </a:p>
          <a:p>
            <a:r>
              <a:rPr lang="ru-RU" altLang="en-US" sz="2400" dirty="0" smtClean="0">
                <a:latin typeface="Arial" panose="020B0604020202020204" pitchFamily="34" charset="0"/>
                <a:cs typeface="Arial" panose="020B0604020202020204" pitchFamily="34" charset="0"/>
              </a:rPr>
              <a:t>При </a:t>
            </a:r>
            <a:r>
              <a:rPr lang="mk-MK" altLang="en-US" sz="2400" dirty="0" smtClean="0">
                <a:latin typeface="Arial" panose="020B0604020202020204" pitchFamily="34" charset="0"/>
                <a:cs typeface="Arial" panose="020B0604020202020204" pitchFamily="34" charset="0"/>
              </a:rPr>
              <a:t>отстапување</a:t>
            </a:r>
            <a:r>
              <a:rPr lang="ru-RU" altLang="en-US" sz="2400" dirty="0" smtClean="0">
                <a:latin typeface="Arial" panose="020B0604020202020204" pitchFamily="34" charset="0"/>
                <a:cs typeface="Arial" panose="020B0604020202020204" pitchFamily="34" charset="0"/>
              </a:rPr>
              <a:t> од пропишаниот правец, лентата со својата страна се потпира на вертикалниот валјак и го </a:t>
            </a:r>
            <a:r>
              <a:rPr lang="mk-MK" altLang="en-US" sz="2400" dirty="0" smtClean="0">
                <a:latin typeface="Arial" panose="020B0604020202020204" pitchFamily="34" charset="0"/>
                <a:cs typeface="Arial" panose="020B0604020202020204" pitchFamily="34" charset="0"/>
              </a:rPr>
              <a:t>во</a:t>
            </a:r>
            <a:r>
              <a:rPr lang="ru-RU" altLang="en-US" sz="2400" dirty="0" smtClean="0">
                <a:latin typeface="Arial" panose="020B0604020202020204" pitchFamily="34" charset="0"/>
                <a:cs typeface="Arial" panose="020B0604020202020204" pitchFamily="34" charset="0"/>
              </a:rPr>
              <a:t>ведува целиот носечки елемент </a:t>
            </a:r>
            <a:r>
              <a:rPr lang="mk-MK" altLang="en-US" sz="2400" dirty="0" smtClean="0">
                <a:latin typeface="Arial" panose="020B0604020202020204" pitchFamily="34" charset="0"/>
                <a:cs typeface="Arial" panose="020B0604020202020204" pitchFamily="34" charset="0"/>
              </a:rPr>
              <a:t>в</a:t>
            </a:r>
            <a:r>
              <a:rPr lang="ru-RU" altLang="en-US" sz="2400" dirty="0" smtClean="0">
                <a:latin typeface="Arial" panose="020B0604020202020204" pitchFamily="34" charset="0"/>
                <a:cs typeface="Arial" panose="020B0604020202020204" pitchFamily="34" charset="0"/>
              </a:rPr>
              <a:t>о рамнотежа. Заради зголемување на отпорот на едниот крај на носечкиот елемент, се јавува момент на отпорни сили кои се вртат околу целиот елемент за агол </a:t>
            </a:r>
            <a:r>
              <a:rPr lang="en-US" altLang="en-US" sz="2400" dirty="0" smtClean="0">
                <a:latin typeface="Arial" panose="020B0604020202020204" pitchFamily="34" charset="0"/>
                <a:cs typeface="Arial" panose="020B0604020202020204" pitchFamily="34" charset="0"/>
                <a:sym typeface="Symbol" panose="05050102010706020507" pitchFamily="18" charset="2"/>
              </a:rPr>
              <a:t></a:t>
            </a:r>
            <a:r>
              <a:rPr lang="ru-RU" altLang="en-US" sz="2400" dirty="0" smtClean="0">
                <a:latin typeface="Arial" panose="020B0604020202020204" pitchFamily="34" charset="0"/>
                <a:cs typeface="Arial" panose="020B0604020202020204" pitchFamily="34" charset="0"/>
              </a:rPr>
              <a:t>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a:t>
            </a:r>
            <a:r>
              <a:rPr lang="mk-MK" altLang="en-US" sz="2400" dirty="0" smtClean="0">
                <a:latin typeface="Arial" panose="020B0604020202020204" pitchFamily="34" charset="0"/>
                <a:cs typeface="Arial" panose="020B0604020202020204" pitchFamily="34" charset="0"/>
              </a:rPr>
              <a:t>118</a:t>
            </a:r>
            <a:r>
              <a:rPr lang="en-US" altLang="en-US" sz="2400" dirty="0" smtClean="0">
                <a:latin typeface="Arial" panose="020B0604020202020204" pitchFamily="34" charset="0"/>
                <a:cs typeface="Arial" panose="020B0604020202020204" pitchFamily="34" charset="0"/>
              </a:rPr>
              <a:t>b</a:t>
            </a:r>
            <a:r>
              <a:rPr lang="ru-RU" altLang="en-US" sz="2400" dirty="0" smtClean="0">
                <a:latin typeface="Arial" panose="020B0604020202020204" pitchFamily="34" charset="0"/>
                <a:cs typeface="Arial" panose="020B0604020202020204" pitchFamily="34" charset="0"/>
              </a:rPr>
              <a:t>). </a:t>
            </a:r>
            <a:endParaRPr lang="mk-MK" altLang="en-US" sz="2400" dirty="0" smtClean="0">
              <a:latin typeface="Arial" panose="020B0604020202020204" pitchFamily="34" charset="0"/>
              <a:cs typeface="Arial" panose="020B0604020202020204" pitchFamily="34" charset="0"/>
            </a:endParaRPr>
          </a:p>
          <a:p>
            <a:endParaRPr lang="mk-MK" altLang="en-US" dirty="0" smtClean="0"/>
          </a:p>
        </p:txBody>
      </p:sp>
    </p:spTree>
    <p:extLst>
      <p:ext uri="{BB962C8B-B14F-4D97-AF65-F5344CB8AC3E}">
        <p14:creationId xmlns:p14="http://schemas.microsoft.com/office/powerpoint/2010/main" val="1948080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effectLst>
                  <a:outerShdw blurRad="38100" dist="38100" dir="2700000" algn="tl">
                    <a:srgbClr val="000000">
                      <a:alpha val="43137"/>
                    </a:srgbClr>
                  </a:outerShdw>
                </a:effectLst>
              </a:rPr>
              <a:t>Погонски и затегнувачки уреди</a:t>
            </a:r>
            <a:endParaRPr lang="en-US" dirty="0"/>
          </a:p>
        </p:txBody>
      </p:sp>
      <p:sp>
        <p:nvSpPr>
          <p:cNvPr id="3" name="Content Placeholder 2"/>
          <p:cNvSpPr>
            <a:spLocks noGrp="1"/>
          </p:cNvSpPr>
          <p:nvPr>
            <p:ph idx="1"/>
          </p:nvPr>
        </p:nvSpPr>
        <p:spPr/>
        <p:txBody>
          <a:bodyPr>
            <a:normAutofit/>
          </a:bodyPr>
          <a:lstStyle/>
          <a:p>
            <a:r>
              <a:rPr lang="ru-RU" altLang="en-US" sz="2400" dirty="0" smtClean="0">
                <a:latin typeface="Arial" panose="020B0604020202020204" pitchFamily="34" charset="0"/>
                <a:cs typeface="Arial" panose="020B0604020202020204" pitchFamily="34" charset="0"/>
              </a:rPr>
              <a:t>Погонските барабани се изработуваат од леано железо или од челик со заварување. За да се зголеми коефициентот на триење помеѓу лентата и барабанот се користат и барабани со дрвена и гумена опшивка. </a:t>
            </a:r>
            <a:endParaRPr lang="mk-MK" altLang="en-US" sz="2400" dirty="0" smtClean="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За правилно водење на лентата, лиените барабани и барабаните со дрвена опшивка се изработуваат благо исп</a:t>
            </a:r>
            <a:r>
              <a:rPr lang="mk-MK" altLang="en-US" sz="2400" dirty="0" smtClean="0">
                <a:latin typeface="Arial" panose="020B0604020202020204" pitchFamily="34" charset="0"/>
                <a:cs typeface="Arial" panose="020B0604020202020204" pitchFamily="34" charset="0"/>
              </a:rPr>
              <a:t>акнати</a:t>
            </a:r>
            <a:r>
              <a:rPr lang="ru-RU" altLang="en-US" sz="2400" dirty="0" smtClean="0">
                <a:latin typeface="Arial" panose="020B0604020202020204" pitchFamily="34" charset="0"/>
                <a:cs typeface="Arial" panose="020B0604020202020204" pitchFamily="34" charset="0"/>
              </a:rPr>
              <a:t> во средината. </a:t>
            </a:r>
            <a:endParaRPr lang="mk-MK" altLang="en-US" sz="2400" dirty="0" smtClean="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На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л. 1</a:t>
            </a:r>
            <a:r>
              <a:rPr lang="mk-MK" sz="2400" dirty="0">
                <a:latin typeface="Arial" panose="020B0604020202020204" pitchFamily="34" charset="0"/>
                <a:cs typeface="Arial" panose="020B0604020202020204" pitchFamily="34" charset="0"/>
              </a:rPr>
              <a:t>20 е </a:t>
            </a:r>
            <a:r>
              <a:rPr lang="ru-RU" sz="2400" dirty="0">
                <a:latin typeface="Arial" panose="020B0604020202020204" pitchFamily="34" charset="0"/>
                <a:cs typeface="Arial" panose="020B0604020202020204" pitchFamily="34" charset="0"/>
              </a:rPr>
              <a:t>прикажан</a:t>
            </a:r>
            <a:r>
              <a:rPr lang="mk-MK" sz="2400" dirty="0">
                <a:latin typeface="Arial" panose="020B0604020202020204" pitchFamily="34" charset="0"/>
                <a:cs typeface="Arial" panose="020B0604020202020204" pitchFamily="34" charset="0"/>
              </a:rPr>
              <a:t>а изведба на погонски барабан на</a:t>
            </a:r>
            <a:r>
              <a:rPr lang="ru-RU" sz="2400" dirty="0">
                <a:latin typeface="Arial" panose="020B0604020202020204" pitchFamily="34" charset="0"/>
                <a:cs typeface="Arial" panose="020B0604020202020204" pitchFamily="34" charset="0"/>
              </a:rPr>
              <a:t> лентест транспортер</a:t>
            </a:r>
            <a:r>
              <a:rPr lang="mk-MK" sz="2400" dirty="0">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к</a:t>
            </a:r>
            <a:r>
              <a:rPr lang="mk-MK" sz="2400" dirty="0" err="1">
                <a:latin typeface="Arial" panose="020B0604020202020204" pitchFamily="34" charset="0"/>
                <a:cs typeface="Arial" panose="020B0604020202020204" pitchFamily="34" charset="0"/>
              </a:rPr>
              <a:t>аде</a:t>
            </a:r>
            <a:r>
              <a:rPr lang="mk-MK" sz="2400" dirty="0">
                <a:latin typeface="Arial" panose="020B0604020202020204" pitchFamily="34" charset="0"/>
                <a:cs typeface="Arial" panose="020B0604020202020204" pitchFamily="34" charset="0"/>
              </a:rPr>
              <a:t> </a:t>
            </a:r>
            <a:r>
              <a:rPr lang="ru-RU" sz="2400" b="1" dirty="0">
                <a:latin typeface="Arial" panose="020B0604020202020204" pitchFamily="34" charset="0"/>
                <a:cs typeface="Arial" panose="020B0604020202020204" pitchFamily="34" charset="0"/>
              </a:rPr>
              <a:t>1 </a:t>
            </a:r>
            <a:r>
              <a:rPr lang="mk-MK" sz="2400" dirty="0">
                <a:latin typeface="Arial" panose="020B0604020202020204" pitchFamily="34" charset="0"/>
                <a:cs typeface="Arial" panose="020B0604020202020204" pitchFamily="34" charset="0"/>
              </a:rPr>
              <a:t>е </a:t>
            </a:r>
            <a:r>
              <a:rPr lang="ru-RU" sz="2400" dirty="0">
                <a:latin typeface="Arial" panose="020B0604020202020204" pitchFamily="34" charset="0"/>
                <a:cs typeface="Arial" panose="020B0604020202020204" pitchFamily="34" charset="0"/>
              </a:rPr>
              <a:t>погонски барабан, </a:t>
            </a:r>
            <a:r>
              <a:rPr lang="ru-RU" sz="2400" b="1" dirty="0">
                <a:latin typeface="Arial" panose="020B0604020202020204" pitchFamily="34" charset="0"/>
                <a:cs typeface="Arial" panose="020B0604020202020204" pitchFamily="34" charset="0"/>
              </a:rPr>
              <a:t>2</a:t>
            </a:r>
            <a:r>
              <a:rPr lang="ru-RU" sz="2400" dirty="0">
                <a:latin typeface="Arial" panose="020B0604020202020204" pitchFamily="34" charset="0"/>
                <a:cs typeface="Arial" panose="020B0604020202020204" pitchFamily="34" charset="0"/>
              </a:rPr>
              <a:t> </a:t>
            </a:r>
            <a:r>
              <a:rPr lang="mk-MK" sz="2400" dirty="0">
                <a:latin typeface="Arial" panose="020B0604020202020204" pitchFamily="34" charset="0"/>
                <a:cs typeface="Arial" panose="020B0604020202020204" pitchFamily="34" charset="0"/>
              </a:rPr>
              <a:t>е </a:t>
            </a:r>
            <a:r>
              <a:rPr lang="ru-RU" sz="2400" dirty="0">
                <a:latin typeface="Arial" panose="020B0604020202020204" pitchFamily="34" charset="0"/>
                <a:cs typeface="Arial" panose="020B0604020202020204" pitchFamily="34" charset="0"/>
              </a:rPr>
              <a:t>електромотор и </a:t>
            </a:r>
            <a:r>
              <a:rPr lang="ru-RU" sz="2400" b="1" dirty="0">
                <a:latin typeface="Arial" panose="020B0604020202020204" pitchFamily="34" charset="0"/>
                <a:cs typeface="Arial" panose="020B0604020202020204" pitchFamily="34" charset="0"/>
              </a:rPr>
              <a:t>3</a:t>
            </a:r>
            <a:r>
              <a:rPr lang="mk-MK" sz="2400" dirty="0">
                <a:latin typeface="Arial" panose="020B0604020202020204" pitchFamily="34" charset="0"/>
                <a:cs typeface="Arial" panose="020B0604020202020204" pitchFamily="34" charset="0"/>
              </a:rPr>
              <a:t> е </a:t>
            </a:r>
            <a:r>
              <a:rPr lang="ru-RU" sz="2400" dirty="0">
                <a:latin typeface="Arial" panose="020B0604020202020204" pitchFamily="34" charset="0"/>
                <a:cs typeface="Arial" panose="020B0604020202020204" pitchFamily="34" charset="0"/>
              </a:rPr>
              <a:t>редуктор.</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На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л.1</a:t>
            </a:r>
            <a:r>
              <a:rPr lang="mk-MK" sz="2400" dirty="0">
                <a:latin typeface="Arial" panose="020B0604020202020204" pitchFamily="34" charset="0"/>
                <a:cs typeface="Arial" panose="020B0604020202020204" pitchFamily="34" charset="0"/>
              </a:rPr>
              <a:t>21</a:t>
            </a:r>
            <a:r>
              <a:rPr lang="ru-RU" sz="2400" dirty="0">
                <a:latin typeface="Arial" panose="020B0604020202020204" pitchFamily="34" charset="0"/>
                <a:cs typeface="Arial" panose="020B0604020202020204" pitchFamily="34" charset="0"/>
              </a:rPr>
              <a:t> дадени се различни изведби на погони на лентите.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260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089334777"/>
              </p:ext>
            </p:extLst>
          </p:nvPr>
        </p:nvGraphicFramePr>
        <p:xfrm>
          <a:off x="2590800" y="70398"/>
          <a:ext cx="6265333" cy="6803200"/>
        </p:xfrm>
        <a:graphic>
          <a:graphicData uri="http://schemas.openxmlformats.org/presentationml/2006/ole">
            <mc:AlternateContent xmlns:mc="http://schemas.openxmlformats.org/markup-compatibility/2006">
              <mc:Choice xmlns:v="urn:schemas-microsoft-com:vml" Requires="v">
                <p:oleObj spid="_x0000_s3122" name="Document" r:id="rId3" imgW="3002878" imgH="3342460" progId="Word.Document.12">
                  <p:embed/>
                </p:oleObj>
              </mc:Choice>
              <mc:Fallback>
                <p:oleObj name="Document" r:id="rId3" imgW="3002878" imgH="3342460" progId="Word.Document.12">
                  <p:embed/>
                  <p:pic>
                    <p:nvPicPr>
                      <p:cNvPr id="0" name=""/>
                      <p:cNvPicPr/>
                      <p:nvPr/>
                    </p:nvPicPr>
                    <p:blipFill>
                      <a:blip r:embed="rId4"/>
                      <a:stretch>
                        <a:fillRect/>
                      </a:stretch>
                    </p:blipFill>
                    <p:spPr>
                      <a:xfrm>
                        <a:off x="2590800" y="70398"/>
                        <a:ext cx="6265333" cy="6803200"/>
                      </a:xfrm>
                      <a:prstGeom prst="rect">
                        <a:avLst/>
                      </a:prstGeom>
                    </p:spPr>
                  </p:pic>
                </p:oleObj>
              </mc:Fallback>
            </mc:AlternateContent>
          </a:graphicData>
        </a:graphic>
      </p:graphicFrame>
    </p:spTree>
    <p:extLst>
      <p:ext uri="{BB962C8B-B14F-4D97-AF65-F5344CB8AC3E}">
        <p14:creationId xmlns:p14="http://schemas.microsoft.com/office/powerpoint/2010/main" val="2017668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277" r="23447"/>
          <a:stretch/>
        </p:blipFill>
        <p:spPr>
          <a:xfrm>
            <a:off x="2641599" y="203075"/>
            <a:ext cx="6739467" cy="6247776"/>
          </a:xfrm>
          <a:prstGeom prst="rect">
            <a:avLst/>
          </a:prstGeom>
        </p:spPr>
      </p:pic>
    </p:spTree>
    <p:extLst>
      <p:ext uri="{BB962C8B-B14F-4D97-AF65-F5344CB8AC3E}">
        <p14:creationId xmlns:p14="http://schemas.microsoft.com/office/powerpoint/2010/main" val="4118466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067" y="512002"/>
            <a:ext cx="11125200" cy="4801314"/>
          </a:xfrm>
          <a:prstGeom prst="rect">
            <a:avLst/>
          </a:prstGeom>
        </p:spPr>
        <p:txBody>
          <a:bodyPr wrap="square">
            <a:spAutoFit/>
          </a:bodyPr>
          <a:lstStyle/>
          <a:p>
            <a:r>
              <a:rPr lang="ru-RU" altLang="en-US" sz="2400" dirty="0" smtClean="0">
                <a:latin typeface="Arial" panose="020B0604020202020204" pitchFamily="34" charset="0"/>
                <a:cs typeface="Arial" panose="020B0604020202020204" pitchFamily="34" charset="0"/>
              </a:rPr>
              <a:t>	Кај подвижните транспортери често се користат т.н. електробарабани, кај кои електромоторот и редукторот се вградени во барабанот. </a:t>
            </a:r>
            <a:endParaRPr lang="mk-MK" altLang="en-US" sz="2400" dirty="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	Електромоторот </a:t>
            </a:r>
            <a:r>
              <a:rPr lang="ru-RU" altLang="en-US" sz="2400" b="1" dirty="0" smtClean="0">
                <a:latin typeface="Arial" panose="020B0604020202020204" pitchFamily="34" charset="0"/>
                <a:cs typeface="Arial" panose="020B0604020202020204" pitchFamily="34" charset="0"/>
              </a:rPr>
              <a:t>1 </a:t>
            </a:r>
            <a:r>
              <a:rPr lang="ru-RU" altLang="en-US" sz="2400" dirty="0" smtClean="0">
                <a:latin typeface="Arial" panose="020B0604020202020204" pitchFamily="34" charset="0"/>
                <a:cs typeface="Arial" panose="020B0604020202020204" pitchFamily="34" charset="0"/>
              </a:rPr>
              <a:t>кој е сместен во внатрешноста на барабанот, со своите специјално изработени бочно истурени страни е прицврстен во рамката на машината. Истовремено на истурените страни се наоѓаат ракавци </a:t>
            </a:r>
            <a:r>
              <a:rPr lang="ru-RU" altLang="en-US" sz="2400" b="1" dirty="0" smtClean="0">
                <a:latin typeface="Arial" panose="020B0604020202020204" pitchFamily="34" charset="0"/>
                <a:cs typeface="Arial" panose="020B0604020202020204" pitchFamily="34" charset="0"/>
              </a:rPr>
              <a:t>2 </a:t>
            </a:r>
            <a:r>
              <a:rPr lang="ru-RU" altLang="en-US" sz="2400" dirty="0" smtClean="0">
                <a:latin typeface="Arial" panose="020B0604020202020204" pitchFamily="34" charset="0"/>
                <a:cs typeface="Arial" panose="020B0604020202020204" pitchFamily="34" charset="0"/>
              </a:rPr>
              <a:t>за потпирање на главината на барабанот. </a:t>
            </a:r>
            <a:endParaRPr lang="mk-MK" altLang="en-US" sz="2400" dirty="0" smtClean="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	Од вратилото </a:t>
            </a:r>
            <a:r>
              <a:rPr lang="ru-RU" altLang="en-US" sz="2400" b="1" dirty="0" smtClean="0">
                <a:latin typeface="Arial" panose="020B0604020202020204" pitchFamily="34" charset="0"/>
                <a:cs typeface="Arial" panose="020B0604020202020204" pitchFamily="34" charset="0"/>
              </a:rPr>
              <a:t>3 </a:t>
            </a:r>
            <a:r>
              <a:rPr lang="ru-RU" altLang="en-US" sz="2400" dirty="0" smtClean="0">
                <a:latin typeface="Arial" panose="020B0604020202020204" pitchFamily="34" charset="0"/>
                <a:cs typeface="Arial" panose="020B0604020202020204" pitchFamily="34" charset="0"/>
              </a:rPr>
              <a:t>на електромоторот движењето се пренесува на барабанот преку еден пар цилиндрични запченици </a:t>
            </a:r>
            <a:r>
              <a:rPr lang="ru-RU" altLang="en-US" sz="2400" b="1" dirty="0" smtClean="0">
                <a:latin typeface="Arial" panose="020B0604020202020204" pitchFamily="34" charset="0"/>
                <a:cs typeface="Arial" panose="020B0604020202020204" pitchFamily="34" charset="0"/>
              </a:rPr>
              <a:t>4</a:t>
            </a:r>
            <a:r>
              <a:rPr lang="ru-RU" altLang="en-US" sz="2400" dirty="0" smtClean="0">
                <a:latin typeface="Arial" panose="020B0604020202020204" pitchFamily="34" charset="0"/>
                <a:cs typeface="Arial" panose="020B0604020202020204" pitchFamily="34" charset="0"/>
              </a:rPr>
              <a:t>, надворешно назабени, преку запченикот </a:t>
            </a:r>
            <a:r>
              <a:rPr lang="ru-RU" altLang="en-US" sz="2400" b="1" dirty="0" smtClean="0">
                <a:latin typeface="Arial" panose="020B0604020202020204" pitchFamily="34" charset="0"/>
                <a:cs typeface="Arial" panose="020B0604020202020204" pitchFamily="34" charset="0"/>
              </a:rPr>
              <a:t>5</a:t>
            </a:r>
            <a:r>
              <a:rPr lang="ru-RU" altLang="en-US" sz="2400" dirty="0" smtClean="0">
                <a:latin typeface="Arial" panose="020B0604020202020204" pitchFamily="34" charset="0"/>
                <a:cs typeface="Arial" panose="020B0604020202020204" pitchFamily="34" charset="0"/>
              </a:rPr>
              <a:t> и запченикот со внатрешно назабување </a:t>
            </a:r>
            <a:r>
              <a:rPr lang="ru-RU" altLang="en-US" sz="2400" b="1" dirty="0" smtClean="0">
                <a:latin typeface="Arial" panose="020B0604020202020204" pitchFamily="34" charset="0"/>
                <a:cs typeface="Arial" panose="020B0604020202020204" pitchFamily="34" charset="0"/>
              </a:rPr>
              <a:t>6</a:t>
            </a:r>
            <a:r>
              <a:rPr lang="ru-RU" altLang="en-US" sz="2400" dirty="0" smtClean="0">
                <a:latin typeface="Arial" panose="020B0604020202020204" pitchFamily="34" charset="0"/>
                <a:cs typeface="Arial" panose="020B0604020202020204" pitchFamily="34" charset="0"/>
              </a:rPr>
              <a:t>.</a:t>
            </a:r>
            <a:endParaRPr lang="mk-MK" altLang="en-US" sz="2400" dirty="0" smtClean="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	Телото на внатрешно назабениот запчаник врзано е со главината на барабанот со завртки; таа е потпрена на ракавецот на бочната страна на електормоторот. </a:t>
            </a:r>
            <a:endParaRPr lang="mk-MK" altLang="en-US" sz="2400" dirty="0" smtClean="0">
              <a:latin typeface="Arial" panose="020B0604020202020204" pitchFamily="34" charset="0"/>
              <a:cs typeface="Arial" panose="020B0604020202020204" pitchFamily="34" charset="0"/>
            </a:endParaRPr>
          </a:p>
          <a:p>
            <a:endParaRPr lang="mk-MK" altLang="en-US" dirty="0" smtClean="0"/>
          </a:p>
        </p:txBody>
      </p:sp>
    </p:spTree>
    <p:extLst>
      <p:ext uri="{BB962C8B-B14F-4D97-AF65-F5344CB8AC3E}">
        <p14:creationId xmlns:p14="http://schemas.microsoft.com/office/powerpoint/2010/main" val="2578382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465" y="1192874"/>
            <a:ext cx="11446933" cy="3785652"/>
          </a:xfrm>
          <a:prstGeom prst="rect">
            <a:avLst/>
          </a:prstGeom>
        </p:spPr>
        <p:txBody>
          <a:bodyPr wrap="square">
            <a:spAutoFit/>
          </a:bodyPr>
          <a:lstStyle/>
          <a:p>
            <a:pPr algn="just">
              <a:spcAft>
                <a:spcPts val="0"/>
              </a:spcAft>
            </a:pPr>
            <a:r>
              <a:rPr lang="ru-RU" sz="2400" b="1" dirty="0" smtClean="0">
                <a:effectLst/>
                <a:latin typeface="Arial" panose="020B0604020202020204" pitchFamily="34" charset="0"/>
                <a:ea typeface="Times New Roman" panose="02020603050405020304" pitchFamily="18" charset="0"/>
                <a:cs typeface="Arial" panose="020B0604020202020204" pitchFamily="34" charset="0"/>
              </a:rPr>
              <a:t>А. </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Во групата машини со влечен елемент спаѓаат сите машини кај кои п</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о</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местувањето на товарот се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прави</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со движење на бесконечна лента, синџир или јаже. Овие машини се делат на три групи:</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a:t>
            </a:r>
            <a:r>
              <a:rPr lang="ru-RU" sz="2400" b="1" dirty="0" smtClean="0">
                <a:effectLst/>
                <a:latin typeface="Arial" panose="020B0604020202020204" pitchFamily="34" charset="0"/>
                <a:ea typeface="Times New Roman" panose="02020603050405020304" pitchFamily="18" charset="0"/>
                <a:cs typeface="Arial" panose="020B0604020202020204" pitchFamily="34" charset="0"/>
              </a:rPr>
              <a:t>1. Транспортери </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се машини кои п</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о</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местуваат товар по хоризонтала или под благ наклон; овие машини не можат да се користат за вертикален транспорт.</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a:t>
            </a:r>
            <a:r>
              <a:rPr lang="ru-RU" sz="2400" b="1" dirty="0" smtClean="0">
                <a:effectLst/>
                <a:latin typeface="Arial" panose="020B0604020202020204" pitchFamily="34" charset="0"/>
                <a:ea typeface="Times New Roman" panose="02020603050405020304" pitchFamily="18" charset="0"/>
                <a:cs typeface="Arial" panose="020B0604020202020204" pitchFamily="34" charset="0"/>
              </a:rPr>
              <a:t>2. Елеватори </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се машини кои можат да пренесуваат товар вертикално или косо под некој агол.</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a:t>
            </a:r>
            <a:r>
              <a:rPr lang="ru-RU" sz="2400" b="1" dirty="0" smtClean="0">
                <a:effectLst/>
                <a:latin typeface="Arial" panose="020B0604020202020204" pitchFamily="34" charset="0"/>
                <a:ea typeface="Times New Roman" panose="02020603050405020304" pitchFamily="18" charset="0"/>
                <a:cs typeface="Arial" panose="020B0604020202020204" pitchFamily="34" charset="0"/>
              </a:rPr>
              <a:t>3. Конвеери</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се машини кои можат да пренесуваат материјал и хоризонтално и вертикално и тоа во една рамнина или слободно во просторот.</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06394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139"/>
          <a:stretch/>
        </p:blipFill>
        <p:spPr>
          <a:xfrm>
            <a:off x="676402" y="982133"/>
            <a:ext cx="10631827" cy="5073732"/>
          </a:xfrm>
          <a:prstGeom prst="rect">
            <a:avLst/>
          </a:prstGeom>
        </p:spPr>
      </p:pic>
    </p:spTree>
    <p:extLst>
      <p:ext uri="{BB962C8B-B14F-4D97-AF65-F5344CB8AC3E}">
        <p14:creationId xmlns:p14="http://schemas.microsoft.com/office/powerpoint/2010/main" val="3931277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933" y="482938"/>
            <a:ext cx="10837334" cy="3816429"/>
          </a:xfrm>
          <a:prstGeom prst="rect">
            <a:avLst/>
          </a:prstGeom>
        </p:spPr>
        <p:txBody>
          <a:bodyPr wrap="square">
            <a:spAutoFit/>
          </a:bodyPr>
          <a:lstStyle/>
          <a:p>
            <a:endParaRPr lang="ru-RU" altLang="en-US" dirty="0" smtClean="0"/>
          </a:p>
          <a:p>
            <a:pPr algn="ctr"/>
            <a:r>
              <a:rPr lang="ru-RU" altLang="en-US" dirty="0"/>
              <a:t>	</a:t>
            </a:r>
            <a:r>
              <a:rPr lang="ru-RU"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Уреди за затегнување на лентата</a:t>
            </a:r>
          </a:p>
          <a:p>
            <a:pPr algn="ctr"/>
            <a:endParaRPr lang="ru-RU" altLang="en-US" sz="4000" dirty="0" smtClean="0">
              <a:latin typeface="Arial" panose="020B0604020202020204" pitchFamily="34" charset="0"/>
              <a:cs typeface="Arial" panose="020B0604020202020204" pitchFamily="34" charset="0"/>
            </a:endParaRPr>
          </a:p>
          <a:p>
            <a:r>
              <a:rPr lang="ru-RU" altLang="en-US" dirty="0"/>
              <a:t>	</a:t>
            </a:r>
            <a:r>
              <a:rPr lang="ru-RU" altLang="en-US" sz="2400" dirty="0" smtClean="0">
                <a:latin typeface="Arial" panose="020B0604020202020204" pitchFamily="34" charset="0"/>
                <a:cs typeface="Arial" panose="020B0604020202020204" pitchFamily="34" charset="0"/>
              </a:rPr>
              <a:t>Служат за: а) остварување на силата во лентата </a:t>
            </a:r>
            <a:r>
              <a:rPr lang="mk-MK" altLang="en-US" sz="2400" dirty="0" smtClean="0">
                <a:latin typeface="Arial" panose="020B0604020202020204" pitchFamily="34" charset="0"/>
                <a:cs typeface="Arial" panose="020B0604020202020204" pitchFamily="34" charset="0"/>
              </a:rPr>
              <a:t>која е </a:t>
            </a:r>
            <a:r>
              <a:rPr lang="ru-RU" altLang="en-US" sz="2400" dirty="0" smtClean="0">
                <a:latin typeface="Arial" panose="020B0604020202020204" pitchFamily="34" charset="0"/>
                <a:cs typeface="Arial" panose="020B0604020202020204" pitchFamily="34" charset="0"/>
              </a:rPr>
              <a:t>доволна за создавање на сила на триење помеѓу лентата и барабанот; б) ограничување на отклонот на лентата на распонот помеѓу два соседни валјаци. </a:t>
            </a:r>
            <a:endParaRPr lang="mk-MK" altLang="en-US" sz="2400" dirty="0" smtClean="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Кај лентестите транспортери се применуваат два типа на затегнувачки уреди: механички затегнувачки уреди и затегнувачки уреди со тег. </a:t>
            </a:r>
            <a:endParaRPr lang="mk-MK" alt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47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716" y="1845733"/>
            <a:ext cx="11276573" cy="3403600"/>
          </a:xfrm>
          <a:prstGeom prst="rect">
            <a:avLst/>
          </a:prstGeom>
        </p:spPr>
      </p:pic>
    </p:spTree>
    <p:extLst>
      <p:ext uri="{BB962C8B-B14F-4D97-AF65-F5344CB8AC3E}">
        <p14:creationId xmlns:p14="http://schemas.microsoft.com/office/powerpoint/2010/main" val="3620190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7334" y="469037"/>
            <a:ext cx="11057466" cy="6740307"/>
          </a:xfrm>
          <a:prstGeom prst="rect">
            <a:avLst/>
          </a:prstGeom>
        </p:spPr>
        <p:txBody>
          <a:bodyPr wrap="square">
            <a:spAutoFit/>
          </a:bodyPr>
          <a:lstStyle/>
          <a:p>
            <a:r>
              <a:rPr lang="ru-RU" altLang="en-US" dirty="0" smtClean="0"/>
              <a:t>	</a:t>
            </a:r>
            <a:r>
              <a:rPr lang="ru-RU" altLang="en-US" sz="2400" dirty="0" smtClean="0">
                <a:latin typeface="Arial" panose="020B0604020202020204" pitchFamily="34" charset="0"/>
                <a:cs typeface="Arial" panose="020B0604020202020204" pitchFamily="34" charset="0"/>
              </a:rPr>
              <a:t>Кај механичките</a:t>
            </a:r>
            <a:r>
              <a:rPr lang="mk-MK" altLang="en-US" sz="2400" dirty="0" smtClean="0">
                <a:latin typeface="Arial" panose="020B0604020202020204" pitchFamily="34" charset="0"/>
                <a:cs typeface="Arial" panose="020B0604020202020204" pitchFamily="34" charset="0"/>
              </a:rPr>
              <a:t> </a:t>
            </a:r>
            <a:r>
              <a:rPr lang="mk-MK" altLang="en-US" sz="2400" dirty="0" err="1" smtClean="0">
                <a:latin typeface="Arial" panose="020B0604020202020204" pitchFamily="34" charset="0"/>
                <a:cs typeface="Arial" panose="020B0604020202020204" pitchFamily="34" charset="0"/>
              </a:rPr>
              <a:t>затегнувачки</a:t>
            </a:r>
            <a:r>
              <a:rPr lang="mk-MK" altLang="en-US" sz="2400" dirty="0" smtClean="0">
                <a:latin typeface="Arial" panose="020B0604020202020204" pitchFamily="34" charset="0"/>
                <a:cs typeface="Arial" panose="020B0604020202020204" pitchFamily="34" charset="0"/>
              </a:rPr>
              <a:t> уреди</a:t>
            </a:r>
            <a:r>
              <a:rPr lang="ru-RU" altLang="en-US" sz="2400" dirty="0" smtClean="0">
                <a:latin typeface="Arial" panose="020B0604020202020204" pitchFamily="34" charset="0"/>
                <a:cs typeface="Arial" panose="020B0604020202020204" pitchFamily="34" charset="0"/>
              </a:rPr>
              <a:t>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a:t>
            </a:r>
            <a:r>
              <a:rPr lang="mk-MK" altLang="en-US" sz="2400" dirty="0" smtClean="0">
                <a:latin typeface="Arial" panose="020B0604020202020204" pitchFamily="34" charset="0"/>
                <a:cs typeface="Arial" panose="020B0604020202020204" pitchFamily="34" charset="0"/>
              </a:rPr>
              <a:t>123</a:t>
            </a:r>
            <a:r>
              <a:rPr lang="ru-RU" altLang="en-US" sz="2400" dirty="0" smtClean="0">
                <a:latin typeface="Arial" panose="020B0604020202020204" pitchFamily="34" charset="0"/>
                <a:cs typeface="Arial" panose="020B0604020202020204" pitchFamily="34" charset="0"/>
              </a:rPr>
              <a:t>) затегнувачкиот барабан истовремено е и краен барабан на транспортерот. Тој се врти или околу неподвижна оска или околу вртливи осовини </a:t>
            </a:r>
            <a:r>
              <a:rPr lang="ru-RU" altLang="en-US" sz="2400" b="1" dirty="0" smtClean="0">
                <a:latin typeface="Arial" panose="020B0604020202020204" pitchFamily="34" charset="0"/>
                <a:cs typeface="Arial" panose="020B0604020202020204" pitchFamily="34" charset="0"/>
              </a:rPr>
              <a:t>1 </a:t>
            </a:r>
            <a:r>
              <a:rPr lang="ru-RU" altLang="en-US" sz="2400" dirty="0" smtClean="0">
                <a:latin typeface="Arial" panose="020B0604020202020204" pitchFamily="34" charset="0"/>
                <a:cs typeface="Arial" panose="020B0604020202020204" pitchFamily="34" charset="0"/>
              </a:rPr>
              <a:t>во лежиштата и може да се поместува во правец на надолжната оска на транспортерот по неподвижни лизгачи </a:t>
            </a:r>
            <a:r>
              <a:rPr lang="ru-RU" altLang="en-US" sz="2400" b="1" dirty="0" smtClean="0">
                <a:latin typeface="Arial" panose="020B0604020202020204" pitchFamily="34" charset="0"/>
                <a:cs typeface="Arial" panose="020B0604020202020204" pitchFamily="34" charset="0"/>
              </a:rPr>
              <a:t>2</a:t>
            </a:r>
            <a:r>
              <a:rPr lang="ru-RU" altLang="en-US" sz="2400" dirty="0" smtClean="0">
                <a:latin typeface="Arial" panose="020B0604020202020204" pitchFamily="34" charset="0"/>
                <a:cs typeface="Arial" panose="020B0604020202020204" pitchFamily="34" charset="0"/>
              </a:rPr>
              <a:t>.</a:t>
            </a:r>
            <a:endParaRPr lang="mk-MK" altLang="en-US" sz="2400" dirty="0">
              <a:latin typeface="Arial" panose="020B0604020202020204" pitchFamily="34" charset="0"/>
              <a:cs typeface="Arial" panose="020B0604020202020204" pitchFamily="34" charset="0"/>
            </a:endParaRPr>
          </a:p>
          <a:p>
            <a:r>
              <a:rPr lang="mk-MK" sz="2400" dirty="0" smtClean="0">
                <a:latin typeface="Arial" panose="020B0604020202020204" pitchFamily="34" charset="0"/>
                <a:cs typeface="Arial" panose="020B0604020202020204" pitchFamily="34" charset="0"/>
              </a:rPr>
              <a:t>	</a:t>
            </a:r>
            <a:r>
              <a:rPr lang="ru-RU" altLang="en-US" sz="2400" dirty="0" smtClean="0">
                <a:latin typeface="Arial" panose="020B0604020202020204" pitchFamily="34" charset="0"/>
                <a:cs typeface="Arial" panose="020B0604020202020204" pitchFamily="34" charset="0"/>
              </a:rPr>
              <a:t>Потребната сила на затегнување се постигнува со рачно завртување на завојните вретена кои ги потиснуваат или влечат лежиштата на барабанот. </a:t>
            </a:r>
            <a:endParaRPr lang="mk-MK" altLang="en-US" sz="2400" dirty="0" smtClean="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На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1</a:t>
            </a:r>
            <a:r>
              <a:rPr lang="mk-MK" altLang="en-US" sz="2400" dirty="0" smtClean="0">
                <a:latin typeface="Arial" panose="020B0604020202020204" pitchFamily="34" charset="0"/>
                <a:cs typeface="Arial" panose="020B0604020202020204" pitchFamily="34" charset="0"/>
              </a:rPr>
              <a:t>24</a:t>
            </a:r>
            <a:r>
              <a:rPr lang="ru-RU" altLang="en-US" sz="2400" dirty="0" smtClean="0">
                <a:latin typeface="Arial" panose="020B0604020202020204" pitchFamily="34" charset="0"/>
                <a:cs typeface="Arial" panose="020B0604020202020204" pitchFamily="34" charset="0"/>
              </a:rPr>
              <a:t> прикажан е затег</a:t>
            </a:r>
            <a:r>
              <a:rPr lang="mk-MK" altLang="en-US" sz="2400" dirty="0" err="1" smtClean="0">
                <a:latin typeface="Arial" panose="020B0604020202020204" pitchFamily="34" charset="0"/>
                <a:cs typeface="Arial" panose="020B0604020202020204" pitchFamily="34" charset="0"/>
              </a:rPr>
              <a:t>нув</a:t>
            </a:r>
            <a:r>
              <a:rPr lang="ru-RU" altLang="en-US" sz="2400" dirty="0" smtClean="0">
                <a:latin typeface="Arial" panose="020B0604020202020204" pitchFamily="34" charset="0"/>
                <a:cs typeface="Arial" panose="020B0604020202020204" pitchFamily="34" charset="0"/>
              </a:rPr>
              <a:t>ачки уред со помош на тег </a:t>
            </a:r>
            <a:r>
              <a:rPr lang="ru-RU" altLang="en-US" sz="2400" b="1" dirty="0" smtClean="0">
                <a:latin typeface="Arial" panose="020B0604020202020204" pitchFamily="34" charset="0"/>
                <a:cs typeface="Arial" panose="020B0604020202020204" pitchFamily="34" charset="0"/>
              </a:rPr>
              <a:t>а</a:t>
            </a:r>
            <a:r>
              <a:rPr lang="ru-RU" altLang="en-US" sz="2400" dirty="0" smtClean="0">
                <a:latin typeface="Arial" panose="020B0604020202020204" pitchFamily="34" charset="0"/>
                <a:cs typeface="Arial" panose="020B0604020202020204" pitchFamily="34" charset="0"/>
              </a:rPr>
              <a:t>. Подвижниот затегнувачки барабан се наоѓа на било кое место по должината на транспортерот и се движи по вертикални водилки со помош на тегот. </a:t>
            </a:r>
          </a:p>
          <a:p>
            <a:r>
              <a:rPr lang="ru-RU" altLang="en-US" sz="2400" dirty="0">
                <a:latin typeface="Arial" panose="020B0604020202020204" pitchFamily="34" charset="0"/>
                <a:cs typeface="Arial" panose="020B0604020202020204" pitchFamily="34" charset="0"/>
              </a:rPr>
              <a:t>	</a:t>
            </a:r>
            <a:r>
              <a:rPr lang="ru-RU" altLang="en-US" sz="2400" dirty="0" smtClean="0">
                <a:latin typeface="Arial" panose="020B0604020202020204" pitchFamily="34" charset="0"/>
                <a:cs typeface="Arial" panose="020B0604020202020204" pitchFamily="34" charset="0"/>
              </a:rPr>
              <a:t>Благодарејки на тежината на тегот,    секогаш во ваков случај се обезбедува еднаква големина на силата во лентата на транспортерот. Можно е</a:t>
            </a:r>
            <a:r>
              <a:rPr lang="mk-MK" altLang="en-US" sz="2400" dirty="0" smtClean="0">
                <a:latin typeface="Arial" panose="020B0604020202020204" pitchFamily="34" charset="0"/>
                <a:cs typeface="Arial" panose="020B0604020202020204" pitchFamily="34" charset="0"/>
              </a:rPr>
              <a:t>,</a:t>
            </a:r>
            <a:r>
              <a:rPr lang="ru-RU" altLang="en-US" sz="2400" dirty="0" smtClean="0">
                <a:latin typeface="Arial" panose="020B0604020202020204" pitchFamily="34" charset="0"/>
                <a:cs typeface="Arial" panose="020B0604020202020204" pitchFamily="34" charset="0"/>
              </a:rPr>
              <a:t> конструктивно да се изведат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1</a:t>
            </a:r>
            <a:r>
              <a:rPr lang="mk-MK" altLang="en-US" sz="2400" dirty="0" smtClean="0">
                <a:latin typeface="Arial" panose="020B0604020202020204" pitchFamily="34" charset="0"/>
                <a:cs typeface="Arial" panose="020B0604020202020204" pitchFamily="34" charset="0"/>
              </a:rPr>
              <a:t>25</a:t>
            </a:r>
            <a:r>
              <a:rPr lang="ru-RU" altLang="en-US" sz="2400" dirty="0" smtClean="0">
                <a:latin typeface="Arial" panose="020B0604020202020204" pitchFamily="34" charset="0"/>
                <a:cs typeface="Arial" panose="020B0604020202020204" pitchFamily="34" charset="0"/>
              </a:rPr>
              <a:t>), лежишта на крајните барабани потпрени на колички </a:t>
            </a:r>
            <a:r>
              <a:rPr lang="ru-RU" altLang="en-US" sz="2400" b="1" dirty="0" smtClean="0">
                <a:latin typeface="Arial" panose="020B0604020202020204" pitchFamily="34" charset="0"/>
                <a:cs typeface="Arial" panose="020B0604020202020204" pitchFamily="34" charset="0"/>
              </a:rPr>
              <a:t>а </a:t>
            </a:r>
            <a:r>
              <a:rPr lang="ru-RU" altLang="en-US" sz="2400" dirty="0" smtClean="0">
                <a:latin typeface="Arial" panose="020B0604020202020204" pitchFamily="34" charset="0"/>
                <a:cs typeface="Arial" panose="020B0604020202020204" pitchFamily="34" charset="0"/>
              </a:rPr>
              <a:t>и тег </a:t>
            </a:r>
            <a:r>
              <a:rPr lang="en-US" altLang="en-US" sz="2400" b="1" dirty="0" smtClean="0">
                <a:latin typeface="Arial" panose="020B0604020202020204" pitchFamily="34" charset="0"/>
                <a:cs typeface="Arial" panose="020B0604020202020204" pitchFamily="34" charset="0"/>
              </a:rPr>
              <a:t>b </a:t>
            </a:r>
            <a:r>
              <a:rPr lang="ru-RU" altLang="en-US" sz="2400" dirty="0" smtClean="0">
                <a:latin typeface="Arial" panose="020B0604020202020204" pitchFamily="34" charset="0"/>
                <a:cs typeface="Arial" panose="020B0604020202020204" pitchFamily="34" charset="0"/>
              </a:rPr>
              <a:t>преку систем на макари врзан за количката. </a:t>
            </a:r>
            <a:endParaRPr lang="mk-MK" altLang="en-US" sz="2400" dirty="0" smtClean="0">
              <a:latin typeface="Arial" panose="020B0604020202020204" pitchFamily="34" charset="0"/>
              <a:cs typeface="Arial" panose="020B0604020202020204" pitchFamily="34" charset="0"/>
            </a:endParaRPr>
          </a:p>
          <a:p>
            <a:r>
              <a:rPr lang="mk-MK" altLang="en-US" sz="2400" dirty="0" smtClean="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909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2132" y="698774"/>
            <a:ext cx="10397067" cy="3416320"/>
          </a:xfrm>
          <a:prstGeom prst="rect">
            <a:avLst/>
          </a:prstGeom>
        </p:spPr>
        <p:txBody>
          <a:bodyPr wrap="square">
            <a:spAutoFit/>
          </a:bodyPr>
          <a:lstStyle/>
          <a:p>
            <a:r>
              <a:rPr lang="ru-RU" altLang="en-US" sz="2400" dirty="0" smtClean="0">
                <a:latin typeface="Arial" panose="020B0604020202020204" pitchFamily="34" charset="0"/>
                <a:cs typeface="Arial" panose="020B0604020202020204" pitchFamily="34" charset="0"/>
              </a:rPr>
              <a:t>Ов</a:t>
            </a:r>
            <a:r>
              <a:rPr lang="mk-MK" altLang="en-US" sz="2400" dirty="0" smtClean="0">
                <a:latin typeface="Arial" panose="020B0604020202020204" pitchFamily="34" charset="0"/>
                <a:cs typeface="Arial" panose="020B0604020202020204" pitchFamily="34" charset="0"/>
              </a:rPr>
              <a:t>о</a:t>
            </a:r>
            <a:r>
              <a:rPr lang="ru-RU" altLang="en-US" sz="2400" dirty="0" smtClean="0">
                <a:latin typeface="Arial" panose="020B0604020202020204" pitchFamily="34" charset="0"/>
                <a:cs typeface="Arial" panose="020B0604020202020204" pitchFamily="34" charset="0"/>
              </a:rPr>
              <a:t>ј систем е подобар од системот на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a:t>
            </a:r>
            <a:r>
              <a:rPr lang="mk-MK" altLang="en-US" sz="2400" dirty="0" smtClean="0">
                <a:latin typeface="Arial" panose="020B0604020202020204" pitchFamily="34" charset="0"/>
                <a:cs typeface="Arial" panose="020B0604020202020204" pitchFamily="34" charset="0"/>
              </a:rPr>
              <a:t>124</a:t>
            </a:r>
            <a:r>
              <a:rPr lang="ru-RU" altLang="en-US" sz="2400" dirty="0" smtClean="0">
                <a:latin typeface="Arial" panose="020B0604020202020204" pitchFamily="34" charset="0"/>
                <a:cs typeface="Arial" panose="020B0604020202020204" pitchFamily="34" charset="0"/>
              </a:rPr>
              <a:t>, каде се потребни нови барабани (три) и каде лентата повеќе пати се превиткува преку барабаните. Системот на затегнување на лентата по механички пат преку завојни вретена се применува за пократки транспортери, до 60</a:t>
            </a:r>
            <a:r>
              <a:rPr lang="en-US" altLang="en-US" sz="2400" dirty="0" smtClean="0">
                <a:latin typeface="Arial" panose="020B0604020202020204" pitchFamily="34" charset="0"/>
                <a:cs typeface="Arial" panose="020B0604020202020204" pitchFamily="34" charset="0"/>
              </a:rPr>
              <a:t>m</a:t>
            </a:r>
            <a:r>
              <a:rPr lang="ru-RU" altLang="en-US" sz="2400" dirty="0" smtClean="0">
                <a:latin typeface="Arial" panose="020B0604020202020204" pitchFamily="34" charset="0"/>
                <a:cs typeface="Arial" panose="020B0604020202020204" pitchFamily="34" charset="0"/>
              </a:rPr>
              <a:t>. Кај подолгите транспортери и истегнувањето на лентата е поголемо, па се препорачува примена на систем со затегнувачки уред со тег.</a:t>
            </a:r>
            <a:endParaRPr lang="mk-MK" altLang="en-US" sz="2400" dirty="0" smtClean="0">
              <a:latin typeface="Arial" panose="020B0604020202020204" pitchFamily="34" charset="0"/>
              <a:cs typeface="Arial" panose="020B0604020202020204" pitchFamily="34" charset="0"/>
            </a:endParaRPr>
          </a:p>
          <a:p>
            <a:r>
              <a:rPr lang="mk-MK" altLang="en-US" sz="2400" dirty="0" smtClean="0">
                <a:latin typeface="Arial" panose="020B0604020202020204" pitchFamily="34" charset="0"/>
                <a:cs typeface="Arial" panose="020B0604020202020204" pitchFamily="34" charset="0"/>
              </a:rPr>
              <a:t>	</a:t>
            </a:r>
            <a:r>
              <a:rPr lang="ru-RU" altLang="en-US" sz="2400" dirty="0" smtClean="0">
                <a:latin typeface="Arial" panose="020B0604020202020204" pitchFamily="34" charset="0"/>
                <a:cs typeface="Arial" panose="020B0604020202020204" pitchFamily="34" charset="0"/>
              </a:rPr>
              <a:t>Одот на затегнувачките уреди може да се земе дека е од 1</a:t>
            </a:r>
            <a:r>
              <a:rPr lang="mk-MK" altLang="en-US" sz="2400" dirty="0" smtClean="0">
                <a:latin typeface="Arial" panose="020B0604020202020204" pitchFamily="34" charset="0"/>
                <a:cs typeface="Arial" panose="020B0604020202020204" pitchFamily="34" charset="0"/>
              </a:rPr>
              <a:t>%</a:t>
            </a:r>
            <a:r>
              <a:rPr lang="ru-RU" altLang="en-US" sz="2400" dirty="0" smtClean="0">
                <a:latin typeface="Arial" panose="020B0604020202020204" pitchFamily="34" charset="0"/>
                <a:cs typeface="Arial" panose="020B0604020202020204" pitchFamily="34" charset="0"/>
              </a:rPr>
              <a:t> до 5% од должината на транспортерот. Првата вредност се однесува на хоризонталните, а втората на закосените транспортери</a:t>
            </a:r>
            <a:endParaRPr lang="mk-MK" alt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316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8418" t="17595"/>
          <a:stretch/>
        </p:blipFill>
        <p:spPr>
          <a:xfrm>
            <a:off x="2743200" y="458001"/>
            <a:ext cx="6705600" cy="5769865"/>
          </a:xfrm>
          <a:prstGeom prst="rect">
            <a:avLst/>
          </a:prstGeom>
        </p:spPr>
      </p:pic>
    </p:spTree>
    <p:extLst>
      <p:ext uri="{BB962C8B-B14F-4D97-AF65-F5344CB8AC3E}">
        <p14:creationId xmlns:p14="http://schemas.microsoft.com/office/powerpoint/2010/main" val="1468354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921" r="16712"/>
          <a:stretch/>
        </p:blipFill>
        <p:spPr>
          <a:xfrm>
            <a:off x="1091811" y="948268"/>
            <a:ext cx="10219032" cy="4842932"/>
          </a:xfrm>
          <a:prstGeom prst="rect">
            <a:avLst/>
          </a:prstGeom>
        </p:spPr>
      </p:pic>
    </p:spTree>
    <p:extLst>
      <p:ext uri="{BB962C8B-B14F-4D97-AF65-F5344CB8AC3E}">
        <p14:creationId xmlns:p14="http://schemas.microsoft.com/office/powerpoint/2010/main" val="1226801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3599" y="505936"/>
            <a:ext cx="11006667" cy="6063198"/>
          </a:xfrm>
          <a:prstGeom prst="rect">
            <a:avLst/>
          </a:prstGeom>
        </p:spPr>
        <p:txBody>
          <a:bodyPr wrap="square">
            <a:spAutoFit/>
          </a:bodyPr>
          <a:lstStyle/>
          <a:p>
            <a:r>
              <a:rPr lang="ru-RU"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Уреди за истурање на материјалот</a:t>
            </a:r>
            <a:endParaRPr lang="ru-RU" altLang="en-US" sz="4000" dirty="0" smtClean="0">
              <a:latin typeface="Arial" panose="020B0604020202020204" pitchFamily="34" charset="0"/>
              <a:cs typeface="Arial" panose="020B0604020202020204" pitchFamily="34" charset="0"/>
            </a:endParaRPr>
          </a:p>
          <a:p>
            <a:endParaRPr lang="ru-RU" altLang="en-US" dirty="0"/>
          </a:p>
          <a:p>
            <a:r>
              <a:rPr lang="ru-RU" altLang="en-US" dirty="0" smtClean="0"/>
              <a:t>	</a:t>
            </a:r>
            <a:r>
              <a:rPr lang="ru-RU" altLang="en-US" sz="2400" dirty="0" smtClean="0">
                <a:latin typeface="Arial" panose="020B0604020202020204" pitchFamily="34" charset="0"/>
                <a:cs typeface="Arial" panose="020B0604020202020204" pitchFamily="34" charset="0"/>
              </a:rPr>
              <a:t>За дозирање на транспортната лента со материјал служат олуци и инки по кои слегуваат парчести или р</a:t>
            </a:r>
            <a:r>
              <a:rPr lang="mk-MK" altLang="en-US" sz="2400" dirty="0" err="1" smtClean="0">
                <a:latin typeface="Arial" panose="020B0604020202020204" pitchFamily="34" charset="0"/>
                <a:cs typeface="Arial" panose="020B0604020202020204" pitchFamily="34" charset="0"/>
              </a:rPr>
              <a:t>овки</a:t>
            </a:r>
            <a:r>
              <a:rPr lang="ru-RU" altLang="en-US" sz="2400" dirty="0" smtClean="0">
                <a:latin typeface="Arial" panose="020B0604020202020204" pitchFamily="34" charset="0"/>
                <a:cs typeface="Arial" panose="020B0604020202020204" pitchFamily="34" charset="0"/>
              </a:rPr>
              <a:t> материјали на лентата. Намената на олукот е правилно да го </a:t>
            </a:r>
            <a:r>
              <a:rPr lang="mk-MK" altLang="en-US" sz="2400" dirty="0" smtClean="0">
                <a:latin typeface="Arial" panose="020B0604020202020204" pitchFamily="34" charset="0"/>
                <a:cs typeface="Arial" panose="020B0604020202020204" pitchFamily="34" charset="0"/>
              </a:rPr>
              <a:t>насочат</a:t>
            </a:r>
            <a:r>
              <a:rPr lang="ru-RU" altLang="en-US" sz="2400" dirty="0" smtClean="0">
                <a:latin typeface="Arial" panose="020B0604020202020204" pitchFamily="34" charset="0"/>
                <a:cs typeface="Arial" panose="020B0604020202020204" pitchFamily="34" charset="0"/>
              </a:rPr>
              <a:t> слегувањето на материјалот </a:t>
            </a:r>
            <a:r>
              <a:rPr lang="mk-MK" altLang="en-US" sz="2400" dirty="0" smtClean="0">
                <a:latin typeface="Arial" panose="020B0604020202020204" pitchFamily="34" charset="0"/>
                <a:cs typeface="Arial" panose="020B0604020202020204" pitchFamily="34" charset="0"/>
              </a:rPr>
              <a:t>врз</a:t>
            </a:r>
            <a:r>
              <a:rPr lang="ru-RU" altLang="en-US" sz="2400" dirty="0" smtClean="0">
                <a:latin typeface="Arial" panose="020B0604020202020204" pitchFamily="34" charset="0"/>
                <a:cs typeface="Arial" panose="020B0604020202020204" pitchFamily="34" charset="0"/>
              </a:rPr>
              <a:t> лентата и да ги спречат ударите притоа.</a:t>
            </a:r>
            <a:endParaRPr lang="mk-MK" altLang="en-US" sz="2400" dirty="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	Заради тоа на олуците им се дава такво закосување материјалот слегувајќи низ нив </a:t>
            </a:r>
            <a:r>
              <a:rPr lang="mk-MK" altLang="en-US" sz="2400" dirty="0" smtClean="0">
                <a:latin typeface="Arial" panose="020B0604020202020204" pitchFamily="34" charset="0"/>
                <a:cs typeface="Arial" panose="020B0604020202020204" pitchFamily="34" charset="0"/>
              </a:rPr>
              <a:t>да </a:t>
            </a:r>
            <a:r>
              <a:rPr lang="ru-RU" altLang="en-US" sz="2400" dirty="0" smtClean="0">
                <a:latin typeface="Arial" panose="020B0604020202020204" pitchFamily="34" charset="0"/>
                <a:cs typeface="Arial" panose="020B0604020202020204" pitchFamily="34" charset="0"/>
              </a:rPr>
              <a:t>добива брзина слична на брзината на лентата. Со тоа се намалува и абењето на лентата заради лизгање на материјалот по неа (заради различните брзини на лентата и материјалот), како и заради нееднаквите </a:t>
            </a:r>
            <a:r>
              <a:rPr lang="mk-MK" altLang="en-US" sz="2400" dirty="0" smtClean="0">
                <a:latin typeface="Arial" panose="020B0604020202020204" pitchFamily="34" charset="0"/>
                <a:cs typeface="Arial" panose="020B0604020202020204" pitchFamily="34" charset="0"/>
              </a:rPr>
              <a:t>насоки</a:t>
            </a:r>
            <a:r>
              <a:rPr lang="ru-RU" altLang="en-US" sz="2400" dirty="0" smtClean="0">
                <a:latin typeface="Arial" panose="020B0604020202020204" pitchFamily="34" charset="0"/>
                <a:cs typeface="Arial" panose="020B0604020202020204" pitchFamily="34" charset="0"/>
              </a:rPr>
              <a:t> на движење.</a:t>
            </a:r>
            <a:endParaRPr lang="mk-MK" altLang="en-US" sz="2400" dirty="0" smtClean="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	Ширината на уредот за засипување на лентата на својот долен дел </a:t>
            </a:r>
            <a:r>
              <a:rPr lang="en-US" altLang="en-US" sz="2400" b="1" dirty="0" smtClean="0">
                <a:latin typeface="Arial" panose="020B0604020202020204" pitchFamily="34" charset="0"/>
                <a:cs typeface="Arial" panose="020B0604020202020204" pitchFamily="34" charset="0"/>
              </a:rPr>
              <a:t>c</a:t>
            </a:r>
            <a:r>
              <a:rPr lang="ru-RU" altLang="en-US" sz="2400" dirty="0" smtClean="0">
                <a:latin typeface="Arial" panose="020B0604020202020204" pitchFamily="34" charset="0"/>
                <a:cs typeface="Arial" panose="020B0604020202020204" pitchFamily="34" charset="0"/>
              </a:rPr>
              <a:t>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1</a:t>
            </a:r>
            <a:r>
              <a:rPr lang="mk-MK" altLang="en-US" sz="2400" dirty="0" smtClean="0">
                <a:latin typeface="Arial" panose="020B0604020202020204" pitchFamily="34" charset="0"/>
                <a:cs typeface="Arial" panose="020B0604020202020204" pitchFamily="34" charset="0"/>
              </a:rPr>
              <a:t>26г</a:t>
            </a:r>
            <a:r>
              <a:rPr lang="ru-RU" altLang="en-US" sz="2400" dirty="0" smtClean="0">
                <a:latin typeface="Arial" panose="020B0604020202020204" pitchFamily="34" charset="0"/>
                <a:cs typeface="Arial" panose="020B0604020202020204" pitchFamily="34" charset="0"/>
              </a:rPr>
              <a:t>) не треба да биде поголема од (60 - 80)% од шир</a:t>
            </a:r>
            <a:r>
              <a:rPr lang="mk-MK" altLang="en-US" sz="2400" dirty="0" err="1" smtClean="0">
                <a:latin typeface="Arial" panose="020B0604020202020204" pitchFamily="34" charset="0"/>
                <a:cs typeface="Arial" panose="020B0604020202020204" pitchFamily="34" charset="0"/>
              </a:rPr>
              <a:t>оч</a:t>
            </a:r>
            <a:r>
              <a:rPr lang="ru-RU" altLang="en-US" sz="2400" dirty="0" smtClean="0">
                <a:latin typeface="Arial" panose="020B0604020202020204" pitchFamily="34" charset="0"/>
                <a:cs typeface="Arial" panose="020B0604020202020204" pitchFamily="34" charset="0"/>
              </a:rPr>
              <a:t>ината на лентата. Крајот на уредите за засипување, кој е во допир со лентата, изработен е од гумени ленти</a:t>
            </a:r>
            <a:r>
              <a:rPr lang="mk-MK" altLang="en-US" sz="2400" dirty="0" smtClean="0">
                <a:latin typeface="Arial" panose="020B0604020202020204" pitchFamily="34" charset="0"/>
                <a:cs typeface="Arial" panose="020B0604020202020204" pitchFamily="34" charset="0"/>
              </a:rPr>
              <a:t>. </a:t>
            </a:r>
          </a:p>
          <a:p>
            <a:endParaRPr lang="mk-MK" altLang="en-US" dirty="0" smtClean="0"/>
          </a:p>
        </p:txBody>
      </p:sp>
    </p:spTree>
    <p:extLst>
      <p:ext uri="{BB962C8B-B14F-4D97-AF65-F5344CB8AC3E}">
        <p14:creationId xmlns:p14="http://schemas.microsoft.com/office/powerpoint/2010/main" val="2857142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511" r="26767"/>
          <a:stretch/>
        </p:blipFill>
        <p:spPr>
          <a:xfrm>
            <a:off x="2099733" y="508000"/>
            <a:ext cx="7143320" cy="6307782"/>
          </a:xfrm>
          <a:prstGeom prst="rect">
            <a:avLst/>
          </a:prstGeom>
        </p:spPr>
      </p:pic>
    </p:spTree>
    <p:extLst>
      <p:ext uri="{BB962C8B-B14F-4D97-AF65-F5344CB8AC3E}">
        <p14:creationId xmlns:p14="http://schemas.microsoft.com/office/powerpoint/2010/main" val="4187013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8121" y="365667"/>
            <a:ext cx="10989746" cy="5324535"/>
          </a:xfrm>
          <a:prstGeom prst="rect">
            <a:avLst/>
          </a:prstGeom>
        </p:spPr>
        <p:txBody>
          <a:bodyPr wrap="square">
            <a:spAutoFit/>
          </a:bodyPr>
          <a:lstStyle/>
          <a:p>
            <a:pPr algn="ctr"/>
            <a:r>
              <a:rPr lang="ru-RU"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Уреди за симнување на материјалот</a:t>
            </a:r>
          </a:p>
          <a:p>
            <a:endParaRPr lang="ru-RU" altLang="en-US" dirty="0" smtClean="0"/>
          </a:p>
          <a:p>
            <a:r>
              <a:rPr lang="ru-RU" altLang="en-US" dirty="0"/>
              <a:t>	</a:t>
            </a:r>
            <a:r>
              <a:rPr lang="ru-RU" altLang="en-US" sz="2400" dirty="0" smtClean="0">
                <a:latin typeface="Arial" panose="020B0604020202020204" pitchFamily="34" charset="0"/>
                <a:cs typeface="Arial" panose="020B0604020202020204" pitchFamily="34" charset="0"/>
              </a:rPr>
              <a:t>При симнување на материјалот, некаде на должина помеѓу крајните барабани се користат симнувачи (гребачи) со плужен облик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1</a:t>
            </a:r>
            <a:r>
              <a:rPr lang="mk-MK" altLang="en-US" sz="2400" dirty="0" smtClean="0">
                <a:latin typeface="Arial" panose="020B0604020202020204" pitchFamily="34" charset="0"/>
                <a:cs typeface="Arial" panose="020B0604020202020204" pitchFamily="34" charset="0"/>
              </a:rPr>
              <a:t>27</a:t>
            </a:r>
            <a:r>
              <a:rPr lang="en-US" altLang="en-US" sz="2400" dirty="0" smtClean="0">
                <a:latin typeface="Arial" panose="020B0604020202020204" pitchFamily="34" charset="0"/>
                <a:cs typeface="Arial" panose="020B0604020202020204" pitchFamily="34" charset="0"/>
              </a:rPr>
              <a:t>a</a:t>
            </a:r>
            <a:r>
              <a:rPr lang="ru-RU" altLang="en-US" sz="2400" dirty="0" smtClean="0">
                <a:latin typeface="Arial" panose="020B0604020202020204" pitchFamily="34" charset="0"/>
                <a:cs typeface="Arial" panose="020B0604020202020204" pitchFamily="34" charset="0"/>
              </a:rPr>
              <a:t>), коси симнувачи за симнување на материјалот на страна </a:t>
            </a:r>
            <a:r>
              <a:rPr lang="mk-MK" altLang="en-US" sz="2400" dirty="0" smtClean="0">
                <a:latin typeface="Arial" panose="020B0604020202020204" pitchFamily="34" charset="0"/>
                <a:cs typeface="Arial" panose="020B0604020202020204" pitchFamily="34" charset="0"/>
              </a:rPr>
              <a:t>(сл. 127б) </a:t>
            </a:r>
            <a:r>
              <a:rPr lang="ru-RU" altLang="en-US" sz="2400" dirty="0" smtClean="0">
                <a:latin typeface="Arial" panose="020B0604020202020204" pitchFamily="34" charset="0"/>
                <a:cs typeface="Arial" panose="020B0604020202020204" pitchFamily="34" charset="0"/>
              </a:rPr>
              <a:t>и барабански симнувачи (</a:t>
            </a:r>
            <a:r>
              <a:rPr lang="mk-MK" altLang="en-US" sz="2400" dirty="0" smtClean="0">
                <a:latin typeface="Arial" panose="020B0604020202020204" pitchFamily="34" charset="0"/>
                <a:cs typeface="Arial" panose="020B0604020202020204" pitchFamily="34" charset="0"/>
              </a:rPr>
              <a:t>с</a:t>
            </a:r>
            <a:r>
              <a:rPr lang="ru-RU" altLang="en-US" sz="2400" dirty="0" smtClean="0">
                <a:latin typeface="Arial" panose="020B0604020202020204" pitchFamily="34" charset="0"/>
                <a:cs typeface="Arial" panose="020B0604020202020204" pitchFamily="34" charset="0"/>
              </a:rPr>
              <a:t>л. 1</a:t>
            </a:r>
            <a:r>
              <a:rPr lang="mk-MK" altLang="en-US" sz="2400" dirty="0" smtClean="0">
                <a:latin typeface="Arial" panose="020B0604020202020204" pitchFamily="34" charset="0"/>
                <a:cs typeface="Arial" panose="020B0604020202020204" pitchFamily="34" charset="0"/>
              </a:rPr>
              <a:t>27в</a:t>
            </a:r>
            <a:r>
              <a:rPr lang="ru-RU" altLang="en-US" sz="2400" dirty="0" smtClean="0">
                <a:latin typeface="Arial" panose="020B0604020202020204" pitchFamily="34" charset="0"/>
                <a:cs typeface="Arial" panose="020B0604020202020204" pitchFamily="34" charset="0"/>
              </a:rPr>
              <a:t>). И плужните и барабанските симнувачи можат да бидат поставени на колички. </a:t>
            </a:r>
            <a:endParaRPr lang="mk-MK" altLang="en-US" sz="2400" dirty="0" smtClean="0">
              <a:latin typeface="Arial" panose="020B0604020202020204" pitchFamily="34" charset="0"/>
              <a:cs typeface="Arial" panose="020B0604020202020204" pitchFamily="34" charset="0"/>
            </a:endParaRPr>
          </a:p>
          <a:p>
            <a:r>
              <a:rPr lang="ru-RU"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altLang="en-US" sz="2400" dirty="0" smtClean="0">
                <a:latin typeface="Arial" panose="020B0604020202020204" pitchFamily="34" charset="0"/>
                <a:cs typeface="Arial" panose="020B0604020202020204" pitchFamily="34" charset="0"/>
              </a:rPr>
              <a:t>Барабанските симнувачи помалку ја абат лентата, но се непогодни за работа со товари во парче. Плужните и барабанските симнувачи кои се вградени на количките можат да се п</a:t>
            </a:r>
            <a:r>
              <a:rPr lang="mk-MK" altLang="en-US" sz="2400" dirty="0" smtClean="0">
                <a:latin typeface="Arial" panose="020B0604020202020204" pitchFamily="34" charset="0"/>
                <a:cs typeface="Arial" panose="020B0604020202020204" pitchFamily="34" charset="0"/>
              </a:rPr>
              <a:t>о</a:t>
            </a:r>
            <a:r>
              <a:rPr lang="ru-RU" altLang="en-US" sz="2400" dirty="0" smtClean="0">
                <a:latin typeface="Arial" panose="020B0604020202020204" pitchFamily="34" charset="0"/>
                <a:cs typeface="Arial" panose="020B0604020202020204" pitchFamily="34" charset="0"/>
              </a:rPr>
              <a:t>местуваат по должината на транспортерот рачно, со помош на одвоен погон или со помош на погон од самата лента </a:t>
            </a:r>
            <a:endParaRPr lang="mk-MK" altLang="en-US" sz="2400" dirty="0" smtClean="0">
              <a:latin typeface="Arial" panose="020B0604020202020204" pitchFamily="34" charset="0"/>
              <a:cs typeface="Arial" panose="020B0604020202020204" pitchFamily="34" charset="0"/>
            </a:endParaRPr>
          </a:p>
          <a:p>
            <a:endParaRPr lang="ru-RU"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27212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733" y="464235"/>
            <a:ext cx="11125200" cy="5262979"/>
          </a:xfrm>
          <a:prstGeom prst="rect">
            <a:avLst/>
          </a:prstGeom>
        </p:spPr>
        <p:txBody>
          <a:bodyPr wrap="square">
            <a:spAutoFit/>
          </a:bodyPr>
          <a:lstStyle/>
          <a:p>
            <a:r>
              <a:rPr lang="en-US" sz="2400" b="1" dirty="0" smtClean="0">
                <a:effectLst/>
                <a:latin typeface="Arial" panose="020B0604020202020204" pitchFamily="34" charset="0"/>
                <a:ea typeface="Times New Roman" panose="02020603050405020304" pitchFamily="18" charset="0"/>
                <a:cs typeface="Arial" panose="020B0604020202020204" pitchFamily="34" charset="0"/>
              </a:rPr>
              <a:t>1.</a:t>
            </a:r>
            <a:r>
              <a:rPr lang="ru-RU" sz="2400" b="1" dirty="0" smtClean="0">
                <a:effectLst/>
                <a:latin typeface="Arial" panose="020B0604020202020204" pitchFamily="34" charset="0"/>
                <a:ea typeface="Times New Roman" panose="02020603050405020304" pitchFamily="18" charset="0"/>
                <a:cs typeface="Arial" panose="020B0604020202020204" pitchFamily="34" charset="0"/>
              </a:rPr>
              <a:t>Транспортерите</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се изработуваат во разни варијанти</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 </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а</a:t>
            </a:r>
            <a:r>
              <a:rPr lang="ru-RU" sz="2400" b="1" dirty="0">
                <a:latin typeface="Arial" panose="020B0604020202020204" pitchFamily="34" charset="0"/>
                <a:cs typeface="Arial" panose="020B0604020202020204" pitchFamily="34" charset="0"/>
              </a:rPr>
              <a:t>) Лентести транспортери </a:t>
            </a:r>
            <a:r>
              <a:rPr lang="ru-RU" sz="2400" dirty="0" smtClean="0">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се оние кај кои материјалот се транспортира со бесконечна лента. Овие транспортер</a:t>
            </a:r>
            <a:r>
              <a:rPr lang="mk-MK" sz="2400" dirty="0">
                <a:latin typeface="Arial" panose="020B0604020202020204" pitchFamily="34" charset="0"/>
                <a:cs typeface="Arial" panose="020B0604020202020204" pitchFamily="34" charset="0"/>
              </a:rPr>
              <a:t>и</a:t>
            </a:r>
            <a:r>
              <a:rPr lang="ru-RU" sz="2400" dirty="0">
                <a:latin typeface="Arial" panose="020B0604020202020204" pitchFamily="34" charset="0"/>
                <a:cs typeface="Arial" panose="020B0604020202020204" pitchFamily="34" charset="0"/>
              </a:rPr>
              <a:t> имаат широка примена заради простата конструкција и големите експлоатациони предности.</a:t>
            </a:r>
            <a:endParaRPr lang="en-US" sz="2400" dirty="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б</a:t>
            </a:r>
            <a:r>
              <a:rPr lang="ru-RU" sz="2400" b="1" dirty="0">
                <a:latin typeface="Arial" panose="020B0604020202020204" pitchFamily="34" charset="0"/>
                <a:cs typeface="Arial" panose="020B0604020202020204" pitchFamily="34" charset="0"/>
              </a:rPr>
              <a:t>) Плочести </a:t>
            </a:r>
            <a:r>
              <a:rPr lang="ru-RU" sz="2400" b="1" dirty="0" smtClean="0">
                <a:latin typeface="Arial" panose="020B0604020202020204" pitchFamily="34" charset="0"/>
                <a:cs typeface="Arial" panose="020B0604020202020204" pitchFamily="34" charset="0"/>
              </a:rPr>
              <a:t>транспортери</a:t>
            </a:r>
            <a:r>
              <a:rPr lang="en-US" sz="2400" b="1" dirty="0" smtClean="0">
                <a:latin typeface="Arial" panose="020B0604020202020204" pitchFamily="34" charset="0"/>
                <a:cs typeface="Arial" panose="020B0604020202020204" pitchFamily="34" charset="0"/>
              </a:rPr>
              <a:t> </a:t>
            </a:r>
            <a:r>
              <a:rPr lang="mk-MK" sz="2400" dirty="0" smtClean="0">
                <a:latin typeface="Arial" panose="020B0604020202020204" pitchFamily="34" charset="0"/>
                <a:cs typeface="Arial" panose="020B0604020202020204" pitchFamily="34" charset="0"/>
              </a:rPr>
              <a:t>– </a:t>
            </a:r>
            <a:r>
              <a:rPr lang="mk-MK" sz="2400" dirty="0">
                <a:latin typeface="Arial" panose="020B0604020202020204" pitchFamily="34" charset="0"/>
                <a:cs typeface="Arial" panose="020B0604020202020204" pitchFamily="34" charset="0"/>
              </a:rPr>
              <a:t>кај овие транспортери материјалот лежи врз плочи кои се поврзани со два паралелни бесконечни синџири. Овие транспортери најчесто се користат за пренос на </a:t>
            </a:r>
            <a:r>
              <a:rPr lang="mk-MK" sz="2400" dirty="0" err="1">
                <a:latin typeface="Arial" panose="020B0604020202020204" pitchFamily="34" charset="0"/>
                <a:cs typeface="Arial" panose="020B0604020202020204" pitchFamily="34" charset="0"/>
              </a:rPr>
              <a:t>парчести</a:t>
            </a:r>
            <a:r>
              <a:rPr lang="mk-MK" sz="2400" dirty="0">
                <a:latin typeface="Arial" panose="020B0604020202020204" pitchFamily="34" charset="0"/>
                <a:cs typeface="Arial" panose="020B0604020202020204" pitchFamily="34" charset="0"/>
              </a:rPr>
              <a:t> товари.</a:t>
            </a:r>
            <a:endParaRPr lang="en-US" sz="2400" dirty="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	</a:t>
            </a:r>
            <a:r>
              <a:rPr lang="mk-MK" sz="2400" b="1" dirty="0" smtClean="0">
                <a:latin typeface="Arial" panose="020B0604020202020204" pitchFamily="34" charset="0"/>
                <a:cs typeface="Arial" panose="020B0604020202020204" pitchFamily="34" charset="0"/>
              </a:rPr>
              <a:t>в</a:t>
            </a:r>
            <a:r>
              <a:rPr lang="mk-MK" sz="2400" b="1" dirty="0">
                <a:latin typeface="Arial" panose="020B0604020202020204" pitchFamily="34" charset="0"/>
                <a:cs typeface="Arial" panose="020B0604020202020204" pitchFamily="34" charset="0"/>
              </a:rPr>
              <a:t>) </a:t>
            </a:r>
            <a:r>
              <a:rPr lang="mk-MK" sz="2400" b="1" dirty="0" err="1">
                <a:latin typeface="Arial" panose="020B0604020202020204" pitchFamily="34" charset="0"/>
                <a:cs typeface="Arial" panose="020B0604020202020204" pitchFamily="34" charset="0"/>
              </a:rPr>
              <a:t>Грабиличести</a:t>
            </a:r>
            <a:r>
              <a:rPr lang="mk-MK" sz="2400" b="1" dirty="0">
                <a:latin typeface="Arial" panose="020B0604020202020204" pitchFamily="34" charset="0"/>
                <a:cs typeface="Arial" panose="020B0604020202020204" pitchFamily="34" charset="0"/>
              </a:rPr>
              <a:t> </a:t>
            </a:r>
            <a:r>
              <a:rPr lang="mk-MK" sz="2400" b="1" dirty="0" smtClean="0">
                <a:latin typeface="Arial" panose="020B0604020202020204" pitchFamily="34" charset="0"/>
                <a:cs typeface="Arial" panose="020B0604020202020204" pitchFamily="34" charset="0"/>
              </a:rPr>
              <a:t>транспортери</a:t>
            </a:r>
            <a:r>
              <a:rPr lang="mk-MK" sz="2400" dirty="0" smtClean="0">
                <a:latin typeface="Arial" panose="020B0604020202020204" pitchFamily="34" charset="0"/>
                <a:cs typeface="Arial" panose="020B0604020202020204" pitchFamily="34" charset="0"/>
              </a:rPr>
              <a:t> </a:t>
            </a:r>
            <a:r>
              <a:rPr lang="mk-MK" sz="2400" dirty="0">
                <a:latin typeface="Arial" panose="020B0604020202020204" pitchFamily="34" charset="0"/>
                <a:cs typeface="Arial" panose="020B0604020202020204" pitchFamily="34" charset="0"/>
              </a:rPr>
              <a:t>– кај овие транспортери материјалот (ровок) се транспортира со преместување по коритото со помош на попречни </a:t>
            </a:r>
            <a:r>
              <a:rPr lang="mk-MK" sz="2400" dirty="0" err="1">
                <a:latin typeface="Arial" panose="020B0604020202020204" pitchFamily="34" charset="0"/>
                <a:cs typeface="Arial" panose="020B0604020202020204" pitchFamily="34" charset="0"/>
              </a:rPr>
              <a:t>гребачи</a:t>
            </a:r>
            <a:r>
              <a:rPr lang="mk-MK" sz="2400" dirty="0">
                <a:latin typeface="Arial" panose="020B0604020202020204" pitchFamily="34" charset="0"/>
                <a:cs typeface="Arial" panose="020B0604020202020204" pitchFamily="34" charset="0"/>
              </a:rPr>
              <a:t> врзани за еден или два бесконечни </a:t>
            </a:r>
            <a:r>
              <a:rPr lang="mk-MK" sz="2400" dirty="0" err="1">
                <a:latin typeface="Arial" panose="020B0604020202020204" pitchFamily="34" charset="0"/>
                <a:cs typeface="Arial" panose="020B0604020202020204" pitchFamily="34" charset="0"/>
              </a:rPr>
              <a:t>влечни</a:t>
            </a:r>
            <a:r>
              <a:rPr lang="mk-MK" sz="2400" dirty="0">
                <a:latin typeface="Arial" panose="020B0604020202020204" pitchFamily="34" charset="0"/>
                <a:cs typeface="Arial" panose="020B0604020202020204" pitchFamily="34" charset="0"/>
              </a:rPr>
              <a:t> синџири; се користат за транспорт на материјал на релативно мали растојанија</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1783196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299" t="-969" r="10170" b="969"/>
          <a:stretch/>
        </p:blipFill>
        <p:spPr>
          <a:xfrm>
            <a:off x="1507067" y="316414"/>
            <a:ext cx="9076266" cy="6202028"/>
          </a:xfrm>
          <a:prstGeom prst="rect">
            <a:avLst/>
          </a:prstGeom>
        </p:spPr>
      </p:pic>
    </p:spTree>
    <p:extLst>
      <p:ext uri="{BB962C8B-B14F-4D97-AF65-F5344CB8AC3E}">
        <p14:creationId xmlns:p14="http://schemas.microsoft.com/office/powerpoint/2010/main" val="792245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252" y="179400"/>
            <a:ext cx="11497747" cy="6186309"/>
          </a:xfrm>
          <a:prstGeom prst="rect">
            <a:avLst/>
          </a:prstGeom>
        </p:spPr>
        <p:txBody>
          <a:bodyPr wrap="square">
            <a:spAutoFit/>
          </a:bodyPr>
          <a:lstStyle/>
          <a:p>
            <a:pPr algn="ctr"/>
            <a:r>
              <a:rPr lang="ru-RU"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Плочести и грабиличести </a:t>
            </a:r>
            <a:r>
              <a:rPr lang="ru-RU"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транспортери</a:t>
            </a:r>
            <a:endParaRPr lang="en-US"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altLang="en-US" sz="4000" dirty="0">
              <a:effectLst>
                <a:outerShdw blurRad="38100" dist="38100" dir="2700000" algn="tl">
                  <a:srgbClr val="000000">
                    <a:alpha val="43137"/>
                  </a:srgbClr>
                </a:outerShdw>
              </a:effectLst>
            </a:endParaRPr>
          </a:p>
          <a:p>
            <a:r>
              <a:rPr lang="ru-RU" altLang="en-US" sz="4000" dirty="0"/>
              <a:t>Плочестите транспортери пренесуваат материјал на носечки елемент (</a:t>
            </a:r>
            <a:r>
              <a:rPr lang="mk-MK" altLang="en-US" sz="4000" dirty="0"/>
              <a:t>с</a:t>
            </a:r>
            <a:r>
              <a:rPr lang="ru-RU" altLang="en-US" sz="4000" dirty="0"/>
              <a:t>л. 1</a:t>
            </a:r>
            <a:r>
              <a:rPr lang="mk-MK" altLang="en-US" sz="4000" dirty="0"/>
              <a:t>29а и б</a:t>
            </a:r>
            <a:r>
              <a:rPr lang="ru-RU" altLang="en-US" sz="4000" dirty="0"/>
              <a:t>) кој се состои од еден или два бесконечни влечни синџири </a:t>
            </a:r>
            <a:r>
              <a:rPr lang="ru-RU" altLang="en-US" sz="4000" b="1" dirty="0"/>
              <a:t>1</a:t>
            </a:r>
            <a:r>
              <a:rPr lang="ru-RU" altLang="en-US" sz="4000" dirty="0"/>
              <a:t>, кои преминуваат преку синџирници </a:t>
            </a:r>
            <a:r>
              <a:rPr lang="ru-RU" altLang="en-US" sz="4000" b="1" dirty="0"/>
              <a:t>2</a:t>
            </a:r>
            <a:r>
              <a:rPr lang="ru-RU" altLang="en-US" sz="4000" dirty="0"/>
              <a:t> и </a:t>
            </a:r>
            <a:r>
              <a:rPr lang="ru-RU" altLang="en-US" sz="4000" b="1" dirty="0"/>
              <a:t>3</a:t>
            </a:r>
            <a:r>
              <a:rPr lang="ru-RU" altLang="en-US" sz="4000" dirty="0"/>
              <a:t> и од плочи </a:t>
            </a:r>
            <a:r>
              <a:rPr lang="ru-RU" altLang="en-US" sz="4000" b="1" dirty="0"/>
              <a:t>4</a:t>
            </a:r>
            <a:r>
              <a:rPr lang="ru-RU" altLang="en-US" sz="4000" dirty="0"/>
              <a:t>, прицврстени за влечните синџири. </a:t>
            </a:r>
            <a:endParaRPr lang="mk-MK" altLang="en-US" sz="4000" dirty="0"/>
          </a:p>
          <a:p>
            <a:r>
              <a:rPr lang="ru-RU" altLang="en-US" sz="4000" dirty="0"/>
              <a:t>Плочестата лента се носи со помош на мали тркала </a:t>
            </a:r>
            <a:r>
              <a:rPr lang="ru-RU" altLang="en-US" sz="4000" b="1" dirty="0"/>
              <a:t>5</a:t>
            </a:r>
            <a:r>
              <a:rPr lang="ru-RU" altLang="en-US" sz="4000" dirty="0"/>
              <a:t> кои се движат по водилки </a:t>
            </a:r>
            <a:r>
              <a:rPr lang="ru-RU" altLang="en-US" sz="4000" b="1" dirty="0"/>
              <a:t>6</a:t>
            </a:r>
            <a:r>
              <a:rPr lang="ru-RU" altLang="en-US" sz="4000" dirty="0"/>
              <a:t>. </a:t>
            </a:r>
            <a:endParaRPr lang="mk-MK" altLang="en-US" sz="4000" dirty="0"/>
          </a:p>
          <a:p>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328209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533" y="0"/>
            <a:ext cx="11768667" cy="769441"/>
          </a:xfrm>
          <a:prstGeom prst="rect">
            <a:avLst/>
          </a:prstGeom>
        </p:spPr>
        <p:txBody>
          <a:bodyPr wrap="square">
            <a:spAutoFit/>
          </a:bodyPr>
          <a:lstStyle/>
          <a:p>
            <a:pPr algn="ctr"/>
            <a:r>
              <a:rPr lang="mk-MK"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Плочести транспортери</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18533" y="817565"/>
            <a:ext cx="10397067" cy="6143373"/>
          </a:xfrm>
          <a:prstGeom prst="rect">
            <a:avLst/>
          </a:prstGeom>
        </p:spPr>
      </p:pic>
    </p:spTree>
    <p:extLst>
      <p:ext uri="{BB962C8B-B14F-4D97-AF65-F5344CB8AC3E}">
        <p14:creationId xmlns:p14="http://schemas.microsoft.com/office/powerpoint/2010/main" val="1735746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199" y="204169"/>
            <a:ext cx="11650133" cy="5539978"/>
          </a:xfrm>
          <a:prstGeom prst="rect">
            <a:avLst/>
          </a:prstGeom>
        </p:spPr>
        <p:txBody>
          <a:bodyPr wrap="square">
            <a:spAutoFit/>
          </a:bodyPr>
          <a:lstStyle/>
          <a:p>
            <a:r>
              <a:rPr lang="ru-RU" altLang="en-US" sz="2400" dirty="0">
                <a:latin typeface="Arial" panose="020B0604020202020204" pitchFamily="34" charset="0"/>
                <a:cs typeface="Arial" panose="020B0604020202020204" pitchFamily="34" charset="0"/>
              </a:rPr>
              <a:t>При п</a:t>
            </a:r>
            <a:r>
              <a:rPr lang="mk-MK" altLang="en-US" sz="2400" dirty="0">
                <a:latin typeface="Arial" panose="020B0604020202020204" pitchFamily="34" charset="0"/>
                <a:cs typeface="Arial" panose="020B0604020202020204" pitchFamily="34" charset="0"/>
              </a:rPr>
              <a:t>о</a:t>
            </a:r>
            <a:r>
              <a:rPr lang="ru-RU" altLang="en-US" sz="2400" dirty="0">
                <a:latin typeface="Arial" panose="020B0604020202020204" pitchFamily="34" charset="0"/>
                <a:cs typeface="Arial" panose="020B0604020202020204" pitchFamily="34" charset="0"/>
              </a:rPr>
              <a:t>местување на р</a:t>
            </a:r>
            <a:r>
              <a:rPr lang="mk-MK" altLang="en-US" sz="2400" dirty="0" err="1">
                <a:latin typeface="Arial" panose="020B0604020202020204" pitchFamily="34" charset="0"/>
                <a:cs typeface="Arial" panose="020B0604020202020204" pitchFamily="34" charset="0"/>
              </a:rPr>
              <a:t>овок</a:t>
            </a:r>
            <a:r>
              <a:rPr lang="ru-RU" altLang="en-US" sz="2400" dirty="0">
                <a:latin typeface="Arial" panose="020B0604020202020204" pitchFamily="34" charset="0"/>
                <a:cs typeface="Arial" panose="020B0604020202020204" pitchFamily="34" charset="0"/>
              </a:rPr>
              <a:t> материјал плочите имаат олучест облик, па затоа таквите транспортери се викаат олучести. За да се спречи испаѓањето на материјалот, плочите делумно се поклопуваат една со друга (</a:t>
            </a:r>
            <a:r>
              <a:rPr lang="mk-MK" altLang="en-US" sz="2400" dirty="0">
                <a:latin typeface="Arial" panose="020B0604020202020204" pitchFamily="34" charset="0"/>
                <a:cs typeface="Arial" panose="020B0604020202020204" pitchFamily="34" charset="0"/>
              </a:rPr>
              <a:t>с</a:t>
            </a:r>
            <a:r>
              <a:rPr lang="ru-RU" altLang="en-US" sz="2400" dirty="0">
                <a:latin typeface="Arial" panose="020B0604020202020204" pitchFamily="34" charset="0"/>
                <a:cs typeface="Arial" panose="020B0604020202020204" pitchFamily="34" charset="0"/>
              </a:rPr>
              <a:t>л. 1</a:t>
            </a:r>
            <a:r>
              <a:rPr lang="mk-MK" altLang="en-US" sz="2400" dirty="0">
                <a:latin typeface="Arial" panose="020B0604020202020204" pitchFamily="34" charset="0"/>
                <a:cs typeface="Arial" panose="020B0604020202020204" pitchFamily="34" charset="0"/>
              </a:rPr>
              <a:t>29в</a:t>
            </a:r>
            <a:r>
              <a:rPr lang="ru-RU" altLang="en-US" sz="2400" dirty="0" smtClean="0">
                <a:latin typeface="Arial" panose="020B0604020202020204" pitchFamily="34" charset="0"/>
                <a:cs typeface="Arial" panose="020B0604020202020204" pitchFamily="34" charset="0"/>
              </a:rPr>
              <a:t>).</a:t>
            </a:r>
            <a:endParaRPr lang="en-US" altLang="en-US" sz="2400" dirty="0" smtClean="0">
              <a:latin typeface="Arial" panose="020B0604020202020204" pitchFamily="34" charset="0"/>
              <a:cs typeface="Arial" panose="020B0604020202020204" pitchFamily="34" charset="0"/>
            </a:endParaRPr>
          </a:p>
          <a:p>
            <a:r>
              <a:rPr lang="ru-RU" altLang="en-US" sz="2400" dirty="0">
                <a:latin typeface="Arial" panose="020B0604020202020204" pitchFamily="34" charset="0"/>
                <a:cs typeface="Arial" panose="020B0604020202020204" pitchFamily="34" charset="0"/>
              </a:rPr>
              <a:t>Плочестите транспортери можат да го п</a:t>
            </a:r>
            <a:r>
              <a:rPr lang="mk-MK" altLang="en-US" sz="2400" dirty="0">
                <a:latin typeface="Arial" panose="020B0604020202020204" pitchFamily="34" charset="0"/>
                <a:cs typeface="Arial" panose="020B0604020202020204" pitchFamily="34" charset="0"/>
              </a:rPr>
              <a:t>о</a:t>
            </a:r>
            <a:r>
              <a:rPr lang="ru-RU" altLang="en-US" sz="2400" dirty="0">
                <a:latin typeface="Arial" panose="020B0604020202020204" pitchFamily="34" charset="0"/>
                <a:cs typeface="Arial" panose="020B0604020202020204" pitchFamily="34" charset="0"/>
              </a:rPr>
              <a:t>местуваат материјалот како во хоризонтален правец, така и косо. Аголот на наклонот на плочестите транспортери со рамни плочи е 15</a:t>
            </a:r>
            <a:r>
              <a:rPr lang="mk-MK" altLang="en-US" sz="2400" baseline="30000" dirty="0">
                <a:latin typeface="Arial" panose="020B0604020202020204" pitchFamily="34" charset="0"/>
                <a:cs typeface="Arial" panose="020B0604020202020204" pitchFamily="34" charset="0"/>
              </a:rPr>
              <a:t>0</a:t>
            </a:r>
            <a:r>
              <a:rPr lang="ru-RU" altLang="en-US" sz="2400" dirty="0">
                <a:latin typeface="Arial" panose="020B0604020202020204" pitchFamily="34" charset="0"/>
                <a:cs typeface="Arial" panose="020B0604020202020204" pitchFamily="34" charset="0"/>
              </a:rPr>
              <a:t>-20</a:t>
            </a:r>
            <a:r>
              <a:rPr lang="ru-RU" altLang="en-US" sz="2400" baseline="30000" dirty="0">
                <a:latin typeface="Arial" panose="020B0604020202020204" pitchFamily="34" charset="0"/>
                <a:cs typeface="Arial" panose="020B0604020202020204" pitchFamily="34" charset="0"/>
              </a:rPr>
              <a:t>0</a:t>
            </a:r>
            <a:r>
              <a:rPr lang="ru-RU" altLang="en-US" sz="2400" dirty="0">
                <a:latin typeface="Arial" panose="020B0604020202020204" pitchFamily="34" charset="0"/>
                <a:cs typeface="Arial" panose="020B0604020202020204" pitchFamily="34" charset="0"/>
              </a:rPr>
              <a:t>, додека кај плочите со вдлабнатини тој изнесува и 35</a:t>
            </a:r>
            <a:r>
              <a:rPr lang="ru-RU" altLang="en-US" sz="2400" baseline="30000" dirty="0">
                <a:latin typeface="Arial" panose="020B0604020202020204" pitchFamily="34" charset="0"/>
                <a:cs typeface="Arial" panose="020B0604020202020204" pitchFamily="34" charset="0"/>
              </a:rPr>
              <a:t>0</a:t>
            </a:r>
            <a:r>
              <a:rPr lang="ru-RU" altLang="en-US" sz="2400" dirty="0">
                <a:latin typeface="Arial" panose="020B0604020202020204" pitchFamily="34" charset="0"/>
                <a:cs typeface="Arial" panose="020B0604020202020204" pitchFamily="34" charset="0"/>
              </a:rPr>
              <a:t>. </a:t>
            </a:r>
            <a:endParaRPr lang="mk-MK" altLang="en-US" sz="2400" dirty="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 </a:t>
            </a:r>
            <a:r>
              <a:rPr lang="ru-RU" altLang="en-US" sz="2400" dirty="0">
                <a:latin typeface="Arial" panose="020B0604020202020204" pitchFamily="34" charset="0"/>
                <a:cs typeface="Arial" panose="020B0604020202020204" pitchFamily="34" charset="0"/>
              </a:rPr>
              <a:t>Плочестите транспортери се употребуваат и за пренесување на материјал со висока температура, како на пр. материјал од ротационите печки, како и за пренесување на тешки крупни парчиња со остри </a:t>
            </a:r>
            <a:r>
              <a:rPr lang="mk-MK" altLang="en-US" sz="2400" dirty="0">
                <a:latin typeface="Arial" panose="020B0604020202020204" pitchFamily="34" charset="0"/>
                <a:cs typeface="Arial" panose="020B0604020202020204" pitchFamily="34" charset="0"/>
              </a:rPr>
              <a:t>рабови</a:t>
            </a:r>
            <a:r>
              <a:rPr lang="ru-RU" altLang="en-US" sz="2400" dirty="0">
                <a:latin typeface="Arial" panose="020B0604020202020204" pitchFamily="34" charset="0"/>
                <a:cs typeface="Arial" panose="020B0604020202020204" pitchFamily="34" charset="0"/>
              </a:rPr>
              <a:t> кои би ја оштетиле гумената лента, </a:t>
            </a:r>
            <a:r>
              <a:rPr lang="mk-MK" altLang="en-US" sz="2400" dirty="0">
                <a:latin typeface="Arial" panose="020B0604020202020204" pitchFamily="34" charset="0"/>
                <a:cs typeface="Arial" panose="020B0604020202020204" pitchFamily="34" charset="0"/>
              </a:rPr>
              <a:t>до колку</a:t>
            </a:r>
            <a:r>
              <a:rPr lang="ru-RU" altLang="en-US" sz="2400" dirty="0">
                <a:latin typeface="Arial" panose="020B0604020202020204" pitchFamily="34" charset="0"/>
                <a:cs typeface="Arial" panose="020B0604020202020204" pitchFamily="34" charset="0"/>
              </a:rPr>
              <a:t> би се пренесувале со транспортери со гумени ленти. </a:t>
            </a:r>
            <a:endParaRPr lang="mk-MK" altLang="en-US" sz="2400" dirty="0">
              <a:latin typeface="Arial" panose="020B0604020202020204" pitchFamily="34" charset="0"/>
              <a:cs typeface="Arial" panose="020B0604020202020204" pitchFamily="34" charset="0"/>
            </a:endParaRPr>
          </a:p>
          <a:p>
            <a:r>
              <a:rPr lang="ru-RU" altLang="en-US" sz="2400" dirty="0">
                <a:latin typeface="Arial" panose="020B0604020202020204" pitchFamily="34" charset="0"/>
                <a:cs typeface="Arial" panose="020B0604020202020204" pitchFamily="34" charset="0"/>
              </a:rPr>
              <a:t>Плочестите транспортери се користат како делови на транспортниот синџир; тие ја нашле својата примена како додавачи на крупен материјал од бункерите во дробилките и сл.</a:t>
            </a:r>
            <a:endParaRPr lang="mk-MK" altLang="en-US" sz="2400" dirty="0">
              <a:latin typeface="Arial" panose="020B0604020202020204" pitchFamily="34" charset="0"/>
              <a:cs typeface="Arial" panose="020B0604020202020204" pitchFamily="34" charset="0"/>
            </a:endParaRPr>
          </a:p>
          <a:p>
            <a:endParaRPr lang="mk-MK" altLang="en-US" dirty="0"/>
          </a:p>
        </p:txBody>
      </p:sp>
    </p:spTree>
    <p:extLst>
      <p:ext uri="{BB962C8B-B14F-4D97-AF65-F5344CB8AC3E}">
        <p14:creationId xmlns:p14="http://schemas.microsoft.com/office/powerpoint/2010/main" val="3342671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33650"/>
            <a:ext cx="11954932" cy="8217634"/>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rPr>
              <a:t>Конструкцијата на плочестите транспортери зависи од различни услови. Плочестите транспортери можат да бидат:</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a:t>
            </a:r>
            <a:r>
              <a:rPr lang="ru-RU" sz="2400" i="1" dirty="0">
                <a:latin typeface="Arial" panose="020B0604020202020204" pitchFamily="34" charset="0"/>
                <a:ea typeface="Times New Roman" panose="02020603050405020304" pitchFamily="18" charset="0"/>
              </a:rPr>
              <a:t>1. според намената</a:t>
            </a:r>
            <a:r>
              <a:rPr lang="ru-RU" sz="2400" dirty="0">
                <a:latin typeface="Arial" panose="020B0604020202020204" pitchFamily="34" charset="0"/>
                <a:ea typeface="Times New Roman" panose="02020603050405020304" pitchFamily="18" charset="0"/>
              </a:rPr>
              <a:t>: а) општа намена; б) специјални</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a:t>
            </a:r>
            <a:r>
              <a:rPr lang="ru-RU" sz="2400" i="1" dirty="0">
                <a:latin typeface="Arial" panose="020B0604020202020204" pitchFamily="34" charset="0"/>
                <a:ea typeface="Times New Roman" panose="02020603050405020304" pitchFamily="18" charset="0"/>
              </a:rPr>
              <a:t>2. според изведбата на носечкиот елемент</a:t>
            </a:r>
            <a:r>
              <a:rPr lang="ru-RU" sz="2400" dirty="0">
                <a:latin typeface="Arial" panose="020B0604020202020204" pitchFamily="34" charset="0"/>
                <a:ea typeface="Times New Roman" panose="02020603050405020304" pitchFamily="18" charset="0"/>
              </a:rPr>
              <a:t>: а) крути, за праволиниски патеки; б) свиткувачки, за криволиниски патеки;</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a:t>
            </a:r>
            <a:r>
              <a:rPr lang="ru-RU" sz="2400" i="1" dirty="0">
                <a:latin typeface="Arial" panose="020B0604020202020204" pitchFamily="34" charset="0"/>
                <a:ea typeface="Times New Roman" panose="02020603050405020304" pitchFamily="18" charset="0"/>
              </a:rPr>
              <a:t>3. </a:t>
            </a:r>
            <a:r>
              <a:rPr lang="mk-MK" sz="2400" i="1" dirty="0">
                <a:latin typeface="Arial" panose="020B0604020202020204" pitchFamily="34" charset="0"/>
                <a:ea typeface="Times New Roman" panose="02020603050405020304" pitchFamily="18" charset="0"/>
              </a:rPr>
              <a:t>с</a:t>
            </a:r>
            <a:r>
              <a:rPr lang="ru-RU" sz="2400" i="1" dirty="0">
                <a:latin typeface="Arial" panose="020B0604020202020204" pitchFamily="34" charset="0"/>
                <a:ea typeface="Times New Roman" panose="02020603050405020304" pitchFamily="18" charset="0"/>
              </a:rPr>
              <a:t>поред начинот на изведба на носечките тркала</a:t>
            </a:r>
            <a:r>
              <a:rPr lang="ru-RU" sz="2400" dirty="0">
                <a:latin typeface="Arial" panose="020B0604020202020204" pitchFamily="34" charset="0"/>
                <a:ea typeface="Times New Roman" panose="02020603050405020304" pitchFamily="18" charset="0"/>
              </a:rPr>
              <a:t>; а) со неподвижни валчести носачи; б) со валјаци (тркала) кои се движат заедно со носечкиот елемент;</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a:t>
            </a:r>
            <a:r>
              <a:rPr lang="ru-RU" sz="2400" i="1" dirty="0">
                <a:latin typeface="Arial" panose="020B0604020202020204" pitchFamily="34" charset="0"/>
                <a:ea typeface="Times New Roman" panose="02020603050405020304" pitchFamily="18" charset="0"/>
              </a:rPr>
              <a:t>4. според конструкцијата на синџирите</a:t>
            </a:r>
            <a:r>
              <a:rPr lang="ru-RU" sz="2400" dirty="0">
                <a:latin typeface="Arial" panose="020B0604020202020204" pitchFamily="34" charset="0"/>
                <a:ea typeface="Times New Roman" panose="02020603050405020304" pitchFamily="18" charset="0"/>
              </a:rPr>
              <a:t>: а) со ламеласти синџири; б) со заварени синџири;</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a:t>
            </a:r>
            <a:r>
              <a:rPr lang="ru-RU" sz="2400" i="1" dirty="0">
                <a:latin typeface="Arial" panose="020B0604020202020204" pitchFamily="34" charset="0"/>
                <a:ea typeface="Times New Roman" panose="02020603050405020304" pitchFamily="18" charset="0"/>
              </a:rPr>
              <a:t>5. според бројот на синџири</a:t>
            </a:r>
            <a:r>
              <a:rPr lang="ru-RU" sz="2400" dirty="0">
                <a:latin typeface="Arial" panose="020B0604020202020204" pitchFamily="34" charset="0"/>
                <a:ea typeface="Times New Roman" panose="02020603050405020304" pitchFamily="18" charset="0"/>
              </a:rPr>
              <a:t>: а) со еден синџир; б) со два синџири.</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Како влечни елементи, плочестите и грабиличестите транспортери користат синџири и јажиња, но почесто се користат синџири </a:t>
            </a:r>
            <a:r>
              <a:rPr lang="mk-MK" sz="2400" dirty="0">
                <a:latin typeface="Arial" panose="020B0604020202020204" pitchFamily="34" charset="0"/>
                <a:ea typeface="Times New Roman" panose="02020603050405020304" pitchFamily="18" charset="0"/>
              </a:rPr>
              <a:t>поради</a:t>
            </a:r>
            <a:r>
              <a:rPr lang="ru-RU" sz="2400" dirty="0">
                <a:latin typeface="Arial" panose="020B0604020202020204" pitchFamily="34" charset="0"/>
                <a:ea typeface="Times New Roman" panose="02020603050405020304" pitchFamily="18" charset="0"/>
              </a:rPr>
              <a:t> следните предности над јажињата:</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а) синџирите се пофлексибилни од јажињата и работат со помали димензии на синџирниците;</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б) на синџирите полесно се вградуваат и носечките елементи и елементите за движење;</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в) на синџирите полесно се пренесува влечната сила на погонскиот механизам;</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г) поедноставна е изработката на синџирите;</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д) синџирите помалку се истегнуваат од јажињата.</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6386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467" y="398777"/>
            <a:ext cx="11633200" cy="4524315"/>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Кај непрекинатиот транспорт, воопшто, како влечни елементи се користат заварени синџири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30</a:t>
            </a:r>
            <a:r>
              <a:rPr lang="ru-RU" sz="2400" dirty="0">
                <a:latin typeface="Arial" panose="020B0604020202020204" pitchFamily="34" charset="0"/>
                <a:ea typeface="Times New Roman" panose="02020603050405020304" pitchFamily="18" charset="0"/>
                <a:cs typeface="Arial" panose="020B0604020202020204" pitchFamily="34" charset="0"/>
              </a:rPr>
              <a:t>), леани синџири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31</a:t>
            </a:r>
            <a:r>
              <a:rPr lang="ru-RU" sz="2400" dirty="0">
                <a:latin typeface="Arial" panose="020B0604020202020204" pitchFamily="34" charset="0"/>
                <a:ea typeface="Times New Roman" panose="02020603050405020304" pitchFamily="18" charset="0"/>
                <a:cs typeface="Arial" panose="020B0604020202020204" pitchFamily="34" charset="0"/>
              </a:rPr>
              <a:t>), ковани синџири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32</a:t>
            </a:r>
            <a:r>
              <a:rPr lang="ru-RU" sz="2400" dirty="0">
                <a:latin typeface="Arial" panose="020B0604020202020204" pitchFamily="34" charset="0"/>
                <a:ea typeface="Times New Roman" panose="02020603050405020304" pitchFamily="18" charset="0"/>
                <a:cs typeface="Arial" panose="020B0604020202020204" pitchFamily="34" charset="0"/>
              </a:rPr>
              <a:t>) и синџири направени од од</a:t>
            </a:r>
            <a:r>
              <a:rPr lang="mk-MK" sz="2400" dirty="0">
                <a:latin typeface="Arial" panose="020B0604020202020204" pitchFamily="34" charset="0"/>
                <a:ea typeface="Times New Roman" panose="02020603050405020304" pitchFamily="18" charset="0"/>
                <a:cs typeface="Arial" panose="020B0604020202020204" pitchFamily="34" charset="0"/>
              </a:rPr>
              <a:t>делни</a:t>
            </a:r>
            <a:r>
              <a:rPr lang="ru-RU" sz="2400" dirty="0">
                <a:latin typeface="Arial" panose="020B0604020202020204" pitchFamily="34" charset="0"/>
                <a:ea typeface="Times New Roman" panose="02020603050405020304" pitchFamily="18" charset="0"/>
                <a:cs typeface="Arial" panose="020B0604020202020204" pitchFamily="34" charset="0"/>
              </a:rPr>
              <a:t>, обично механички обработени елементи во ладна состојба, како на пр. од челични ламели, валјачиња, осовинки, тркалца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33</a:t>
            </a:r>
            <a:r>
              <a:rPr lang="ru-RU"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Заварените синџири кои се движат преку синџирниците се калибрирани. Кај мазните макари подобро е да се употребат некалибрирани синџири. Ако синџирот треба да се свиткува преку мали синџирници (на пр. кај преносните синџирести транспортери), порационално е да се применат синџири со кратки алки. Во сите останати случаи треба да се користат </a:t>
            </a:r>
            <a:r>
              <a:rPr lang="mk-MK" sz="2400" dirty="0">
                <a:latin typeface="Arial" panose="020B0604020202020204" pitchFamily="34" charset="0"/>
                <a:ea typeface="Times New Roman" panose="02020603050405020304" pitchFamily="18" charset="0"/>
                <a:cs typeface="Arial" panose="020B0604020202020204" pitchFamily="34" charset="0"/>
              </a:rPr>
              <a:t>синџири</a:t>
            </a:r>
            <a:r>
              <a:rPr lang="ru-RU" sz="2400" dirty="0">
                <a:latin typeface="Arial" panose="020B0604020202020204" pitchFamily="34" charset="0"/>
                <a:ea typeface="Times New Roman" panose="02020603050405020304" pitchFamily="18" charset="0"/>
                <a:cs typeface="Arial" panose="020B0604020202020204" pitchFamily="34" charset="0"/>
              </a:rPr>
              <a:t> со долги алки, бидејќи им е помала тежината и цената за изработка, и полесно е за нив да се врзат носечките елементи на транспортерот.</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94117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2768" y="1266711"/>
            <a:ext cx="11311232" cy="4171804"/>
          </a:xfrm>
          <a:prstGeom prst="rect">
            <a:avLst/>
          </a:prstGeom>
        </p:spPr>
      </p:pic>
    </p:spTree>
    <p:extLst>
      <p:ext uri="{BB962C8B-B14F-4D97-AF65-F5344CB8AC3E}">
        <p14:creationId xmlns:p14="http://schemas.microsoft.com/office/powerpoint/2010/main" val="2702882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2104"/>
            <a:ext cx="11430000" cy="8863965"/>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На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34</a:t>
            </a:r>
            <a:r>
              <a:rPr lang="ru-RU" sz="2400" dirty="0">
                <a:latin typeface="Arial" panose="020B0604020202020204" pitchFamily="34" charset="0"/>
                <a:ea typeface="Times New Roman" panose="02020603050405020304" pitchFamily="18" charset="0"/>
                <a:cs typeface="Arial" panose="020B0604020202020204" pitchFamily="34" charset="0"/>
              </a:rPr>
              <a:t> прикажан е заварен синџир од кружен челик и тенки ламели, кој ги има следните предности над заварените синџири изработени само од кружен челик:</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а) полесно се врзуваат носечките елементи и</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б) помал е површинскиот притисок </a:t>
            </a:r>
            <a:r>
              <a:rPr lang="mk-MK" sz="2400" dirty="0">
                <a:latin typeface="Arial" panose="020B0604020202020204" pitchFamily="34" charset="0"/>
                <a:ea typeface="Times New Roman" panose="02020603050405020304" pitchFamily="18" charset="0"/>
                <a:cs typeface="Arial" panose="020B0604020202020204" pitchFamily="34" charset="0"/>
              </a:rPr>
              <a:t>врз</a:t>
            </a:r>
            <a:r>
              <a:rPr lang="ru-RU" sz="2400" dirty="0">
                <a:latin typeface="Arial" panose="020B0604020202020204" pitchFamily="34" charset="0"/>
                <a:ea typeface="Times New Roman" panose="02020603050405020304" pitchFamily="18" charset="0"/>
                <a:cs typeface="Arial" panose="020B0604020202020204" pitchFamily="34" charset="0"/>
              </a:rPr>
              <a:t> површините на допир помеѓу 2 алки</a:t>
            </a:r>
            <a:r>
              <a:rPr lang="ru-RU" sz="2400" dirty="0" smtClean="0">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	</a:t>
            </a:r>
            <a:r>
              <a:rPr lang="ru-RU" sz="2400" dirty="0" smtClean="0">
                <a:latin typeface="Arial" panose="020B0604020202020204" pitchFamily="34" charset="0"/>
                <a:cs typeface="Arial" panose="020B0604020202020204" pitchFamily="34" charset="0"/>
              </a:rPr>
              <a:t>Недостаток </a:t>
            </a:r>
            <a:r>
              <a:rPr lang="ru-RU" sz="2400" dirty="0">
                <a:latin typeface="Arial" panose="020B0604020202020204" pitchFamily="34" charset="0"/>
                <a:cs typeface="Arial" panose="020B0604020202020204" pitchFamily="34" charset="0"/>
              </a:rPr>
              <a:t>на овие синџири е нивната голема тежина. Ламеластите синџири кои се употребуваат како влечни елементи </a:t>
            </a:r>
            <a:r>
              <a:rPr lang="mk-MK" sz="2400" dirty="0">
                <a:latin typeface="Arial" panose="020B0604020202020204" pitchFamily="34" charset="0"/>
                <a:cs typeface="Arial" panose="020B0604020202020204" pitchFamily="34" charset="0"/>
              </a:rPr>
              <a:t>кај</a:t>
            </a:r>
            <a:r>
              <a:rPr lang="ru-RU" sz="2400" dirty="0">
                <a:latin typeface="Arial" panose="020B0604020202020204" pitchFamily="34" charset="0"/>
                <a:cs typeface="Arial" panose="020B0604020202020204" pitchFamily="34" charset="0"/>
              </a:rPr>
              <a:t> машините со непрекинат транспорт, се разликуваат од ламеластите синџири применети кај механизмите за подигнување. </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Бидејќи кај машините за непрекинат транспорт движењето на синџирот преку синџирникот непрекинато трае подолго време, помалото абење на зглобовите има првостепено значење. Синџирите со подолги алки се полесни, </a:t>
            </a:r>
            <a:r>
              <a:rPr lang="mk-MK" sz="2400" dirty="0">
                <a:latin typeface="Arial" panose="020B0604020202020204" pitchFamily="34" charset="0"/>
                <a:cs typeface="Arial" panose="020B0604020202020204" pitchFamily="34" charset="0"/>
              </a:rPr>
              <a:t>и</a:t>
            </a:r>
            <a:r>
              <a:rPr lang="ru-RU" sz="2400" dirty="0">
                <a:latin typeface="Arial" panose="020B0604020202020204" pitchFamily="34" charset="0"/>
                <a:cs typeface="Arial" panose="020B0604020202020204" pitchFamily="34" charset="0"/>
              </a:rPr>
              <a:t> тие главно се применуваат кај машини со непрекинат транспорт, иако бараат поголеми димензии на синџирниците. Овие синџири се изработуваат како плочести (ламеласти) со </a:t>
            </a:r>
            <a:r>
              <a:rPr lang="mk-MK" sz="2400" dirty="0">
                <a:latin typeface="Arial" panose="020B0604020202020204" pitchFamily="34" charset="0"/>
                <a:cs typeface="Arial" panose="020B0604020202020204" pitchFamily="34" charset="0"/>
              </a:rPr>
              <a:t>засилени</a:t>
            </a:r>
            <a:r>
              <a:rPr lang="ru-RU" sz="2400" dirty="0">
                <a:latin typeface="Arial" panose="020B0604020202020204" pitchFamily="34" charset="0"/>
                <a:cs typeface="Arial" panose="020B0604020202020204" pitchFamily="34" charset="0"/>
              </a:rPr>
              <a:t> зглобови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л. 1</a:t>
            </a:r>
            <a:r>
              <a:rPr lang="mk-MK" sz="2400" dirty="0">
                <a:latin typeface="Arial" panose="020B0604020202020204" pitchFamily="34" charset="0"/>
                <a:cs typeface="Arial" panose="020B0604020202020204" pitchFamily="34" charset="0"/>
              </a:rPr>
              <a:t>35</a:t>
            </a:r>
            <a:r>
              <a:rPr lang="ru-RU" sz="2400" dirty="0">
                <a:latin typeface="Arial" panose="020B0604020202020204" pitchFamily="34" charset="0"/>
                <a:cs typeface="Arial" panose="020B0604020202020204" pitchFamily="34" charset="0"/>
              </a:rPr>
              <a:t>). Внатрешните ламели </a:t>
            </a:r>
            <a:r>
              <a:rPr lang="en-US" sz="2400" b="1" dirty="0">
                <a:latin typeface="Arial" panose="020B0604020202020204" pitchFamily="34" charset="0"/>
                <a:cs typeface="Arial" panose="020B0604020202020204" pitchFamily="34" charset="0"/>
              </a:rPr>
              <a:t>A</a:t>
            </a:r>
            <a:r>
              <a:rPr lang="ru-RU" sz="2400" dirty="0">
                <a:latin typeface="Arial" panose="020B0604020202020204" pitchFamily="34" charset="0"/>
                <a:cs typeface="Arial" panose="020B0604020202020204" pitchFamily="34" charset="0"/>
              </a:rPr>
              <a:t> се цвсто врзани (пресувани) за чаурата </a:t>
            </a:r>
            <a:r>
              <a:rPr lang="en-US" sz="2400" b="1" dirty="0">
                <a:latin typeface="Arial" panose="020B0604020202020204" pitchFamily="34" charset="0"/>
                <a:cs typeface="Arial" panose="020B0604020202020204" pitchFamily="34" charset="0"/>
              </a:rPr>
              <a:t>C</a:t>
            </a:r>
            <a:r>
              <a:rPr lang="ru-RU" sz="2400" dirty="0">
                <a:latin typeface="Arial" panose="020B0604020202020204" pitchFamily="34" charset="0"/>
                <a:cs typeface="Arial" panose="020B0604020202020204" pitchFamily="34" charset="0"/>
              </a:rPr>
              <a:t>, а надворешните ламели </a:t>
            </a:r>
            <a:r>
              <a:rPr lang="en-US" sz="2400" b="1" dirty="0">
                <a:latin typeface="Arial" panose="020B0604020202020204" pitchFamily="34" charset="0"/>
                <a:cs typeface="Arial" panose="020B0604020202020204" pitchFamily="34" charset="0"/>
              </a:rPr>
              <a:t>B</a:t>
            </a:r>
            <a:r>
              <a:rPr lang="ru-RU" sz="2400" dirty="0">
                <a:latin typeface="Arial" panose="020B0604020202020204" pitchFamily="34" charset="0"/>
                <a:cs typeface="Arial" panose="020B0604020202020204" pitchFamily="34" charset="0"/>
              </a:rPr>
              <a:t> за осовинката </a:t>
            </a:r>
            <a:r>
              <a:rPr lang="en-US" sz="2400" b="1" dirty="0">
                <a:latin typeface="Arial" panose="020B0604020202020204" pitchFamily="34" charset="0"/>
                <a:cs typeface="Arial" panose="020B0604020202020204" pitchFamily="34" charset="0"/>
              </a:rPr>
              <a:t>E</a:t>
            </a:r>
            <a:r>
              <a:rPr lang="ru-RU" sz="2400" dirty="0">
                <a:latin typeface="Arial" panose="020B0604020202020204" pitchFamily="34" charset="0"/>
                <a:cs typeface="Arial" panose="020B0604020202020204" pitchFamily="34" charset="0"/>
              </a:rPr>
              <a:t>. Т</a:t>
            </a:r>
            <a:r>
              <a:rPr lang="mk-MK" sz="2400" dirty="0" err="1">
                <a:latin typeface="Arial" panose="020B0604020202020204" pitchFamily="34" charset="0"/>
                <a:cs typeface="Arial" panose="020B0604020202020204" pitchFamily="34" charset="0"/>
              </a:rPr>
              <a:t>оа</a:t>
            </a:r>
            <a:r>
              <a:rPr lang="mk-MK" sz="2400" dirty="0">
                <a:latin typeface="Arial" panose="020B0604020202020204" pitchFamily="34" charset="0"/>
                <a:cs typeface="Arial" panose="020B0604020202020204" pitchFamily="34" charset="0"/>
              </a:rPr>
              <a:t> е та</a:t>
            </a:r>
            <a:r>
              <a:rPr lang="ru-RU" sz="2400" dirty="0">
                <a:latin typeface="Arial" panose="020B0604020202020204" pitchFamily="34" charset="0"/>
                <a:cs typeface="Arial" panose="020B0604020202020204" pitchFamily="34" charset="0"/>
              </a:rPr>
              <a:t>ка, бидејќи при премин на синџирот преку синџирникот се јавува триење на осовинката </a:t>
            </a:r>
            <a:r>
              <a:rPr lang="en-US" sz="2400" b="1" dirty="0">
                <a:latin typeface="Arial" panose="020B0604020202020204" pitchFamily="34" charset="0"/>
                <a:cs typeface="Arial" panose="020B0604020202020204" pitchFamily="34" charset="0"/>
              </a:rPr>
              <a:t>E</a:t>
            </a:r>
            <a:r>
              <a:rPr lang="ru-RU" sz="2400" dirty="0">
                <a:latin typeface="Arial" panose="020B0604020202020204" pitchFamily="34" charset="0"/>
                <a:cs typeface="Arial" panose="020B0604020202020204" pitchFamily="34" charset="0"/>
              </a:rPr>
              <a:t> со чаурата </a:t>
            </a:r>
            <a:r>
              <a:rPr lang="en-US" sz="2400" b="1" dirty="0">
                <a:latin typeface="Arial" panose="020B0604020202020204" pitchFamily="34" charset="0"/>
                <a:cs typeface="Arial" panose="020B0604020202020204" pitchFamily="34" charset="0"/>
              </a:rPr>
              <a:t>C</a:t>
            </a:r>
            <a:r>
              <a:rPr lang="ru-RU" sz="2400" dirty="0">
                <a:latin typeface="Arial" panose="020B0604020202020204" pitchFamily="34" charset="0"/>
                <a:cs typeface="Arial" panose="020B0604020202020204" pitchFamily="34" charset="0"/>
              </a:rPr>
              <a:t> и како површинскиот притисок е расп</a:t>
            </a:r>
            <a:r>
              <a:rPr lang="mk-MK" sz="2400" dirty="0" err="1">
                <a:latin typeface="Arial" panose="020B0604020202020204" pitchFamily="34" charset="0"/>
                <a:cs typeface="Arial" panose="020B0604020202020204" pitchFamily="34" charset="0"/>
              </a:rPr>
              <a:t>ределен</a:t>
            </a:r>
            <a:r>
              <a:rPr lang="ru-RU" sz="2400" dirty="0">
                <a:latin typeface="Arial" panose="020B0604020202020204" pitchFamily="34" charset="0"/>
                <a:cs typeface="Arial" panose="020B0604020202020204" pitchFamily="34" charset="0"/>
              </a:rPr>
              <a:t> по поголема површина отколку кај синџирите кои немаат чаура </a:t>
            </a:r>
            <a:r>
              <a:rPr lang="en-US" sz="2400" b="1" dirty="0">
                <a:latin typeface="Arial" panose="020B0604020202020204" pitchFamily="34" charset="0"/>
                <a:cs typeface="Arial" panose="020B0604020202020204" pitchFamily="34" charset="0"/>
              </a:rPr>
              <a:t>C</a:t>
            </a:r>
            <a:r>
              <a:rPr lang="ru-RU" sz="2400" dirty="0">
                <a:latin typeface="Arial" panose="020B0604020202020204" pitchFamily="34" charset="0"/>
                <a:cs typeface="Arial" panose="020B0604020202020204" pitchFamily="34" charset="0"/>
              </a:rPr>
              <a:t>, абењето на зглобот е помало.</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Ламеластите синџири се изработуваат со тркалца за движење или без нив.</a:t>
            </a:r>
            <a:endParaRPr lang="en-US" sz="2400" dirty="0">
              <a:latin typeface="Arial" panose="020B0604020202020204" pitchFamily="34" charset="0"/>
              <a:cs typeface="Arial" panose="020B0604020202020204" pitchFamily="34" charset="0"/>
            </a:endParaRPr>
          </a:p>
          <a:p>
            <a:pPr algn="just">
              <a:spcAft>
                <a:spcPts val="0"/>
              </a:spcAft>
            </a:pP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97251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7759" y="1134533"/>
            <a:ext cx="10956175" cy="3285067"/>
          </a:xfrm>
          <a:prstGeom prst="rect">
            <a:avLst/>
          </a:prstGeom>
        </p:spPr>
      </p:pic>
    </p:spTree>
    <p:extLst>
      <p:ext uri="{BB962C8B-B14F-4D97-AF65-F5344CB8AC3E}">
        <p14:creationId xmlns:p14="http://schemas.microsoft.com/office/powerpoint/2010/main" val="4233495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5066" y="401304"/>
            <a:ext cx="11091333" cy="2677656"/>
          </a:xfrm>
          <a:prstGeom prst="rect">
            <a:avLst/>
          </a:prstGeom>
        </p:spPr>
        <p:txBody>
          <a:bodyPr wrap="square">
            <a:spAutoFit/>
          </a:bodyPr>
          <a:lstStyle/>
          <a:p>
            <a:pPr indent="457200" algn="just">
              <a:spcAft>
                <a:spcPts val="0"/>
              </a:spcAft>
            </a:pPr>
            <a:r>
              <a:rPr lang="mk-MK" sz="2400" dirty="0">
                <a:latin typeface="Arial" panose="020B0604020202020204" pitchFamily="34" charset="0"/>
                <a:ea typeface="Times New Roman" panose="02020603050405020304" pitchFamily="18" charset="0"/>
                <a:cs typeface="Arial" panose="020B0604020202020204" pitchFamily="34" charset="0"/>
              </a:rPr>
              <a:t>Според</a:t>
            </a:r>
            <a:r>
              <a:rPr lang="ru-RU" sz="2400" dirty="0">
                <a:latin typeface="Arial" panose="020B0604020202020204" pitchFamily="34" charset="0"/>
                <a:ea typeface="Times New Roman" panose="02020603050405020304" pitchFamily="18" charset="0"/>
                <a:cs typeface="Arial" panose="020B0604020202020204" pitchFamily="34" charset="0"/>
              </a:rPr>
              <a:t> обликот на алките постојат синџири со прави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36</a:t>
            </a:r>
            <a:r>
              <a:rPr lang="ru-RU" sz="2400" dirty="0">
                <a:latin typeface="Arial" panose="020B0604020202020204" pitchFamily="34" charset="0"/>
                <a:ea typeface="Times New Roman" panose="02020603050405020304" pitchFamily="18" charset="0"/>
                <a:cs typeface="Arial" panose="020B0604020202020204" pitchFamily="34" charset="0"/>
              </a:rPr>
              <a:t>) и синџири со криви ламели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37</a:t>
            </a:r>
            <a:r>
              <a:rPr lang="ru-RU" sz="2400" dirty="0">
                <a:latin typeface="Arial" panose="020B0604020202020204" pitchFamily="34" charset="0"/>
                <a:ea typeface="Times New Roman" panose="02020603050405020304" pitchFamily="18" charset="0"/>
                <a:cs typeface="Arial" panose="020B0604020202020204" pitchFamily="34" charset="0"/>
              </a:rPr>
              <a:t>). Позитивна страна на ламеластите синџири со криви ламели е во тоа што сите алки се еднакви, додека кај синџирите со прави ламели се разликуваат надворешните од внатрешните ламели</a:t>
            </a:r>
            <a:r>
              <a:rPr lang="ru-RU" sz="2400" dirty="0" smtClean="0">
                <a:latin typeface="Arial" panose="020B0604020202020204" pitchFamily="34" charset="0"/>
                <a:ea typeface="Times New Roman" panose="02020603050405020304" pitchFamily="18" charset="0"/>
                <a:cs typeface="Arial" panose="020B0604020202020204" pitchFamily="34" charset="0"/>
              </a:rPr>
              <a:t>.</a:t>
            </a:r>
            <a:endParaRPr lang="en-US" sz="2400" dirty="0" smtClean="0">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ru-RU" sz="2400" dirty="0">
                <a:latin typeface="Arial" panose="020B0604020202020204" pitchFamily="34" charset="0"/>
                <a:cs typeface="Arial" panose="020B0604020202020204" pitchFamily="34" charset="0"/>
              </a:rPr>
              <a:t>Недостаток на овие синџири е нивната зголемена тежина заради зголемените ламели, кои покрај на истегнување напрегнати се и на свиткување.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4480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599" y="509475"/>
            <a:ext cx="10955867" cy="5262979"/>
          </a:xfrm>
          <a:prstGeom prst="rect">
            <a:avLst/>
          </a:prstGeom>
        </p:spPr>
        <p:txBody>
          <a:bodyPr wrap="square">
            <a:spAutoFit/>
          </a:bodyPr>
          <a:lstStyle/>
          <a:p>
            <a:r>
              <a:rPr lang="ru-RU" sz="2400" b="1" dirty="0" smtClean="0">
                <a:latin typeface="Arial" panose="020B0604020202020204" pitchFamily="34" charset="0"/>
                <a:cs typeface="Arial" panose="020B0604020202020204" pitchFamily="34" charset="0"/>
              </a:rPr>
              <a:t>2. Елеватори</a:t>
            </a:r>
            <a:r>
              <a:rPr lang="ru-RU" sz="2400" dirty="0" smtClean="0">
                <a:latin typeface="Arial" panose="020B0604020202020204" pitchFamily="34" charset="0"/>
                <a:cs typeface="Arial" panose="020B0604020202020204" pitchFamily="34" charset="0"/>
              </a:rPr>
              <a:t> - се делат на:</a:t>
            </a:r>
            <a:endParaRPr lang="en-US" sz="2400" dirty="0" smtClean="0">
              <a:latin typeface="Arial" panose="020B0604020202020204" pitchFamily="34" charset="0"/>
              <a:cs typeface="Arial" panose="020B0604020202020204" pitchFamily="34" charset="0"/>
            </a:endParaRPr>
          </a:p>
          <a:p>
            <a:r>
              <a:rPr lang="ru-RU" sz="2400" dirty="0" smtClean="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а) Елеватори со кофи</a:t>
            </a:r>
            <a:r>
              <a:rPr lang="ru-RU" sz="2400" dirty="0" smtClean="0">
                <a:latin typeface="Arial" panose="020B0604020202020204" pitchFamily="34" charset="0"/>
                <a:cs typeface="Arial" panose="020B0604020202020204" pitchFamily="34" charset="0"/>
              </a:rPr>
              <a:t> кои служат за пренесување и подигање на ситнозрнест материјал. Како влечен орган се применува гумена лента или синџири. </a:t>
            </a:r>
            <a:endParaRPr lang="en-US" sz="2400" dirty="0" smtClean="0">
              <a:latin typeface="Arial" panose="020B0604020202020204" pitchFamily="34" charset="0"/>
              <a:cs typeface="Arial" panose="020B0604020202020204" pitchFamily="34" charset="0"/>
            </a:endParaRPr>
          </a:p>
          <a:p>
            <a:r>
              <a:rPr lang="ru-RU" sz="2400" dirty="0" smtClean="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б) Елеватори за товари во парчиња</a:t>
            </a:r>
            <a:r>
              <a:rPr lang="ru-RU" sz="2400" dirty="0" smtClean="0">
                <a:latin typeface="Arial" panose="020B0604020202020204" pitchFamily="34" charset="0"/>
                <a:cs typeface="Arial" panose="020B0604020202020204" pitchFamily="34" charset="0"/>
              </a:rPr>
              <a:t> - тоа се елеватори кај кои, за 2 бесконечни синџири, се прицврстени специјални фаќачи за товар. </a:t>
            </a: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r>
              <a:rPr lang="ru-RU" sz="2400" dirty="0" smtClean="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3. Конвеери</a:t>
            </a:r>
            <a:r>
              <a:rPr lang="ru-RU" sz="2400" dirty="0" smtClean="0">
                <a:latin typeface="Arial" panose="020B0604020202020204" pitchFamily="34" charset="0"/>
                <a:cs typeface="Arial" panose="020B0604020202020204" pitchFamily="34" charset="0"/>
              </a:rPr>
              <a:t> - оваа група на машини за непрекинат транспорт со влечен елемент може да бид</a:t>
            </a:r>
            <a:r>
              <a:rPr lang="mk-MK" sz="2400" dirty="0" smtClean="0">
                <a:latin typeface="Arial" panose="020B0604020202020204" pitchFamily="34" charset="0"/>
                <a:cs typeface="Arial" panose="020B0604020202020204" pitchFamily="34" charset="0"/>
              </a:rPr>
              <a:t>е</a:t>
            </a:r>
            <a:r>
              <a:rPr lang="ru-RU" sz="2400" dirty="0" smtClean="0">
                <a:latin typeface="Arial" panose="020B0604020202020204" pitchFamily="34" charset="0"/>
                <a:cs typeface="Arial" panose="020B0604020202020204" pitchFamily="34" charset="0"/>
              </a:rPr>
              <a:t> поделена на машини кои работаат во една рамнина и на машини кои работат во простор, т.е. рамнински и просторни конвеери. Во зависност од видот на материјалот кој го транспортираат можат да бидат за р</a:t>
            </a:r>
            <a:r>
              <a:rPr lang="mk-MK" sz="2400" dirty="0" err="1" smtClean="0">
                <a:latin typeface="Arial" panose="020B0604020202020204" pitchFamily="34" charset="0"/>
                <a:cs typeface="Arial" panose="020B0604020202020204" pitchFamily="34" charset="0"/>
              </a:rPr>
              <a:t>овки</a:t>
            </a:r>
            <a:r>
              <a:rPr lang="ru-RU" sz="2400" dirty="0" smtClean="0">
                <a:latin typeface="Arial" panose="020B0604020202020204" pitchFamily="34" charset="0"/>
                <a:cs typeface="Arial" panose="020B0604020202020204" pitchFamily="34" charset="0"/>
              </a:rPr>
              <a:t> материјали и за товари во парче.</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0602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72152602"/>
              </p:ext>
            </p:extLst>
          </p:nvPr>
        </p:nvGraphicFramePr>
        <p:xfrm>
          <a:off x="1032933" y="145351"/>
          <a:ext cx="10160000" cy="6542882"/>
        </p:xfrm>
        <a:graphic>
          <a:graphicData uri="http://schemas.openxmlformats.org/presentationml/2006/ole">
            <mc:AlternateContent xmlns:mc="http://schemas.openxmlformats.org/markup-compatibility/2006">
              <mc:Choice xmlns:v="urn:schemas-microsoft-com:vml" Requires="v">
                <p:oleObj spid="_x0000_s4126" name="Document" r:id="rId3" imgW="6135736" imgH="3951555" progId="Word.Document.12">
                  <p:embed/>
                </p:oleObj>
              </mc:Choice>
              <mc:Fallback>
                <p:oleObj name="Document" r:id="rId3" imgW="6135736" imgH="3951555" progId="Word.Document.12">
                  <p:embed/>
                  <p:pic>
                    <p:nvPicPr>
                      <p:cNvPr id="0" name=""/>
                      <p:cNvPicPr/>
                      <p:nvPr/>
                    </p:nvPicPr>
                    <p:blipFill>
                      <a:blip r:embed="rId4"/>
                      <a:stretch>
                        <a:fillRect/>
                      </a:stretch>
                    </p:blipFill>
                    <p:spPr>
                      <a:xfrm>
                        <a:off x="1032933" y="145351"/>
                        <a:ext cx="10160000" cy="6542882"/>
                      </a:xfrm>
                      <a:prstGeom prst="rect">
                        <a:avLst/>
                      </a:prstGeom>
                    </p:spPr>
                  </p:pic>
                </p:oleObj>
              </mc:Fallback>
            </mc:AlternateContent>
          </a:graphicData>
        </a:graphic>
      </p:graphicFrame>
    </p:spTree>
    <p:extLst>
      <p:ext uri="{BB962C8B-B14F-4D97-AF65-F5344CB8AC3E}">
        <p14:creationId xmlns:p14="http://schemas.microsoft.com/office/powerpoint/2010/main" val="153555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8000" y="447302"/>
            <a:ext cx="11430000" cy="3785652"/>
          </a:xfrm>
          <a:prstGeom prst="rect">
            <a:avLst/>
          </a:prstGeom>
        </p:spPr>
        <p:txBody>
          <a:bodyPr wrap="square">
            <a:spAutoFit/>
          </a:bodyPr>
          <a:lstStyle/>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Тркалцата на синџирите се изработуваат без ребра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39</a:t>
            </a:r>
            <a:r>
              <a:rPr lang="ru-RU" sz="2400" dirty="0">
                <a:latin typeface="Arial" panose="020B0604020202020204" pitchFamily="34" charset="0"/>
                <a:ea typeface="Times New Roman" panose="02020603050405020304" pitchFamily="18" charset="0"/>
                <a:cs typeface="Arial" panose="020B0604020202020204" pitchFamily="34" charset="0"/>
              </a:rPr>
              <a:t>)</a:t>
            </a:r>
            <a:r>
              <a:rPr lang="mk-MK" sz="2400" dirty="0">
                <a:latin typeface="Arial" panose="020B0604020202020204" pitchFamily="34" charset="0"/>
                <a:ea typeface="Times New Roman" panose="02020603050405020304" pitchFamily="18" charset="0"/>
                <a:cs typeface="Arial" panose="020B0604020202020204" pitchFamily="34" charset="0"/>
              </a:rPr>
              <a:t> и </a:t>
            </a:r>
            <a:r>
              <a:rPr lang="ru-RU" sz="2400" dirty="0">
                <a:latin typeface="Arial" panose="020B0604020202020204" pitchFamily="34" charset="0"/>
                <a:ea typeface="Times New Roman" panose="02020603050405020304" pitchFamily="18" charset="0"/>
                <a:cs typeface="Arial" panose="020B0604020202020204" pitchFamily="34" charset="0"/>
              </a:rPr>
              <a:t>со ребра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a:t>
            </a:r>
            <a:r>
              <a:rPr lang="mk-MK" sz="2400" dirty="0">
                <a:latin typeface="Arial" panose="020B0604020202020204" pitchFamily="34" charset="0"/>
                <a:ea typeface="Times New Roman" panose="02020603050405020304" pitchFamily="18" charset="0"/>
                <a:cs typeface="Arial" panose="020B0604020202020204" pitchFamily="34" charset="0"/>
              </a:rPr>
              <a:t>138</a:t>
            </a:r>
            <a:r>
              <a:rPr lang="ru-RU" sz="2400" dirty="0" smtClean="0">
                <a:latin typeface="Arial" panose="020B0604020202020204" pitchFamily="34" charset="0"/>
                <a:ea typeface="Times New Roman" panose="02020603050405020304" pitchFamily="18" charset="0"/>
                <a:cs typeface="Arial" panose="020B0604020202020204" pitchFamily="34" charset="0"/>
              </a:rPr>
              <a:t>).</a:t>
            </a:r>
            <a:endParaRPr lang="en-US" sz="2400" dirty="0" smtClean="0">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ru-RU" sz="2400" dirty="0">
                <a:latin typeface="Arial" panose="020B0604020202020204" pitchFamily="34" charset="0"/>
                <a:cs typeface="Arial" panose="020B0604020202020204" pitchFamily="34" charset="0"/>
              </a:rPr>
              <a:t>Степенот на сигурност на синџирите употребени како влечни елементи на машините со непрекинат транспорт изнесува 5 до 8. При избор на чекорот на синџирот треба да се земе предвид дека со зголемување на чекорот опаѓа тежината на синџирот и цената на чинење, но се зголемува пречникот на синџирникот (при ист број на заби), а со тоа се намалуваат броевите на вртежи, т.е. се зголемува преносниот однос и се комплицира погонот. Погонската глава на машината за непрекинат транспорт со синџири како влечни елементи, се состои од 2 синџирници и систем за пренос од моторот</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95337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7525" y="931333"/>
            <a:ext cx="10793846" cy="3486383"/>
          </a:xfrm>
          <a:prstGeom prst="rect">
            <a:avLst/>
          </a:prstGeom>
        </p:spPr>
      </p:pic>
    </p:spTree>
    <p:extLst>
      <p:ext uri="{BB962C8B-B14F-4D97-AF65-F5344CB8AC3E}">
        <p14:creationId xmlns:p14="http://schemas.microsoft.com/office/powerpoint/2010/main" val="3137275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334" y="172578"/>
            <a:ext cx="11463866" cy="5170646"/>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На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40</a:t>
            </a:r>
            <a:r>
              <a:rPr lang="ru-RU" sz="2400" dirty="0">
                <a:latin typeface="Arial" panose="020B0604020202020204" pitchFamily="34" charset="0"/>
                <a:ea typeface="Times New Roman" panose="02020603050405020304" pitchFamily="18" charset="0"/>
                <a:cs typeface="Arial" panose="020B0604020202020204" pitchFamily="34" charset="0"/>
              </a:rPr>
              <a:t> прикажан е синџирник </a:t>
            </a:r>
            <a:r>
              <a:rPr lang="mk-MK" sz="2400" dirty="0">
                <a:latin typeface="Arial" panose="020B0604020202020204" pitchFamily="34" charset="0"/>
                <a:ea typeface="Times New Roman" panose="02020603050405020304" pitchFamily="18" charset="0"/>
                <a:cs typeface="Arial" panose="020B0604020202020204" pitchFamily="34" charset="0"/>
              </a:rPr>
              <a:t>за</a:t>
            </a:r>
            <a:r>
              <a:rPr lang="ru-RU" sz="2400" dirty="0">
                <a:latin typeface="Arial" panose="020B0604020202020204" pitchFamily="34" charset="0"/>
                <a:ea typeface="Times New Roman" panose="02020603050405020304" pitchFamily="18" charset="0"/>
                <a:cs typeface="Arial" panose="020B0604020202020204" pitchFamily="34" charset="0"/>
              </a:rPr>
              <a:t> ламеласт синџир. Бројот на заби </a:t>
            </a:r>
            <a:r>
              <a:rPr lang="en-US" sz="2400" dirty="0">
                <a:latin typeface="Arial" panose="020B0604020202020204" pitchFamily="34" charset="0"/>
                <a:ea typeface="Times New Roman" panose="02020603050405020304" pitchFamily="18" charset="0"/>
                <a:cs typeface="Arial" panose="020B0604020202020204" pitchFamily="34" charset="0"/>
              </a:rPr>
              <a:t>z</a:t>
            </a:r>
            <a:r>
              <a:rPr lang="ru-RU" sz="2400" dirty="0">
                <a:latin typeface="Arial" panose="020B0604020202020204" pitchFamily="34" charset="0"/>
                <a:ea typeface="Times New Roman" panose="02020603050405020304" pitchFamily="18" charset="0"/>
                <a:cs typeface="Arial" panose="020B0604020202020204" pitchFamily="34" charset="0"/>
              </a:rPr>
              <a:t> треба да </a:t>
            </a:r>
            <a:r>
              <a:rPr lang="mk-MK" sz="2400" dirty="0">
                <a:latin typeface="Arial" panose="020B0604020202020204" pitchFamily="34" charset="0"/>
                <a:ea typeface="Times New Roman" panose="02020603050405020304" pitchFamily="18" charset="0"/>
                <a:cs typeface="Arial" panose="020B0604020202020204" pitchFamily="34" charset="0"/>
              </a:rPr>
              <a:t>биде</a:t>
            </a:r>
            <a:r>
              <a:rPr lang="ru-RU" sz="2400" dirty="0">
                <a:latin typeface="Arial" panose="020B0604020202020204" pitchFamily="34" charset="0"/>
                <a:ea typeface="Times New Roman" panose="02020603050405020304" pitchFamily="18" charset="0"/>
                <a:cs typeface="Arial" panose="020B0604020202020204" pitchFamily="34" charset="0"/>
              </a:rPr>
              <a:t> парен, при што треба да се води сметка дека со намалување</a:t>
            </a:r>
            <a:r>
              <a:rPr lang="mk-MK" sz="2400" dirty="0" err="1">
                <a:latin typeface="Arial" panose="020B0604020202020204" pitchFamily="34" charset="0"/>
                <a:ea typeface="Times New Roman" panose="02020603050405020304" pitchFamily="18" charset="0"/>
                <a:cs typeface="Arial" panose="020B0604020202020204" pitchFamily="34" charset="0"/>
              </a:rPr>
              <a:t>то</a:t>
            </a:r>
            <a:r>
              <a:rPr lang="ru-RU" sz="2400" dirty="0">
                <a:latin typeface="Arial" panose="020B0604020202020204" pitchFamily="34" charset="0"/>
                <a:ea typeface="Times New Roman" panose="02020603050405020304" pitchFamily="18" charset="0"/>
                <a:cs typeface="Arial" panose="020B0604020202020204" pitchFamily="34" charset="0"/>
              </a:rPr>
              <a:t> на бројот на заби се зголемуваат динамичките сили кои дејствуваат </a:t>
            </a:r>
            <a:r>
              <a:rPr lang="mk-MK" sz="2400" dirty="0">
                <a:latin typeface="Arial" panose="020B0604020202020204" pitchFamily="34" charset="0"/>
                <a:ea typeface="Times New Roman" panose="02020603050405020304" pitchFamily="18" charset="0"/>
                <a:cs typeface="Arial" panose="020B0604020202020204" pitchFamily="34" charset="0"/>
              </a:rPr>
              <a:t>врз</a:t>
            </a:r>
            <a:r>
              <a:rPr lang="ru-RU" sz="2400" dirty="0">
                <a:latin typeface="Arial" panose="020B0604020202020204" pitchFamily="34" charset="0"/>
                <a:ea typeface="Times New Roman" panose="02020603050405020304" pitchFamily="18" charset="0"/>
                <a:cs typeface="Arial" panose="020B0604020202020204" pitchFamily="34" charset="0"/>
              </a:rPr>
              <a:t> синџирот. Малиот број на заби обезбедува мали габарити на машината и го упростува погонот на тој начин што е потребен помал преносен однос за иста брзина на движење. Промената на </a:t>
            </a:r>
            <a:r>
              <a:rPr lang="mk-MK" sz="2400" dirty="0">
                <a:latin typeface="Arial" panose="020B0604020202020204" pitchFamily="34" charset="0"/>
                <a:ea typeface="Times New Roman" panose="02020603050405020304" pitchFamily="18" charset="0"/>
                <a:cs typeface="Arial" panose="020B0604020202020204" pitchFamily="34" charset="0"/>
              </a:rPr>
              <a:t>насоката</a:t>
            </a:r>
            <a:r>
              <a:rPr lang="ru-RU" sz="2400" dirty="0">
                <a:latin typeface="Arial" panose="020B0604020202020204" pitchFamily="34" charset="0"/>
                <a:ea typeface="Times New Roman" panose="02020603050405020304" pitchFamily="18" charset="0"/>
                <a:cs typeface="Arial" panose="020B0604020202020204" pitchFamily="34" charset="0"/>
              </a:rPr>
              <a:t> на движење за мал агол се постигнува со свиткување на водилките </a:t>
            </a:r>
            <a:r>
              <a:rPr lang="mk-MK" sz="2400" dirty="0">
                <a:latin typeface="Arial" panose="020B0604020202020204" pitchFamily="34" charset="0"/>
                <a:ea typeface="Times New Roman" panose="02020603050405020304" pitchFamily="18" charset="0"/>
                <a:cs typeface="Arial" panose="020B0604020202020204" pitchFamily="34" charset="0"/>
              </a:rPr>
              <a:t>околу</a:t>
            </a:r>
            <a:r>
              <a:rPr lang="ru-RU" sz="2400" dirty="0">
                <a:latin typeface="Arial" panose="020B0604020202020204" pitchFamily="34" charset="0"/>
                <a:ea typeface="Times New Roman" panose="02020603050405020304" pitchFamily="18" charset="0"/>
                <a:cs typeface="Arial" panose="020B0604020202020204" pitchFamily="34" charset="0"/>
              </a:rPr>
              <a:t> кои се врти синџирот. За поголемо свиткување на патеката се употребуваат одбојни синџирници кои </a:t>
            </a:r>
            <a:r>
              <a:rPr lang="mk-MK" sz="2400" dirty="0">
                <a:latin typeface="Arial" panose="020B0604020202020204" pitchFamily="34" charset="0"/>
                <a:ea typeface="Times New Roman" panose="02020603050405020304" pitchFamily="18" charset="0"/>
                <a:cs typeface="Arial" panose="020B0604020202020204" pitchFamily="34" charset="0"/>
              </a:rPr>
              <a:t>според</a:t>
            </a:r>
            <a:r>
              <a:rPr lang="ru-RU" sz="2400" dirty="0">
                <a:latin typeface="Arial" panose="020B0604020202020204" pitchFamily="34" charset="0"/>
                <a:ea typeface="Times New Roman" panose="02020603050405020304" pitchFamily="18" charset="0"/>
                <a:cs typeface="Arial" panose="020B0604020202020204" pitchFamily="34" charset="0"/>
              </a:rPr>
              <a:t> конструкција</a:t>
            </a:r>
            <a:r>
              <a:rPr lang="mk-MK" sz="2400" dirty="0">
                <a:latin typeface="Arial" panose="020B0604020202020204" pitchFamily="34" charset="0"/>
                <a:ea typeface="Times New Roman" panose="02020603050405020304" pitchFamily="18" charset="0"/>
                <a:cs typeface="Arial" panose="020B0604020202020204" pitchFamily="34" charset="0"/>
              </a:rPr>
              <a:t>та</a:t>
            </a:r>
            <a:r>
              <a:rPr lang="ru-RU" sz="2400" dirty="0">
                <a:latin typeface="Arial" panose="020B0604020202020204" pitchFamily="34" charset="0"/>
                <a:ea typeface="Times New Roman" panose="02020603050405020304" pitchFamily="18" charset="0"/>
                <a:cs typeface="Arial" panose="020B0604020202020204" pitchFamily="34" charset="0"/>
              </a:rPr>
              <a:t> се исти како и погонските.</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Затегнувачките уреди на машините со синџири </a:t>
            </a:r>
            <a:r>
              <a:rPr lang="mk-MK" sz="2400" dirty="0">
                <a:latin typeface="Arial" panose="020B0604020202020204" pitchFamily="34" charset="0"/>
                <a:ea typeface="Times New Roman" panose="02020603050405020304" pitchFamily="18" charset="0"/>
                <a:cs typeface="Arial" panose="020B0604020202020204" pitchFamily="34" charset="0"/>
              </a:rPr>
              <a:t>најчесто</a:t>
            </a:r>
            <a:r>
              <a:rPr lang="ru-RU" sz="2400" dirty="0">
                <a:latin typeface="Arial" panose="020B0604020202020204" pitchFamily="34" charset="0"/>
                <a:ea typeface="Times New Roman" panose="02020603050405020304" pitchFamily="18" charset="0"/>
                <a:cs typeface="Arial" panose="020B0604020202020204" pitchFamily="34" charset="0"/>
              </a:rPr>
              <a:t> се со завојница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41</a:t>
            </a:r>
            <a:r>
              <a:rPr lang="ru-RU" sz="2400" dirty="0">
                <a:latin typeface="Arial" panose="020B0604020202020204" pitchFamily="34" charset="0"/>
                <a:ea typeface="Times New Roman" panose="02020603050405020304" pitchFamily="18" charset="0"/>
                <a:cs typeface="Arial" panose="020B0604020202020204" pitchFamily="34" charset="0"/>
              </a:rPr>
              <a:t>). За ублажување на ударите, во конструкцијата на затегнувачките уреди </a:t>
            </a:r>
            <a:r>
              <a:rPr lang="mk-MK" sz="2400" dirty="0">
                <a:latin typeface="Arial" panose="020B0604020202020204" pitchFamily="34" charset="0"/>
                <a:ea typeface="Times New Roman" panose="02020603050405020304" pitchFamily="18" charset="0"/>
                <a:cs typeface="Arial" panose="020B0604020202020204" pitchFamily="34" charset="0"/>
              </a:rPr>
              <a:t>најчесто</a:t>
            </a:r>
            <a:r>
              <a:rPr lang="ru-RU" sz="2400" dirty="0">
                <a:latin typeface="Arial" panose="020B0604020202020204" pitchFamily="34" charset="0"/>
                <a:ea typeface="Times New Roman" panose="02020603050405020304" pitchFamily="18" charset="0"/>
                <a:cs typeface="Arial" panose="020B0604020202020204" pitchFamily="34" charset="0"/>
              </a:rPr>
              <a:t> се вградуваат пружини. Синџирниците на затегнувачките уреди се изработуваат и како погонски.</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dirty="0">
                <a:latin typeface="Arial" panose="020B060402020202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9816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4297" y="1151467"/>
            <a:ext cx="10999836" cy="3155713"/>
          </a:xfrm>
          <a:prstGeom prst="rect">
            <a:avLst/>
          </a:prstGeom>
        </p:spPr>
      </p:pic>
    </p:spTree>
    <p:extLst>
      <p:ext uri="{BB962C8B-B14F-4D97-AF65-F5344CB8AC3E}">
        <p14:creationId xmlns:p14="http://schemas.microsoft.com/office/powerpoint/2010/main" val="3575001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373" y="297934"/>
            <a:ext cx="11559427" cy="4524315"/>
          </a:xfrm>
          <a:prstGeom prst="rect">
            <a:avLst/>
          </a:prstGeom>
        </p:spPr>
        <p:txBody>
          <a:bodyPr wrap="square">
            <a:spAutoFit/>
          </a:bodyPr>
          <a:lstStyle/>
          <a:p>
            <a:r>
              <a:rPr lang="ru-RU" sz="3600" b="1" dirty="0" smtClean="0">
                <a:latin typeface="Arial" panose="020B0604020202020204" pitchFamily="34" charset="0"/>
                <a:ea typeface="Times New Roman" panose="02020603050405020304" pitchFamily="18" charset="0"/>
              </a:rPr>
              <a:t>Конструктивни изведби на плочести транспортери</a:t>
            </a:r>
            <a:endParaRPr lang="en-US" sz="3600" b="1" dirty="0" smtClean="0">
              <a:latin typeface="Arial" panose="020B0604020202020204" pitchFamily="34" charset="0"/>
              <a:ea typeface="Times New Roman" panose="02020603050405020304" pitchFamily="18" charset="0"/>
            </a:endParaRPr>
          </a:p>
          <a:p>
            <a:r>
              <a:rPr lang="ru-RU" sz="2400" dirty="0">
                <a:latin typeface="Arial" panose="020B0604020202020204" pitchFamily="34" charset="0"/>
                <a:cs typeface="Arial" panose="020B0604020202020204" pitchFamily="34" charset="0"/>
              </a:rPr>
              <a:t>На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л. 1</a:t>
            </a:r>
            <a:r>
              <a:rPr lang="mk-MK" sz="2400" dirty="0">
                <a:latin typeface="Arial" panose="020B0604020202020204" pitchFamily="34" charset="0"/>
                <a:cs typeface="Arial" panose="020B0604020202020204" pitchFamily="34" charset="0"/>
              </a:rPr>
              <a:t>42</a:t>
            </a:r>
            <a:r>
              <a:rPr lang="en-US" sz="2400" dirty="0">
                <a:latin typeface="Arial" panose="020B0604020202020204" pitchFamily="34" charset="0"/>
                <a:cs typeface="Arial" panose="020B0604020202020204" pitchFamily="34" charset="0"/>
              </a:rPr>
              <a:t>a </a:t>
            </a:r>
            <a:r>
              <a:rPr lang="ru-RU" sz="2400" dirty="0">
                <a:latin typeface="Arial" panose="020B0604020202020204" pitchFamily="34" charset="0"/>
                <a:cs typeface="Arial" panose="020B0604020202020204" pitchFamily="34" charset="0"/>
              </a:rPr>
              <a:t>прикажан е носечки елемент на плочест транспортер </a:t>
            </a:r>
            <a:r>
              <a:rPr lang="mk-MK" sz="2400" dirty="0">
                <a:latin typeface="Arial" panose="020B0604020202020204" pitchFamily="34" charset="0"/>
                <a:cs typeface="Arial" panose="020B0604020202020204" pitchFamily="34" charset="0"/>
              </a:rPr>
              <a:t>кој се користи</a:t>
            </a:r>
            <a:r>
              <a:rPr lang="ru-RU" sz="2400" dirty="0">
                <a:latin typeface="Arial" panose="020B0604020202020204" pitchFamily="34" charset="0"/>
                <a:cs typeface="Arial" panose="020B0604020202020204" pitchFamily="34" charset="0"/>
              </a:rPr>
              <a:t> за носење на товари во парче. Плочите </a:t>
            </a:r>
            <a:r>
              <a:rPr lang="en-US" sz="2400" b="1" dirty="0">
                <a:latin typeface="Arial" panose="020B0604020202020204" pitchFamily="34" charset="0"/>
                <a:cs typeface="Arial" panose="020B0604020202020204" pitchFamily="34" charset="0"/>
              </a:rPr>
              <a:t>b</a:t>
            </a:r>
            <a:r>
              <a:rPr lang="ru-RU" sz="2400" dirty="0">
                <a:latin typeface="Arial" panose="020B0604020202020204" pitchFamily="34" charset="0"/>
                <a:cs typeface="Arial" panose="020B0604020202020204" pitchFamily="34" charset="0"/>
              </a:rPr>
              <a:t> можат да бидат дрвени или метални; тие се врзуваат директно за синџирите или за осовините на носечките тркала </a:t>
            </a:r>
            <a:r>
              <a:rPr lang="en-US" sz="2400" b="1" dirty="0">
                <a:latin typeface="Arial" panose="020B0604020202020204" pitchFamily="34" charset="0"/>
                <a:cs typeface="Arial" panose="020B0604020202020204" pitchFamily="34" charset="0"/>
              </a:rPr>
              <a:t>a</a:t>
            </a:r>
            <a:r>
              <a:rPr lang="ru-RU"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На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л. 1</a:t>
            </a:r>
            <a:r>
              <a:rPr lang="mk-MK" sz="2400" dirty="0">
                <a:latin typeface="Arial" panose="020B0604020202020204" pitchFamily="34" charset="0"/>
                <a:cs typeface="Arial" panose="020B0604020202020204" pitchFamily="34" charset="0"/>
              </a:rPr>
              <a:t>42б</a:t>
            </a:r>
            <a:r>
              <a:rPr lang="ru-RU" sz="2400" dirty="0">
                <a:latin typeface="Arial" panose="020B0604020202020204" pitchFamily="34" charset="0"/>
                <a:cs typeface="Arial" panose="020B0604020202020204" pitchFamily="34" charset="0"/>
              </a:rPr>
              <a:t> прикажан е надолжен и попречен пресек на олучесто-плочест транспортер </a:t>
            </a:r>
            <a:r>
              <a:rPr lang="mk-MK" sz="2400" dirty="0">
                <a:latin typeface="Arial" panose="020B0604020202020204" pitchFamily="34" charset="0"/>
                <a:cs typeface="Arial" panose="020B0604020202020204" pitchFamily="34" charset="0"/>
              </a:rPr>
              <a:t>кој се употребува</a:t>
            </a:r>
            <a:r>
              <a:rPr lang="ru-RU" sz="2400" dirty="0">
                <a:latin typeface="Arial" panose="020B0604020202020204" pitchFamily="34" charset="0"/>
                <a:cs typeface="Arial" panose="020B0604020202020204" pitchFamily="34" charset="0"/>
              </a:rPr>
              <a:t> за пренесување на р</a:t>
            </a:r>
            <a:r>
              <a:rPr lang="mk-MK" sz="2400" dirty="0" err="1">
                <a:latin typeface="Arial" panose="020B0604020202020204" pitchFamily="34" charset="0"/>
                <a:cs typeface="Arial" panose="020B0604020202020204" pitchFamily="34" charset="0"/>
              </a:rPr>
              <a:t>овок</a:t>
            </a:r>
            <a:r>
              <a:rPr lang="ru-RU" sz="2400" dirty="0">
                <a:latin typeface="Arial" panose="020B0604020202020204" pitchFamily="34" charset="0"/>
                <a:cs typeface="Arial" panose="020B0604020202020204" pitchFamily="34" charset="0"/>
              </a:rPr>
              <a:t> материјал. Олукот </a:t>
            </a:r>
            <a:r>
              <a:rPr lang="en-US" sz="2400" b="1" dirty="0">
                <a:latin typeface="Arial" panose="020B0604020202020204" pitchFamily="34" charset="0"/>
                <a:cs typeface="Arial" panose="020B0604020202020204" pitchFamily="34" charset="0"/>
              </a:rPr>
              <a:t>a</a:t>
            </a:r>
            <a:r>
              <a:rPr lang="ru-RU" sz="2400" dirty="0">
                <a:latin typeface="Arial" panose="020B0604020202020204" pitchFamily="34" charset="0"/>
                <a:cs typeface="Arial" panose="020B0604020202020204" pitchFamily="34" charset="0"/>
              </a:rPr>
              <a:t> се состои од плочи со вертикални рабови; </a:t>
            </a:r>
            <a:r>
              <a:rPr lang="mk-MK" sz="2400" dirty="0">
                <a:latin typeface="Arial" panose="020B0604020202020204" pitchFamily="34" charset="0"/>
                <a:cs typeface="Arial" panose="020B0604020202020204" pitchFamily="34" charset="0"/>
              </a:rPr>
              <a:t>празнините</a:t>
            </a:r>
            <a:r>
              <a:rPr lang="ru-RU" sz="2400" dirty="0">
                <a:latin typeface="Arial" panose="020B0604020202020204" pitchFamily="34" charset="0"/>
                <a:cs typeface="Arial" panose="020B0604020202020204" pitchFamily="34" charset="0"/>
              </a:rPr>
              <a:t> помеѓу по</a:t>
            </a:r>
            <a:r>
              <a:rPr lang="mk-MK" sz="2400" dirty="0">
                <a:latin typeface="Arial" panose="020B0604020202020204" pitchFamily="34" charset="0"/>
                <a:cs typeface="Arial" panose="020B0604020202020204" pitchFamily="34" charset="0"/>
              </a:rPr>
              <a:t>одделни</a:t>
            </a:r>
            <a:r>
              <a:rPr lang="ru-RU" sz="2400" dirty="0">
                <a:latin typeface="Arial" panose="020B0604020202020204" pitchFamily="34" charset="0"/>
                <a:cs typeface="Arial" panose="020B0604020202020204" pitchFamily="34" charset="0"/>
              </a:rPr>
              <a:t> плочи мора да бидат прекриени.</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7158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3600" y="272230"/>
            <a:ext cx="10856915" cy="4396286"/>
          </a:xfrm>
          <a:prstGeom prst="rect">
            <a:avLst/>
          </a:prstGeom>
        </p:spPr>
      </p:pic>
    </p:spTree>
    <p:extLst>
      <p:ext uri="{BB962C8B-B14F-4D97-AF65-F5344CB8AC3E}">
        <p14:creationId xmlns:p14="http://schemas.microsoft.com/office/powerpoint/2010/main" val="2887795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252443"/>
            <a:ext cx="11531600" cy="4154984"/>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Плочестите транспортери можат да се изработуваат како неподвижни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43</a:t>
            </a:r>
            <a:r>
              <a:rPr lang="ru-RU" sz="2400" dirty="0">
                <a:latin typeface="Arial" panose="020B0604020202020204" pitchFamily="34" charset="0"/>
                <a:ea typeface="Times New Roman" panose="02020603050405020304" pitchFamily="18" charset="0"/>
                <a:cs typeface="Arial" panose="020B0604020202020204" pitchFamily="34" charset="0"/>
              </a:rPr>
              <a:t>) и како подвижни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44</a:t>
            </a:r>
            <a:r>
              <a:rPr lang="ru-RU" sz="2400" dirty="0">
                <a:latin typeface="Arial" panose="020B0604020202020204" pitchFamily="34" charset="0"/>
                <a:ea typeface="Times New Roman" panose="02020603050405020304" pitchFamily="18" charset="0"/>
                <a:cs typeface="Arial" panose="020B0604020202020204" pitchFamily="34" charset="0"/>
              </a:rPr>
              <a:t>). Подвижните се користат </a:t>
            </a:r>
            <a:r>
              <a:rPr lang="mk-MK" sz="2400" dirty="0">
                <a:latin typeface="Arial" panose="020B0604020202020204" pitchFamily="34" charset="0"/>
                <a:ea typeface="Times New Roman" panose="02020603050405020304" pitchFamily="18" charset="0"/>
                <a:cs typeface="Arial" panose="020B0604020202020204" pitchFamily="34" charset="0"/>
              </a:rPr>
              <a:t>во</a:t>
            </a:r>
            <a:r>
              <a:rPr lang="ru-RU" sz="2400" dirty="0">
                <a:latin typeface="Arial" panose="020B0604020202020204" pitchFamily="34" charset="0"/>
                <a:ea typeface="Times New Roman" panose="02020603050405020304" pitchFamily="18" charset="0"/>
                <a:cs typeface="Arial" panose="020B0604020202020204" pitchFamily="34" charset="0"/>
              </a:rPr>
              <a:t> с</a:t>
            </a:r>
            <a:r>
              <a:rPr lang="mk-MK" sz="2400" dirty="0" err="1">
                <a:latin typeface="Arial" panose="020B0604020202020204" pitchFamily="34" charset="0"/>
                <a:ea typeface="Times New Roman" panose="02020603050405020304" pitchFamily="18" charset="0"/>
                <a:cs typeface="Arial" panose="020B0604020202020204" pitchFamily="34" charset="0"/>
              </a:rPr>
              <a:t>товаришта</a:t>
            </a:r>
            <a:r>
              <a:rPr lang="ru-RU" sz="2400" dirty="0">
                <a:latin typeface="Arial" panose="020B0604020202020204" pitchFamily="34" charset="0"/>
                <a:ea typeface="Times New Roman" panose="02020603050405020304" pitchFamily="18" charset="0"/>
                <a:cs typeface="Arial" panose="020B0604020202020204" pitchFamily="34" charset="0"/>
              </a:rPr>
              <a:t> за материјали во парче (вреќи, сандуци, буриња) на поголема вис</a:t>
            </a:r>
            <a:r>
              <a:rPr lang="mk-MK" sz="2400" dirty="0" err="1">
                <a:latin typeface="Arial" panose="020B0604020202020204" pitchFamily="34" charset="0"/>
                <a:ea typeface="Times New Roman" panose="02020603050405020304" pitchFamily="18" charset="0"/>
                <a:cs typeface="Arial" panose="020B0604020202020204" pitchFamily="34" charset="0"/>
              </a:rPr>
              <a:t>оч</a:t>
            </a:r>
            <a:r>
              <a:rPr lang="ru-RU" sz="2400" dirty="0">
                <a:latin typeface="Arial" panose="020B0604020202020204" pitchFamily="34" charset="0"/>
                <a:ea typeface="Times New Roman" panose="02020603050405020304" pitchFamily="18" charset="0"/>
                <a:cs typeface="Arial" panose="020B0604020202020204" pitchFamily="34" charset="0"/>
              </a:rPr>
              <a:t>ина. На шемата се гледа дека подвижниот транспортер е составен од 2 дела, зглобно врзан со количка </a:t>
            </a:r>
            <a:r>
              <a:rPr lang="mk-MK" sz="2400" dirty="0">
                <a:latin typeface="Arial" panose="020B0604020202020204" pitchFamily="34" charset="0"/>
                <a:ea typeface="Times New Roman" panose="02020603050405020304" pitchFamily="18" charset="0"/>
                <a:cs typeface="Arial" panose="020B0604020202020204" pitchFamily="34" charset="0"/>
              </a:rPr>
              <a:t>врз</a:t>
            </a:r>
            <a:r>
              <a:rPr lang="ru-RU" sz="2400" dirty="0">
                <a:latin typeface="Arial" panose="020B0604020202020204" pitchFamily="34" charset="0"/>
                <a:ea typeface="Times New Roman" panose="02020603050405020304" pitchFamily="18" charset="0"/>
                <a:cs typeface="Arial" panose="020B0604020202020204" pitchFamily="34" charset="0"/>
              </a:rPr>
              <a:t> која е вграден и електричен погон со сите преносни механизми. Промената на аголот на наклонот на горниот дел на плочестиот транспортер се постигнува со затегнување на јажето </a:t>
            </a:r>
            <a:r>
              <a:rPr lang="en-US" sz="2400" b="1" dirty="0">
                <a:latin typeface="Arial" panose="020B0604020202020204" pitchFamily="34" charset="0"/>
                <a:ea typeface="Times New Roman" panose="02020603050405020304" pitchFamily="18" charset="0"/>
                <a:cs typeface="Arial" panose="020B0604020202020204" pitchFamily="34" charset="0"/>
              </a:rPr>
              <a:t>d</a:t>
            </a:r>
            <a:r>
              <a:rPr lang="ru-RU" sz="2400" dirty="0">
                <a:latin typeface="Arial" panose="020B0604020202020204" pitchFamily="34" charset="0"/>
                <a:ea typeface="Times New Roman" panose="02020603050405020304" pitchFamily="18" charset="0"/>
                <a:cs typeface="Arial" panose="020B0604020202020204" pitchFamily="34" charset="0"/>
              </a:rPr>
              <a:t>; јажето </a:t>
            </a:r>
            <a:r>
              <a:rPr lang="en-US" sz="2400" b="1" dirty="0">
                <a:latin typeface="Arial" panose="020B0604020202020204" pitchFamily="34" charset="0"/>
                <a:ea typeface="Times New Roman" panose="02020603050405020304" pitchFamily="18" charset="0"/>
                <a:cs typeface="Arial" panose="020B0604020202020204" pitchFamily="34" charset="0"/>
              </a:rPr>
              <a:t>d</a:t>
            </a:r>
            <a:r>
              <a:rPr lang="ru-RU" sz="2400" dirty="0">
                <a:latin typeface="Arial" panose="020B0604020202020204" pitchFamily="34" charset="0"/>
                <a:ea typeface="Times New Roman" panose="02020603050405020304" pitchFamily="18" charset="0"/>
                <a:cs typeface="Arial" panose="020B0604020202020204" pitchFamily="34" charset="0"/>
              </a:rPr>
              <a:t> го подига потпирачот </a:t>
            </a:r>
            <a:r>
              <a:rPr lang="en-US" sz="2400" b="1" dirty="0">
                <a:latin typeface="Arial" panose="020B0604020202020204" pitchFamily="34" charset="0"/>
                <a:ea typeface="Times New Roman" panose="02020603050405020304" pitchFamily="18" charset="0"/>
                <a:cs typeface="Arial" panose="020B0604020202020204" pitchFamily="34" charset="0"/>
              </a:rPr>
              <a:t>a</a:t>
            </a:r>
            <a:r>
              <a:rPr lang="ru-RU" sz="2400" dirty="0">
                <a:latin typeface="Arial" panose="020B0604020202020204" pitchFamily="34" charset="0"/>
                <a:ea typeface="Times New Roman" panose="02020603050405020304" pitchFamily="18" charset="0"/>
                <a:cs typeface="Arial" panose="020B0604020202020204" pitchFamily="34" charset="0"/>
              </a:rPr>
              <a:t> чии тркала </a:t>
            </a:r>
            <a:r>
              <a:rPr lang="en-US" sz="2400" b="1" dirty="0">
                <a:latin typeface="Arial" panose="020B0604020202020204" pitchFamily="34" charset="0"/>
                <a:ea typeface="Times New Roman" panose="02020603050405020304" pitchFamily="18" charset="0"/>
                <a:cs typeface="Arial" panose="020B0604020202020204" pitchFamily="34" charset="0"/>
              </a:rPr>
              <a:t>b</a:t>
            </a:r>
            <a:r>
              <a:rPr lang="ru-RU" sz="2400" dirty="0">
                <a:latin typeface="Arial" panose="020B0604020202020204" pitchFamily="34" charset="0"/>
                <a:ea typeface="Times New Roman" panose="02020603050405020304" pitchFamily="18" charset="0"/>
                <a:cs typeface="Arial" panose="020B0604020202020204" pitchFamily="34" charset="0"/>
              </a:rPr>
              <a:t> се тркалаат по долниот појас на конструкцијата. Електромоторот </a:t>
            </a:r>
            <a:r>
              <a:rPr lang="en-US" sz="2400" b="1" dirty="0">
                <a:latin typeface="Arial" panose="020B0604020202020204" pitchFamily="34" charset="0"/>
                <a:ea typeface="Times New Roman" panose="02020603050405020304" pitchFamily="18" charset="0"/>
                <a:cs typeface="Arial" panose="020B0604020202020204" pitchFamily="34" charset="0"/>
              </a:rPr>
              <a:t>c</a:t>
            </a:r>
            <a:r>
              <a:rPr lang="ru-RU" sz="2400" dirty="0">
                <a:latin typeface="Arial" panose="020B0604020202020204" pitchFamily="34" charset="0"/>
                <a:ea typeface="Times New Roman" panose="02020603050405020304" pitchFamily="18" charset="0"/>
                <a:cs typeface="Arial" panose="020B0604020202020204" pitchFamily="34" charset="0"/>
              </a:rPr>
              <a:t> ја пренесува снагата преку систем на запчести и синџирести преносници, додека специјална спојка овозможува поврзување на барабанот за јажето за подигнување на стрелата </a:t>
            </a:r>
            <a:r>
              <a:rPr lang="en-US" sz="2400" b="1" dirty="0">
                <a:latin typeface="Arial" panose="020B0604020202020204" pitchFamily="34" charset="0"/>
                <a:ea typeface="Times New Roman" panose="02020603050405020304" pitchFamily="18" charset="0"/>
                <a:cs typeface="Arial" panose="020B0604020202020204" pitchFamily="34" charset="0"/>
              </a:rPr>
              <a:t>d</a:t>
            </a:r>
            <a:r>
              <a:rPr lang="ru-RU" sz="2400" dirty="0">
                <a:latin typeface="Arial" panose="020B0604020202020204" pitchFamily="34" charset="0"/>
                <a:ea typeface="Times New Roman" panose="02020603050405020304" pitchFamily="18" charset="0"/>
                <a:cs typeface="Arial" panose="020B0604020202020204" pitchFamily="34" charset="0"/>
              </a:rPr>
              <a:t>, со заедничкиот погон</a:t>
            </a:r>
            <a:r>
              <a:rPr lang="ru-RU" dirty="0">
                <a:latin typeface="Arial" panose="020B0604020202020204" pitchFamily="34"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5281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1" y="716035"/>
            <a:ext cx="11538844" cy="3692533"/>
          </a:xfrm>
          <a:prstGeom prst="rect">
            <a:avLst/>
          </a:prstGeom>
        </p:spPr>
      </p:pic>
    </p:spTree>
    <p:extLst>
      <p:ext uri="{BB962C8B-B14F-4D97-AF65-F5344CB8AC3E}">
        <p14:creationId xmlns:p14="http://schemas.microsoft.com/office/powerpoint/2010/main" val="2309876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1185040"/>
            <a:ext cx="11684000" cy="3046988"/>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На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45</a:t>
            </a:r>
            <a:r>
              <a:rPr lang="ru-RU" sz="2400" dirty="0">
                <a:latin typeface="Arial" panose="020B0604020202020204" pitchFamily="34" charset="0"/>
                <a:ea typeface="Times New Roman" panose="02020603050405020304" pitchFamily="18" charset="0"/>
                <a:cs typeface="Arial" panose="020B0604020202020204" pitchFamily="34" charset="0"/>
              </a:rPr>
              <a:t> дадена е конструкција на плочест транспортер за р</a:t>
            </a:r>
            <a:r>
              <a:rPr lang="mk-MK" sz="2400" dirty="0" err="1">
                <a:latin typeface="Arial" panose="020B0604020202020204" pitchFamily="34" charset="0"/>
                <a:ea typeface="Times New Roman" panose="02020603050405020304" pitchFamily="18" charset="0"/>
                <a:cs typeface="Arial" panose="020B0604020202020204" pitchFamily="34" charset="0"/>
              </a:rPr>
              <a:t>овок</a:t>
            </a:r>
            <a:r>
              <a:rPr lang="ru-RU" sz="2400" dirty="0">
                <a:latin typeface="Arial" panose="020B0604020202020204" pitchFamily="34" charset="0"/>
                <a:ea typeface="Times New Roman" panose="02020603050405020304" pitchFamily="18" charset="0"/>
                <a:cs typeface="Arial" panose="020B0604020202020204" pitchFamily="34" charset="0"/>
              </a:rPr>
              <a:t> товар. </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Погонскиот уред има главно погонско вратило </a:t>
            </a:r>
            <a:r>
              <a:rPr lang="ru-RU" sz="2400" b="1" dirty="0">
                <a:latin typeface="Arial" panose="020B0604020202020204" pitchFamily="34" charset="0"/>
                <a:ea typeface="Times New Roman" panose="02020603050405020304" pitchFamily="18" charset="0"/>
                <a:cs typeface="Arial" panose="020B0604020202020204" pitchFamily="34" charset="0"/>
              </a:rPr>
              <a:t>1 </a:t>
            </a:r>
            <a:r>
              <a:rPr lang="ru-RU" sz="2400" dirty="0">
                <a:latin typeface="Arial" panose="020B0604020202020204" pitchFamily="34" charset="0"/>
                <a:ea typeface="Times New Roman" panose="02020603050405020304" pitchFamily="18" charset="0"/>
                <a:cs typeface="Arial" panose="020B0604020202020204" pitchFamily="34" charset="0"/>
              </a:rPr>
              <a:t>со 2 синџирници </a:t>
            </a:r>
            <a:r>
              <a:rPr lang="ru-RU" sz="2400" b="1" dirty="0">
                <a:latin typeface="Arial" panose="020B0604020202020204" pitchFamily="34" charset="0"/>
                <a:ea typeface="Times New Roman" panose="02020603050405020304" pitchFamily="18" charset="0"/>
                <a:cs typeface="Arial" panose="020B0604020202020204" pitchFamily="34" charset="0"/>
              </a:rPr>
              <a:t>2 </a:t>
            </a:r>
            <a:r>
              <a:rPr lang="ru-RU" sz="2400" dirty="0">
                <a:latin typeface="Arial" panose="020B0604020202020204" pitchFamily="34" charset="0"/>
                <a:ea typeface="Times New Roman" panose="02020603050405020304" pitchFamily="18" charset="0"/>
                <a:cs typeface="Arial" panose="020B0604020202020204" pitchFamily="34" charset="0"/>
              </a:rPr>
              <a:t>кои со клинови се врзани со вратилото; вратилото се потпира в</a:t>
            </a:r>
            <a:r>
              <a:rPr lang="mk-MK" sz="2400" dirty="0">
                <a:latin typeface="Arial" panose="020B0604020202020204" pitchFamily="34" charset="0"/>
                <a:ea typeface="Times New Roman" panose="02020603050405020304" pitchFamily="18" charset="0"/>
                <a:cs typeface="Arial" panose="020B0604020202020204" pitchFamily="34" charset="0"/>
              </a:rPr>
              <a:t>рз</a:t>
            </a:r>
            <a:r>
              <a:rPr lang="ru-RU" sz="2400" dirty="0">
                <a:latin typeface="Arial" panose="020B0604020202020204" pitchFamily="34" charset="0"/>
                <a:ea typeface="Times New Roman" panose="02020603050405020304" pitchFamily="18" charset="0"/>
                <a:cs typeface="Arial" panose="020B0604020202020204" pitchFamily="34" charset="0"/>
              </a:rPr>
              <a:t> лежишта прицврстени за челичната носечка конструкција на транспортерот. На конзолниот дел вратилото преку отворен запчест преносен </a:t>
            </a:r>
            <a:r>
              <a:rPr lang="mk-MK" sz="2400" dirty="0">
                <a:latin typeface="Arial" panose="020B0604020202020204" pitchFamily="34" charset="0"/>
                <a:ea typeface="Times New Roman" panose="02020603050405020304" pitchFamily="18" charset="0"/>
                <a:cs typeface="Arial" panose="020B0604020202020204" pitchFamily="34" charset="0"/>
              </a:rPr>
              <a:t>чифт</a:t>
            </a:r>
            <a:r>
              <a:rPr lang="ru-RU" sz="2400" dirty="0">
                <a:latin typeface="Arial" panose="020B0604020202020204" pitchFamily="34" charset="0"/>
                <a:ea typeface="Times New Roman" panose="02020603050405020304" pitchFamily="18" charset="0"/>
                <a:cs typeface="Arial" panose="020B0604020202020204" pitchFamily="34" charset="0"/>
              </a:rPr>
              <a:t> прима погон од друго вратило </a:t>
            </a:r>
            <a:r>
              <a:rPr lang="ru-RU" sz="2400" b="1" dirty="0">
                <a:latin typeface="Arial" panose="020B0604020202020204" pitchFamily="34" charset="0"/>
                <a:ea typeface="Times New Roman" panose="02020603050405020304" pitchFamily="18" charset="0"/>
                <a:cs typeface="Arial" panose="020B0604020202020204" pitchFamily="34" charset="0"/>
              </a:rPr>
              <a:t>3 </a:t>
            </a:r>
            <a:r>
              <a:rPr lang="ru-RU" sz="2400" dirty="0">
                <a:latin typeface="Arial" panose="020B0604020202020204" pitchFamily="34" charset="0"/>
                <a:ea typeface="Times New Roman" panose="02020603050405020304" pitchFamily="18" charset="0"/>
                <a:cs typeface="Arial" panose="020B0604020202020204" pitchFamily="34" charset="0"/>
              </a:rPr>
              <a:t>врзано со спојка </a:t>
            </a:r>
            <a:r>
              <a:rPr lang="ru-RU" sz="2400" b="1" dirty="0">
                <a:latin typeface="Arial" panose="020B0604020202020204" pitchFamily="34" charset="0"/>
                <a:ea typeface="Times New Roman" panose="02020603050405020304" pitchFamily="18" charset="0"/>
                <a:cs typeface="Arial" panose="020B0604020202020204" pitchFamily="34" charset="0"/>
              </a:rPr>
              <a:t>4 </a:t>
            </a:r>
            <a:r>
              <a:rPr lang="ru-RU" sz="2400" dirty="0">
                <a:latin typeface="Arial" panose="020B0604020202020204" pitchFamily="34" charset="0"/>
                <a:ea typeface="Times New Roman" panose="02020603050405020304" pitchFamily="18" charset="0"/>
                <a:cs typeface="Arial" panose="020B0604020202020204" pitchFamily="34" charset="0"/>
              </a:rPr>
              <a:t>со излезното вратило на редукторот </a:t>
            </a:r>
            <a:r>
              <a:rPr lang="ru-RU" sz="2400" b="1" dirty="0">
                <a:latin typeface="Arial" panose="020B0604020202020204" pitchFamily="34" charset="0"/>
                <a:ea typeface="Times New Roman" panose="02020603050405020304" pitchFamily="18" charset="0"/>
                <a:cs typeface="Arial" panose="020B0604020202020204" pitchFamily="34" charset="0"/>
              </a:rPr>
              <a:t>5</a:t>
            </a:r>
            <a:r>
              <a:rPr lang="ru-RU" sz="2400" dirty="0" smtClean="0">
                <a:latin typeface="Arial" panose="020B0604020202020204" pitchFamily="34" charset="0"/>
                <a:ea typeface="Times New Roman" panose="02020603050405020304" pitchFamily="18" charset="0"/>
                <a:cs typeface="Arial" panose="020B0604020202020204" pitchFamily="34" charset="0"/>
              </a:rPr>
              <a:t>.</a:t>
            </a:r>
            <a:endParaRPr lang="en-US" sz="2400" dirty="0" smtClean="0">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52919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267" y="447302"/>
            <a:ext cx="10617200" cy="8494633"/>
          </a:xfrm>
          <a:prstGeom prst="rect">
            <a:avLst/>
          </a:prstGeom>
        </p:spPr>
        <p:txBody>
          <a:bodyPr wrap="square">
            <a:spAutoFit/>
          </a:bodyPr>
          <a:lstStyle/>
          <a:p>
            <a:r>
              <a:rPr lang="ru-RU" sz="2400" b="1" dirty="0" smtClean="0">
                <a:effectLst/>
                <a:latin typeface="Arial" panose="020B0604020202020204" pitchFamily="34" charset="0"/>
                <a:ea typeface="Times New Roman" panose="02020603050405020304" pitchFamily="18" charset="0"/>
                <a:cs typeface="Arial" panose="020B0604020202020204" pitchFamily="34" charset="0"/>
              </a:rPr>
              <a:t>Б.</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Во групата на машини и уреди без влечен елемент спаѓаат следните машини:</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1. </a:t>
            </a:r>
            <a:r>
              <a:rPr lang="ru-RU" sz="2400" b="1" dirty="0" smtClean="0">
                <a:latin typeface="Arial" panose="020B0604020202020204" pitchFamily="34" charset="0"/>
                <a:cs typeface="Arial" panose="020B0604020202020204" pitchFamily="34" charset="0"/>
              </a:rPr>
              <a:t>Завојни </a:t>
            </a:r>
            <a:r>
              <a:rPr lang="ru-RU" sz="2400" b="1" dirty="0">
                <a:latin typeface="Arial" panose="020B0604020202020204" pitchFamily="34" charset="0"/>
                <a:cs typeface="Arial" panose="020B0604020202020204" pitchFamily="34" charset="0"/>
              </a:rPr>
              <a:t>транспортери - </a:t>
            </a:r>
            <a:r>
              <a:rPr lang="ru-RU" sz="2400" dirty="0">
                <a:latin typeface="Arial" panose="020B0604020202020204" pitchFamily="34" charset="0"/>
                <a:cs typeface="Arial" panose="020B0604020202020204" pitchFamily="34" charset="0"/>
              </a:rPr>
              <a:t>кои работат </a:t>
            </a:r>
            <a:r>
              <a:rPr lang="mk-MK" sz="2400" dirty="0">
                <a:latin typeface="Arial" panose="020B0604020202020204" pitchFamily="34" charset="0"/>
                <a:cs typeface="Arial" panose="020B0604020202020204" pitchFamily="34" charset="0"/>
              </a:rPr>
              <a:t>врз</a:t>
            </a:r>
            <a:r>
              <a:rPr lang="ru-RU" sz="2400" dirty="0">
                <a:latin typeface="Arial" panose="020B0604020202020204" pitchFamily="34" charset="0"/>
                <a:cs typeface="Arial" panose="020B0604020202020204" pitchFamily="34" charset="0"/>
              </a:rPr>
              <a:t> принцип на завојница. </a:t>
            </a:r>
            <a:endParaRPr lang="en-US" sz="2400"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2</a:t>
            </a:r>
            <a:r>
              <a:rPr lang="ru-RU" sz="2400" b="1" dirty="0">
                <a:latin typeface="Arial" panose="020B0604020202020204" pitchFamily="34" charset="0"/>
                <a:cs typeface="Arial" panose="020B0604020202020204" pitchFamily="34" charset="0"/>
              </a:rPr>
              <a:t>. Инерцијални транспортери</a:t>
            </a:r>
            <a:r>
              <a:rPr lang="ru-RU" sz="2400" dirty="0">
                <a:latin typeface="Arial" panose="020B0604020202020204" pitchFamily="34" charset="0"/>
                <a:cs typeface="Arial" panose="020B0604020202020204" pitchFamily="34" charset="0"/>
              </a:rPr>
              <a:t> </a:t>
            </a:r>
            <a:r>
              <a:rPr lang="ru-RU" sz="2400" dirty="0" smtClean="0">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работниот, носечки елемент на овие транспортери има осцилаторно движење. При работниот ôд носечкиот елемент го става во движење материјалот кој се наоѓа </a:t>
            </a:r>
            <a:r>
              <a:rPr lang="mk-MK" sz="2400" dirty="0">
                <a:latin typeface="Arial" panose="020B0604020202020204" pitchFamily="34" charset="0"/>
                <a:cs typeface="Arial" panose="020B0604020202020204" pitchFamily="34" charset="0"/>
              </a:rPr>
              <a:t>врз</a:t>
            </a:r>
            <a:r>
              <a:rPr lang="ru-RU" sz="2400" dirty="0">
                <a:latin typeface="Arial" panose="020B0604020202020204" pitchFamily="34" charset="0"/>
                <a:cs typeface="Arial" panose="020B0604020202020204" pitchFamily="34" charset="0"/>
              </a:rPr>
              <a:t> него, додека во повратниот ôд пролизгува под него, намалувајќи му ја брзината добиена од силата на инерција</a:t>
            </a:r>
            <a:r>
              <a:rPr lang="mk-MK" sz="2400" dirty="0">
                <a:latin typeface="Arial" panose="020B0604020202020204" pitchFamily="34" charset="0"/>
                <a:cs typeface="Arial" panose="020B0604020202020204" pitchFamily="34" charset="0"/>
              </a:rPr>
              <a:t>та</a:t>
            </a:r>
            <a:r>
              <a:rPr lang="ru-RU" sz="2400" dirty="0">
                <a:latin typeface="Arial" panose="020B0604020202020204" pitchFamily="34" charset="0"/>
                <a:cs typeface="Arial" panose="020B0604020202020204" pitchFamily="34" charset="0"/>
              </a:rPr>
              <a:t> во работниот ôд.</a:t>
            </a:r>
            <a:endParaRPr lang="en-US" sz="2400" dirty="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3</a:t>
            </a:r>
            <a:r>
              <a:rPr lang="ru-RU" sz="2400" b="1" dirty="0">
                <a:latin typeface="Arial" panose="020B0604020202020204" pitchFamily="34" charset="0"/>
                <a:cs typeface="Arial" panose="020B0604020202020204" pitchFamily="34" charset="0"/>
              </a:rPr>
              <a:t>. Валчести транспортери</a:t>
            </a:r>
            <a:r>
              <a:rPr lang="ru-RU" sz="2400" dirty="0">
                <a:latin typeface="Arial" panose="020B0604020202020204" pitchFamily="34" charset="0"/>
                <a:cs typeface="Arial" panose="020B0604020202020204" pitchFamily="34" charset="0"/>
              </a:rPr>
              <a:t> (ролганзи) - се користат за транспорт на товари во парче, кои се движат по валците наредени еден до друг во носечката рамка. Валците се движат со електромотор; движењето од еден на друг соседен валјак се пренесува со помош на синџирест пренос (зглобни синџири).</a:t>
            </a:r>
            <a:endParaRPr lang="en-US" sz="2400" dirty="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4</a:t>
            </a:r>
            <a:r>
              <a:rPr lang="ru-RU" sz="2400" b="1" dirty="0">
                <a:latin typeface="Arial" panose="020B0604020202020204" pitchFamily="34" charset="0"/>
                <a:cs typeface="Arial" panose="020B0604020202020204" pitchFamily="34" charset="0"/>
              </a:rPr>
              <a:t>. Пневматски постројки</a:t>
            </a:r>
            <a:r>
              <a:rPr lang="ru-RU" sz="2400" dirty="0">
                <a:latin typeface="Arial" panose="020B0604020202020204" pitchFamily="34" charset="0"/>
                <a:cs typeface="Arial" panose="020B0604020202020204" pitchFamily="34" charset="0"/>
              </a:rPr>
              <a:t> </a:t>
            </a:r>
            <a:r>
              <a:rPr lang="ru-RU" sz="2400" dirty="0" smtClean="0">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кај кои транспортот на р</a:t>
            </a:r>
            <a:r>
              <a:rPr lang="mk-MK" sz="2400" dirty="0" err="1">
                <a:latin typeface="Arial" panose="020B0604020202020204" pitchFamily="34" charset="0"/>
                <a:cs typeface="Arial" panose="020B0604020202020204" pitchFamily="34" charset="0"/>
              </a:rPr>
              <a:t>овок</a:t>
            </a:r>
            <a:r>
              <a:rPr lang="ru-RU" sz="2400" dirty="0">
                <a:latin typeface="Arial" panose="020B0604020202020204" pitchFamily="34" charset="0"/>
                <a:cs typeface="Arial" panose="020B0604020202020204" pitchFamily="34" charset="0"/>
              </a:rPr>
              <a:t> материјал се постигнува со струја од воздух низ специјални водови. Голема предност на воздушните постројки за транспорт е во тоа што, благодарејќи на флексибилните водови може да се дофати и најнепристапното место, од каде се извлекува ситнозрнест материјал (од затворени вагони, бродови, силоси итн).</a:t>
            </a:r>
            <a:endParaRPr lang="en-US" sz="2400" dirty="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5</a:t>
            </a:r>
            <a:r>
              <a:rPr lang="ru-RU" sz="2400" b="1" dirty="0">
                <a:latin typeface="Arial" panose="020B0604020202020204" pitchFamily="34" charset="0"/>
                <a:cs typeface="Arial" panose="020B0604020202020204" pitchFamily="34" charset="0"/>
              </a:rPr>
              <a:t>. Хидрауличен транспорт</a:t>
            </a:r>
            <a:r>
              <a:rPr lang="ru-RU" sz="2400" dirty="0">
                <a:latin typeface="Arial" panose="020B0604020202020204" pitchFamily="34" charset="0"/>
                <a:cs typeface="Arial" panose="020B0604020202020204" pitchFamily="34" charset="0"/>
              </a:rPr>
              <a:t> - многу се користи во градежништвото за масовни земјишни ископи или за вадење песок и чакал од вода (рефулирање).</a:t>
            </a: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52146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1" y="58791"/>
            <a:ext cx="9110132" cy="6715452"/>
          </a:xfrm>
          <a:prstGeom prst="rect">
            <a:avLst/>
          </a:prstGeom>
        </p:spPr>
      </p:pic>
    </p:spTree>
    <p:extLst>
      <p:ext uri="{BB962C8B-B14F-4D97-AF65-F5344CB8AC3E}">
        <p14:creationId xmlns:p14="http://schemas.microsoft.com/office/powerpoint/2010/main" val="242274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72" y="348734"/>
            <a:ext cx="11611596" cy="5139869"/>
          </a:xfrm>
          <a:prstGeom prst="rect">
            <a:avLst/>
          </a:prstGeom>
        </p:spPr>
        <p:txBody>
          <a:bodyPr wrap="square">
            <a:spAutoFit/>
          </a:bodyPr>
          <a:lstStyle/>
          <a:p>
            <a:pPr indent="457200">
              <a:spcAft>
                <a:spcPts val="0"/>
              </a:spcAft>
            </a:pPr>
            <a:r>
              <a:rPr lang="ru-RU" sz="4000" b="1" dirty="0">
                <a:latin typeface="Arial" panose="020B0604020202020204" pitchFamily="34" charset="0"/>
                <a:ea typeface="Times New Roman" panose="02020603050405020304" pitchFamily="18" charset="0"/>
              </a:rPr>
              <a:t>Грабиличести транспортери (стругачи</a:t>
            </a:r>
            <a:r>
              <a:rPr lang="ru-RU" sz="4000" b="1" dirty="0" smtClean="0">
                <a:latin typeface="Arial" panose="020B0604020202020204" pitchFamily="34" charset="0"/>
                <a:ea typeface="Times New Roman" panose="02020603050405020304" pitchFamily="18" charset="0"/>
              </a:rPr>
              <a:t>)</a:t>
            </a:r>
            <a:endParaRPr lang="en-US" sz="4000" b="1" dirty="0" smtClean="0">
              <a:latin typeface="Arial" panose="020B0604020202020204" pitchFamily="34" charset="0"/>
              <a:ea typeface="Times New Roman" panose="02020603050405020304" pitchFamily="18" charset="0"/>
            </a:endParaRPr>
          </a:p>
          <a:p>
            <a:pPr indent="457200">
              <a:spcAft>
                <a:spcPts val="0"/>
              </a:spcAft>
            </a:pPr>
            <a:r>
              <a:rPr lang="ru-RU" sz="2400" dirty="0">
                <a:latin typeface="Arial" panose="020B0604020202020204" pitchFamily="34" charset="0"/>
                <a:cs typeface="Arial" panose="020B0604020202020204" pitchFamily="34" charset="0"/>
              </a:rPr>
              <a:t>Грабиличестиот транспортер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л. 1</a:t>
            </a:r>
            <a:r>
              <a:rPr lang="mk-MK" sz="2400" dirty="0">
                <a:latin typeface="Arial" panose="020B0604020202020204" pitchFamily="34" charset="0"/>
                <a:cs typeface="Arial" panose="020B0604020202020204" pitchFamily="34" charset="0"/>
              </a:rPr>
              <a:t>46</a:t>
            </a:r>
            <a:r>
              <a:rPr lang="en-US" sz="2400" dirty="0">
                <a:latin typeface="Arial" panose="020B0604020202020204" pitchFamily="34" charset="0"/>
                <a:cs typeface="Arial" panose="020B0604020202020204" pitchFamily="34" charset="0"/>
              </a:rPr>
              <a:t>a</a:t>
            </a:r>
            <a:r>
              <a:rPr lang="ru-RU" sz="2400" dirty="0">
                <a:latin typeface="Arial" panose="020B0604020202020204" pitchFamily="34" charset="0"/>
                <a:cs typeface="Arial" panose="020B0604020202020204" pitchFamily="34" charset="0"/>
              </a:rPr>
              <a:t>) </a:t>
            </a:r>
            <a:r>
              <a:rPr lang="mk-MK" sz="2400" dirty="0">
                <a:latin typeface="Arial" panose="020B0604020202020204" pitchFamily="34" charset="0"/>
                <a:cs typeface="Arial" panose="020B0604020202020204" pitchFamily="34" charset="0"/>
              </a:rPr>
              <a:t>е составен</a:t>
            </a:r>
            <a:r>
              <a:rPr lang="ru-RU" sz="2400" dirty="0">
                <a:latin typeface="Arial" panose="020B0604020202020204" pitchFamily="34" charset="0"/>
                <a:cs typeface="Arial" panose="020B0604020202020204" pitchFamily="34" charset="0"/>
              </a:rPr>
              <a:t> од неподвижен жлеб (олук), прицврстен </a:t>
            </a:r>
            <a:r>
              <a:rPr lang="mk-MK" sz="2400" dirty="0">
                <a:latin typeface="Arial" panose="020B0604020202020204" pitchFamily="34" charset="0"/>
                <a:cs typeface="Arial" panose="020B0604020202020204" pitchFamily="34" charset="0"/>
              </a:rPr>
              <a:t>з</a:t>
            </a:r>
            <a:r>
              <a:rPr lang="ru-RU" sz="2400" dirty="0">
                <a:latin typeface="Arial" panose="020B0604020202020204" pitchFamily="34" charset="0"/>
                <a:cs typeface="Arial" panose="020B0604020202020204" pitchFamily="34" charset="0"/>
              </a:rPr>
              <a:t>а носечката конструкција на транспортерот и влечни синџири (еден или два), кои помеѓу себе </a:t>
            </a:r>
            <a:r>
              <a:rPr lang="mk-MK" sz="2400" dirty="0">
                <a:latin typeface="Arial" panose="020B0604020202020204" pitchFamily="34" charset="0"/>
                <a:cs typeface="Arial" panose="020B0604020202020204" pitchFamily="34" charset="0"/>
              </a:rPr>
              <a:t>ги</a:t>
            </a:r>
            <a:r>
              <a:rPr lang="ru-RU" sz="2400" dirty="0">
                <a:latin typeface="Arial" panose="020B0604020202020204" pitchFamily="34" charset="0"/>
                <a:cs typeface="Arial" panose="020B0604020202020204" pitchFamily="34" charset="0"/>
              </a:rPr>
              <a:t> носат плочите (грабилките) за потиснување на материјалот во жлебот. Влечните синџири преминуваат преку синџирникот на погонската глава на предната страна и преку синџирникот на затегачкиот уред на задната страна</a:t>
            </a:r>
            <a:r>
              <a:rPr lang="mk-MK" sz="2400" dirty="0">
                <a:latin typeface="Arial" panose="020B0604020202020204" pitchFamily="34" charset="0"/>
                <a:cs typeface="Arial" panose="020B0604020202020204" pitchFamily="34" charset="0"/>
              </a:rPr>
              <a:t>. П</a:t>
            </a:r>
            <a:r>
              <a:rPr lang="ru-RU" sz="2400" dirty="0">
                <a:latin typeface="Arial" panose="020B0604020202020204" pitchFamily="34" charset="0"/>
                <a:cs typeface="Arial" panose="020B0604020202020204" pitchFamily="34" charset="0"/>
              </a:rPr>
              <a:t>о целата своја должина синџирите се движат по неподвижни водилки. Работната страна на транспортерот може да биде горна или долна. Во првиот случај материјалот полесно се истура во транспортниот жлеб, бидејќи тој може да биде отворен по целата своја должина. Истурањето на материјалот од транспотерот е полесно ако работната страна е долна. Тогаш материјалот може да се истура низ отворите на жлебот кои можат да бидат расп</a:t>
            </a:r>
            <a:r>
              <a:rPr lang="mk-MK" sz="2400" dirty="0" err="1">
                <a:latin typeface="Arial" panose="020B0604020202020204" pitchFamily="34" charset="0"/>
                <a:cs typeface="Arial" panose="020B0604020202020204" pitchFamily="34" charset="0"/>
              </a:rPr>
              <a:t>ределени</a:t>
            </a:r>
            <a:r>
              <a:rPr lang="ru-RU" sz="2400" dirty="0">
                <a:latin typeface="Arial" panose="020B0604020202020204" pitchFamily="34" charset="0"/>
                <a:cs typeface="Arial" panose="020B0604020202020204" pitchFamily="34" charset="0"/>
              </a:rPr>
              <a:t> по целата должина на транспортерот.</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12679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26" y="575733"/>
            <a:ext cx="11256579" cy="3918976"/>
          </a:xfrm>
          <a:prstGeom prst="rect">
            <a:avLst/>
          </a:prstGeom>
        </p:spPr>
      </p:pic>
    </p:spTree>
    <p:extLst>
      <p:ext uri="{BB962C8B-B14F-4D97-AF65-F5344CB8AC3E}">
        <p14:creationId xmlns:p14="http://schemas.microsoft.com/office/powerpoint/2010/main" val="1001417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4133" y="223378"/>
            <a:ext cx="11446933" cy="4893647"/>
          </a:xfrm>
          <a:prstGeom prst="rect">
            <a:avLst/>
          </a:prstGeom>
        </p:spPr>
        <p:txBody>
          <a:bodyPr wrap="square">
            <a:spAutoFit/>
          </a:bodyPr>
          <a:lstStyle/>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При движење по должина на жлебот плочите не треба да се свиткуваат нит</a:t>
            </a:r>
            <a:r>
              <a:rPr lang="mk-MK" sz="2400" dirty="0">
                <a:latin typeface="Arial" panose="020B0604020202020204" pitchFamily="34" charset="0"/>
                <a:ea typeface="Times New Roman" panose="02020603050405020304" pitchFamily="18" charset="0"/>
                <a:cs typeface="Arial" panose="020B0604020202020204" pitchFamily="34" charset="0"/>
              </a:rPr>
              <a:t>у</a:t>
            </a:r>
            <a:r>
              <a:rPr lang="ru-RU" sz="2400" dirty="0">
                <a:latin typeface="Arial" panose="020B0604020202020204" pitchFamily="34" charset="0"/>
                <a:ea typeface="Times New Roman" panose="02020603050405020304" pitchFamily="18" charset="0"/>
                <a:cs typeface="Arial" panose="020B0604020202020204" pitchFamily="34" charset="0"/>
              </a:rPr>
              <a:t> да ја менуваат својата положба </a:t>
            </a:r>
            <a:r>
              <a:rPr lang="mk-MK" sz="2400" dirty="0">
                <a:latin typeface="Arial" panose="020B0604020202020204" pitchFamily="34" charset="0"/>
                <a:ea typeface="Times New Roman" panose="02020603050405020304" pitchFamily="18" charset="0"/>
                <a:cs typeface="Arial" panose="020B0604020202020204" pitchFamily="34" charset="0"/>
              </a:rPr>
              <a:t>по</a:t>
            </a:r>
            <a:r>
              <a:rPr lang="ru-RU" sz="2400" dirty="0">
                <a:latin typeface="Arial" panose="020B0604020202020204" pitchFamily="34" charset="0"/>
                <a:ea typeface="Times New Roman" panose="02020603050405020304" pitchFamily="18" charset="0"/>
                <a:cs typeface="Arial" panose="020B0604020202020204" pitchFamily="34" charset="0"/>
              </a:rPr>
              <a:t>ради дејството на силите на отпорот при туркање на материјалот низ жлебот. </a:t>
            </a:r>
            <a:r>
              <a:rPr lang="mk-MK" sz="2400" dirty="0">
                <a:latin typeface="Arial" panose="020B0604020202020204" pitchFamily="34" charset="0"/>
                <a:ea typeface="Times New Roman" panose="02020603050405020304" pitchFamily="18" charset="0"/>
                <a:cs typeface="Arial" panose="020B0604020202020204" pitchFamily="34" charset="0"/>
              </a:rPr>
              <a:t>По</a:t>
            </a:r>
            <a:r>
              <a:rPr lang="ru-RU" sz="2400" dirty="0">
                <a:latin typeface="Arial" panose="020B0604020202020204" pitchFamily="34" charset="0"/>
                <a:ea typeface="Times New Roman" panose="02020603050405020304" pitchFamily="18" charset="0"/>
                <a:cs typeface="Arial" panose="020B0604020202020204" pitchFamily="34" charset="0"/>
              </a:rPr>
              <a:t>ради тоа потребно е да се избер</a:t>
            </a:r>
            <a:r>
              <a:rPr lang="mk-MK" sz="2400" dirty="0">
                <a:latin typeface="Arial" panose="020B0604020202020204" pitchFamily="34" charset="0"/>
                <a:ea typeface="Times New Roman" panose="02020603050405020304" pitchFamily="18" charset="0"/>
                <a:cs typeface="Arial" panose="020B0604020202020204" pitchFamily="34" charset="0"/>
              </a:rPr>
              <a:t>е</a:t>
            </a:r>
            <a:r>
              <a:rPr lang="ru-RU" sz="2400" dirty="0">
                <a:latin typeface="Arial" panose="020B0604020202020204" pitchFamily="34" charset="0"/>
                <a:ea typeface="Times New Roman" panose="02020603050405020304" pitchFamily="18" charset="0"/>
                <a:cs typeface="Arial" panose="020B0604020202020204" pitchFamily="34" charset="0"/>
              </a:rPr>
              <a:t> одредена големина на чекорот и вис</a:t>
            </a:r>
            <a:r>
              <a:rPr lang="mk-MK" sz="2400" dirty="0" err="1">
                <a:latin typeface="Arial" panose="020B0604020202020204" pitchFamily="34" charset="0"/>
                <a:ea typeface="Times New Roman" panose="02020603050405020304" pitchFamily="18" charset="0"/>
                <a:cs typeface="Arial" panose="020B0604020202020204" pitchFamily="34" charset="0"/>
              </a:rPr>
              <a:t>оч</a:t>
            </a:r>
            <a:r>
              <a:rPr lang="ru-RU" sz="2400" dirty="0">
                <a:latin typeface="Arial" panose="020B0604020202020204" pitchFamily="34" charset="0"/>
                <a:ea typeface="Times New Roman" panose="02020603050405020304" pitchFamily="18" charset="0"/>
                <a:cs typeface="Arial" panose="020B0604020202020204" pitchFamily="34" charset="0"/>
              </a:rPr>
              <a:t>ината на плочите, како не би се натрупувал материјалот помеѓу нив, како и да се обезбеди доволно затегнување на синџирите. Работните жлебови можат да бидат со правоаголен облик или со коси страни (пресек </a:t>
            </a:r>
            <a:r>
              <a:rPr lang="en-US" sz="2400" dirty="0">
                <a:latin typeface="Arial" panose="020B0604020202020204" pitchFamily="34" charset="0"/>
                <a:ea typeface="Times New Roman" panose="02020603050405020304" pitchFamily="18" charset="0"/>
                <a:cs typeface="Arial" panose="020B0604020202020204" pitchFamily="34" charset="0"/>
              </a:rPr>
              <a:t>A</a:t>
            </a:r>
            <a:r>
              <a:rPr lang="ru-RU" sz="2400" dirty="0">
                <a:latin typeface="Arial" panose="020B0604020202020204" pitchFamily="34" charset="0"/>
                <a:ea typeface="Times New Roman" panose="02020603050405020304" pitchFamily="18" charset="0"/>
                <a:cs typeface="Arial" panose="020B0604020202020204" pitchFamily="34" charset="0"/>
              </a:rPr>
              <a:t>-</a:t>
            </a:r>
            <a:r>
              <a:rPr lang="en-US" sz="2400" dirty="0">
                <a:latin typeface="Arial" panose="020B0604020202020204" pitchFamily="34" charset="0"/>
                <a:ea typeface="Times New Roman" panose="02020603050405020304" pitchFamily="18" charset="0"/>
                <a:cs typeface="Arial" panose="020B0604020202020204" pitchFamily="34" charset="0"/>
              </a:rPr>
              <a:t>A</a:t>
            </a:r>
            <a:r>
              <a:rPr lang="ru-RU" sz="2400" dirty="0">
                <a:latin typeface="Arial" panose="020B0604020202020204" pitchFamily="34" charset="0"/>
                <a:ea typeface="Times New Roman" panose="02020603050405020304" pitchFamily="18" charset="0"/>
                <a:cs typeface="Arial" panose="020B0604020202020204" pitchFamily="34" charset="0"/>
              </a:rPr>
              <a:t>,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46</a:t>
            </a:r>
            <a:r>
              <a:rPr lang="ru-RU" sz="2400" dirty="0">
                <a:latin typeface="Arial" panose="020B0604020202020204" pitchFamily="34" charset="0"/>
                <a:ea typeface="Times New Roman" panose="02020603050405020304" pitchFamily="18" charset="0"/>
                <a:cs typeface="Arial" panose="020B0604020202020204" pitchFamily="34" charset="0"/>
              </a:rPr>
              <a:t>). Жлебовите со правоаголен пресек полесно се изработуваат и </a:t>
            </a:r>
            <a:r>
              <a:rPr lang="mk-MK" sz="2400" dirty="0">
                <a:latin typeface="Arial" panose="020B0604020202020204" pitchFamily="34" charset="0"/>
                <a:ea typeface="Times New Roman" panose="02020603050405020304" pitchFamily="18" charset="0"/>
                <a:cs typeface="Arial" panose="020B0604020202020204" pitchFamily="34" charset="0"/>
              </a:rPr>
              <a:t>на</a:t>
            </a:r>
            <a:r>
              <a:rPr lang="ru-RU" sz="2400" dirty="0">
                <a:latin typeface="Arial" panose="020B0604020202020204" pitchFamily="34" charset="0"/>
                <a:ea typeface="Times New Roman" panose="02020603050405020304" pitchFamily="18" charset="0"/>
                <a:cs typeface="Arial" panose="020B0604020202020204" pitchFamily="34" charset="0"/>
              </a:rPr>
              <a:t>забените делови поедноставно се заменуваат. Жлебовите со коси страни имаат предност над правоаголните жлебови заради создавањето на помали отпори при движење на материјалот низ жлебот, но се посложени за изработка и одржување.</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Грабилките можат да бидат делумно над материјалот во жлебот или можат да бидат сосема покриени со материјал.</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949302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066" y="117693"/>
            <a:ext cx="11802534" cy="6278642"/>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Во случај грабилките да се прекриени со материјал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46б</a:t>
            </a:r>
            <a:r>
              <a:rPr lang="ru-RU" sz="2400" dirty="0">
                <a:latin typeface="Arial" panose="020B0604020202020204" pitchFamily="34" charset="0"/>
                <a:ea typeface="Times New Roman" panose="02020603050405020304" pitchFamily="18" charset="0"/>
                <a:cs typeface="Arial" panose="020B0604020202020204" pitchFamily="34" charset="0"/>
              </a:rPr>
              <a:t>) тие при движењето се стремат да го симнат слојот на материјал кој се наоѓа помеѓу нив; бидејќи отпорот на триење на материјалот со жлебот е помал од отпорот кој би се јавил при симнување на слоевите, целиот материјал и помеѓу и над грабилките се движи со континуиран тек. Ваквите транспортери се нарекуваат грабиличести со покриени грабилки. Тие можат да се користат за пренесување на материјали и во хоризонтален и во вертикален правец.</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Бидејќи кај грабиличестите транспортери материјалот се пренесува со лизгање по неподвижен жлеб, потрошувачката на енергија како и абењето на жлебовите е поголемо отколку кај лентестите и плочестите транспортери. Основните недостатоци на грабиличестите транспортери, во споредба со плочестите, се: поголема потрошувачка на енергија, можност за дробење на транспортираниот материјал и абење на жлебовите.</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Предности се: можност за едноставен истовар на материјалот на саканото место, помала им е тежината и цената и можат да зафаќаат материјал од куп, што во извесни случаи е многу важно.</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dirty="0">
                <a:latin typeface="Arial" panose="020B060402020202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3768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62467"/>
            <a:ext cx="11684000" cy="1938992"/>
          </a:xfrm>
          <a:prstGeom prst="rect">
            <a:avLst/>
          </a:prstGeom>
        </p:spPr>
        <p:txBody>
          <a:bodyPr wrap="square">
            <a:spAutoFit/>
          </a:bodyPr>
          <a:lstStyle/>
          <a:p>
            <a:pPr algn="ctr"/>
            <a:r>
              <a:rPr lang="ru-RU"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Елеватори</a:t>
            </a:r>
            <a:endPar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ru-RU" altLang="en-US" sz="2400" dirty="0">
                <a:latin typeface="Arial" panose="020B0604020202020204" pitchFamily="34" charset="0"/>
                <a:cs typeface="Arial" panose="020B0604020202020204" pitchFamily="34" charset="0"/>
              </a:rPr>
              <a:t>Елеваторите се машини со непрекинат транспорт кои пренесуваат материјали (ситнозрнести р</a:t>
            </a:r>
            <a:r>
              <a:rPr lang="mk-MK" altLang="en-US" sz="2400" dirty="0" err="1">
                <a:latin typeface="Arial" panose="020B0604020202020204" pitchFamily="34" charset="0"/>
                <a:cs typeface="Arial" panose="020B0604020202020204" pitchFamily="34" charset="0"/>
              </a:rPr>
              <a:t>овки</a:t>
            </a:r>
            <a:r>
              <a:rPr lang="ru-RU" altLang="en-US" sz="2400" dirty="0">
                <a:latin typeface="Arial" panose="020B0604020202020204" pitchFamily="34" charset="0"/>
                <a:cs typeface="Arial" panose="020B0604020202020204" pitchFamily="34" charset="0"/>
              </a:rPr>
              <a:t> материјали и парчести товари) во вертикален и кос правец.</a:t>
            </a:r>
            <a:endParaRPr lang="mk-MK" altLang="en-US" sz="2400" dirty="0">
              <a:latin typeface="Arial" panose="020B0604020202020204" pitchFamily="34" charset="0"/>
              <a:cs typeface="Arial" panose="020B0604020202020204" pitchFamily="34" charset="0"/>
            </a:endParaRPr>
          </a:p>
          <a:p>
            <a:endParaRPr lang="en-US" dirty="0">
              <a:effectLst>
                <a:outerShdw blurRad="38100" dist="38100" dir="2700000" algn="tl">
                  <a:srgbClr val="000000">
                    <a:alpha val="43137"/>
                  </a:srgbClr>
                </a:outerShdw>
              </a:effectLst>
            </a:endParaRPr>
          </a:p>
          <a:p>
            <a:endParaRPr lang="en-US" dirty="0"/>
          </a:p>
        </p:txBody>
      </p:sp>
      <p:pic>
        <p:nvPicPr>
          <p:cNvPr id="3" name="Picture 2"/>
          <p:cNvPicPr>
            <a:picLocks noChangeAspect="1"/>
          </p:cNvPicPr>
          <p:nvPr/>
        </p:nvPicPr>
        <p:blipFill rotWithShape="1">
          <a:blip r:embed="rId2"/>
          <a:srcRect l="14313" r="18758"/>
          <a:stretch/>
        </p:blipFill>
        <p:spPr>
          <a:xfrm>
            <a:off x="762708" y="1761066"/>
            <a:ext cx="9600492" cy="4879682"/>
          </a:xfrm>
          <a:prstGeom prst="rect">
            <a:avLst/>
          </a:prstGeom>
        </p:spPr>
      </p:pic>
    </p:spTree>
    <p:extLst>
      <p:ext uri="{BB962C8B-B14F-4D97-AF65-F5344CB8AC3E}">
        <p14:creationId xmlns:p14="http://schemas.microsoft.com/office/powerpoint/2010/main" val="2242213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9" y="222873"/>
            <a:ext cx="11345333" cy="7109639"/>
          </a:xfrm>
          <a:prstGeom prst="rect">
            <a:avLst/>
          </a:prstGeom>
        </p:spPr>
        <p:txBody>
          <a:bodyPr wrap="square">
            <a:spAutoFit/>
          </a:bodyPr>
          <a:lstStyle/>
          <a:p>
            <a:r>
              <a:rPr lang="ru-RU" altLang="en-US" sz="2400" dirty="0">
                <a:latin typeface="Arial" panose="020B0604020202020204" pitchFamily="34" charset="0"/>
                <a:cs typeface="Arial" panose="020B0604020202020204" pitchFamily="34" charset="0"/>
              </a:rPr>
              <a:t>За транспорт на р</a:t>
            </a:r>
            <a:r>
              <a:rPr lang="mk-MK" altLang="en-US" sz="2400" dirty="0" err="1">
                <a:latin typeface="Arial" panose="020B0604020202020204" pitchFamily="34" charset="0"/>
                <a:cs typeface="Arial" panose="020B0604020202020204" pitchFamily="34" charset="0"/>
              </a:rPr>
              <a:t>овки</a:t>
            </a:r>
            <a:r>
              <a:rPr lang="ru-RU" altLang="en-US" sz="2400" dirty="0">
                <a:latin typeface="Arial" panose="020B0604020202020204" pitchFamily="34" charset="0"/>
                <a:cs typeface="Arial" panose="020B0604020202020204" pitchFamily="34" charset="0"/>
              </a:rPr>
              <a:t> материјали служат кофести елеватори, додека за транспорт на парчести товари се користат специјални видови на елеватори (со платформи и сл).</a:t>
            </a:r>
            <a:endParaRPr lang="mk-MK" altLang="en-US" sz="2400" dirty="0">
              <a:latin typeface="Arial" panose="020B0604020202020204" pitchFamily="34" charset="0"/>
              <a:cs typeface="Arial" panose="020B0604020202020204" pitchFamily="34" charset="0"/>
            </a:endParaRPr>
          </a:p>
          <a:p>
            <a:r>
              <a:rPr lang="ru-RU" altLang="en-US" sz="2400" dirty="0">
                <a:latin typeface="Arial" panose="020B0604020202020204" pitchFamily="34" charset="0"/>
                <a:cs typeface="Arial" panose="020B0604020202020204" pitchFamily="34" charset="0"/>
              </a:rPr>
              <a:t>Кофестит</a:t>
            </a:r>
            <a:r>
              <a:rPr lang="mk-MK" altLang="en-US" sz="2400" dirty="0">
                <a:latin typeface="Arial" panose="020B0604020202020204" pitchFamily="34" charset="0"/>
                <a:cs typeface="Arial" panose="020B0604020202020204" pitchFamily="34" charset="0"/>
              </a:rPr>
              <a:t>е</a:t>
            </a:r>
            <a:r>
              <a:rPr lang="ru-RU" altLang="en-US" sz="2400" dirty="0">
                <a:latin typeface="Arial" panose="020B0604020202020204" pitchFamily="34" charset="0"/>
                <a:cs typeface="Arial" panose="020B0604020202020204" pitchFamily="34" charset="0"/>
              </a:rPr>
              <a:t> елеватор</a:t>
            </a:r>
            <a:r>
              <a:rPr lang="mk-MK" altLang="en-US" sz="2400" dirty="0">
                <a:latin typeface="Arial" panose="020B0604020202020204" pitchFamily="34" charset="0"/>
                <a:cs typeface="Arial" panose="020B0604020202020204" pitchFamily="34" charset="0"/>
              </a:rPr>
              <a:t>и</a:t>
            </a:r>
            <a:r>
              <a:rPr lang="ru-RU" altLang="en-US" sz="2400" dirty="0">
                <a:latin typeface="Arial" panose="020B0604020202020204" pitchFamily="34" charset="0"/>
                <a:cs typeface="Arial" panose="020B0604020202020204" pitchFamily="34" charset="0"/>
              </a:rPr>
              <a:t> се сост</a:t>
            </a:r>
            <a:r>
              <a:rPr lang="mk-MK" altLang="en-US" sz="2400" dirty="0" err="1">
                <a:latin typeface="Arial" panose="020B0604020202020204" pitchFamily="34" charset="0"/>
                <a:cs typeface="Arial" panose="020B0604020202020204" pitchFamily="34" charset="0"/>
              </a:rPr>
              <a:t>авени</a:t>
            </a:r>
            <a:r>
              <a:rPr lang="ru-RU" altLang="en-US" sz="2400" dirty="0">
                <a:latin typeface="Arial" panose="020B0604020202020204" pitchFamily="34" charset="0"/>
                <a:cs typeface="Arial" panose="020B0604020202020204" pitchFamily="34" charset="0"/>
              </a:rPr>
              <a:t> од бесконечна лента </a:t>
            </a:r>
            <a:r>
              <a:rPr lang="ru-RU" altLang="en-US" sz="2400" b="1" dirty="0">
                <a:latin typeface="Arial" panose="020B0604020202020204" pitchFamily="34" charset="0"/>
                <a:cs typeface="Arial" panose="020B0604020202020204" pitchFamily="34" charset="0"/>
              </a:rPr>
              <a:t>3</a:t>
            </a:r>
            <a:r>
              <a:rPr lang="mk-MK" altLang="en-US" sz="2400" dirty="0">
                <a:latin typeface="Arial" panose="020B0604020202020204" pitchFamily="34" charset="0"/>
                <a:cs typeface="Arial" panose="020B0604020202020204" pitchFamily="34" charset="0"/>
              </a:rPr>
              <a:t> или </a:t>
            </a:r>
            <a:r>
              <a:rPr lang="ru-RU" altLang="en-US" sz="2400" dirty="0">
                <a:latin typeface="Arial" panose="020B0604020202020204" pitchFamily="34" charset="0"/>
                <a:cs typeface="Arial" panose="020B0604020202020204" pitchFamily="34" charset="0"/>
              </a:rPr>
              <a:t>со еден или два синџири </a:t>
            </a:r>
            <a:r>
              <a:rPr lang="mk-MK" altLang="en-US" sz="2400" b="1" dirty="0">
                <a:latin typeface="Arial" panose="020B0604020202020204" pitchFamily="34" charset="0"/>
                <a:cs typeface="Arial" panose="020B0604020202020204" pitchFamily="34" charset="0"/>
              </a:rPr>
              <a:t>3 </a:t>
            </a:r>
            <a:r>
              <a:rPr lang="ru-RU" altLang="en-US" sz="2400" dirty="0">
                <a:latin typeface="Arial" panose="020B0604020202020204" pitchFamily="34" charset="0"/>
                <a:cs typeface="Arial" panose="020B0604020202020204" pitchFamily="34" charset="0"/>
              </a:rPr>
              <a:t>ко</a:t>
            </a:r>
            <a:r>
              <a:rPr lang="mk-MK" altLang="en-US" sz="2400" dirty="0">
                <a:latin typeface="Arial" panose="020B0604020202020204" pitchFamily="34" charset="0"/>
                <a:cs typeface="Arial" panose="020B0604020202020204" pitchFamily="34" charset="0"/>
              </a:rPr>
              <a:t>и</a:t>
            </a:r>
            <a:r>
              <a:rPr lang="ru-RU" altLang="en-US" sz="2400" dirty="0">
                <a:latin typeface="Arial" panose="020B0604020202020204" pitchFamily="34" charset="0"/>
                <a:cs typeface="Arial" panose="020B0604020202020204" pitchFamily="34" charset="0"/>
              </a:rPr>
              <a:t> истовремено </a:t>
            </a:r>
            <a:r>
              <a:rPr lang="mk-MK" altLang="en-US" sz="2400" dirty="0">
                <a:latin typeface="Arial" panose="020B0604020202020204" pitchFamily="34" charset="0"/>
                <a:cs typeface="Arial" panose="020B0604020202020204" pitchFamily="34" charset="0"/>
              </a:rPr>
              <a:t>с</a:t>
            </a:r>
            <a:r>
              <a:rPr lang="ru-RU" altLang="en-US" sz="2400" dirty="0">
                <a:latin typeface="Arial" panose="020B0604020202020204" pitchFamily="34" charset="0"/>
                <a:cs typeface="Arial" panose="020B0604020202020204" pitchFamily="34" charset="0"/>
              </a:rPr>
              <a:t>е и влечен и носечки елемент на елеваторот заедно со кофите </a:t>
            </a:r>
            <a:r>
              <a:rPr lang="ru-RU" altLang="en-US" sz="2400" b="1" dirty="0">
                <a:latin typeface="Arial" panose="020B0604020202020204" pitchFamily="34" charset="0"/>
                <a:cs typeface="Arial" panose="020B0604020202020204" pitchFamily="34" charset="0"/>
              </a:rPr>
              <a:t>4</a:t>
            </a:r>
            <a:r>
              <a:rPr lang="ru-RU" altLang="en-US" sz="2400" dirty="0">
                <a:latin typeface="Arial" panose="020B0604020202020204" pitchFamily="34" charset="0"/>
                <a:cs typeface="Arial" panose="020B0604020202020204" pitchFamily="34" charset="0"/>
              </a:rPr>
              <a:t>; влечниот елемент се превиткува преку два барабани (синџирници) </a:t>
            </a:r>
            <a:r>
              <a:rPr lang="ru-RU" altLang="en-US" sz="2400" b="1" dirty="0">
                <a:latin typeface="Arial" panose="020B0604020202020204" pitchFamily="34" charset="0"/>
                <a:cs typeface="Arial" panose="020B0604020202020204" pitchFamily="34" charset="0"/>
              </a:rPr>
              <a:t>1</a:t>
            </a:r>
            <a:r>
              <a:rPr lang="ru-RU" altLang="en-US" sz="2400" dirty="0">
                <a:latin typeface="Arial" panose="020B0604020202020204" pitchFamily="34" charset="0"/>
                <a:cs typeface="Arial" panose="020B0604020202020204" pitchFamily="34" charset="0"/>
              </a:rPr>
              <a:t> и </a:t>
            </a:r>
            <a:r>
              <a:rPr lang="ru-RU" altLang="en-US" sz="2400" b="1" dirty="0">
                <a:latin typeface="Arial" panose="020B0604020202020204" pitchFamily="34" charset="0"/>
                <a:cs typeface="Arial" panose="020B0604020202020204" pitchFamily="34" charset="0"/>
              </a:rPr>
              <a:t>2</a:t>
            </a:r>
            <a:r>
              <a:rPr lang="ru-RU" altLang="en-US" sz="2400" dirty="0">
                <a:latin typeface="Arial" panose="020B0604020202020204" pitchFamily="34" charset="0"/>
                <a:cs typeface="Arial" panose="020B0604020202020204" pitchFamily="34" charset="0"/>
              </a:rPr>
              <a:t>. </a:t>
            </a:r>
            <a:endParaRPr lang="en-US" altLang="en-US" sz="2400" dirty="0" smtClean="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Целиот елеватор </a:t>
            </a:r>
            <a:r>
              <a:rPr lang="mk-MK" sz="2400" dirty="0">
                <a:latin typeface="Arial" panose="020B0604020202020204" pitchFamily="34" charset="0"/>
                <a:cs typeface="Arial" panose="020B0604020202020204" pitchFamily="34" charset="0"/>
              </a:rPr>
              <a:t>најчесто</a:t>
            </a:r>
            <a:r>
              <a:rPr lang="ru-RU" sz="2400" dirty="0">
                <a:latin typeface="Arial" panose="020B0604020202020204" pitchFamily="34" charset="0"/>
                <a:cs typeface="Arial" panose="020B0604020202020204" pitchFamily="34" charset="0"/>
              </a:rPr>
              <a:t> е заштитен со облога. Горниот дел на елеваторот, кој се состои од погонско вратило </a:t>
            </a:r>
            <a:r>
              <a:rPr lang="mk-MK" sz="2400" dirty="0">
                <a:latin typeface="Arial" panose="020B0604020202020204" pitchFamily="34" charset="0"/>
                <a:cs typeface="Arial" panose="020B0604020202020204" pitchFamily="34" charset="0"/>
              </a:rPr>
              <a:t>врз</a:t>
            </a:r>
            <a:r>
              <a:rPr lang="ru-RU" sz="2400" dirty="0">
                <a:latin typeface="Arial" panose="020B0604020202020204" pitchFamily="34" charset="0"/>
                <a:cs typeface="Arial" panose="020B0604020202020204" pitchFamily="34" charset="0"/>
              </a:rPr>
              <a:t> кое е </a:t>
            </a:r>
            <a:r>
              <a:rPr lang="mk-MK" sz="2400" dirty="0" err="1">
                <a:latin typeface="Arial" panose="020B0604020202020204" pitchFamily="34" charset="0"/>
                <a:cs typeface="Arial" panose="020B0604020202020204" pitchFamily="34" charset="0"/>
              </a:rPr>
              <a:t>поставе</a:t>
            </a:r>
            <a:r>
              <a:rPr lang="ru-RU" sz="2400" dirty="0">
                <a:latin typeface="Arial" panose="020B0604020202020204" pitchFamily="34" charset="0"/>
                <a:cs typeface="Arial" panose="020B0604020202020204" pitchFamily="34" charset="0"/>
              </a:rPr>
              <a:t>н барабан (синџирник), се вика погонска глава на елеваторот. Долната глава на елеваторот служи за затегнување на влечниот елемент и се состои од барабан (синџирник) </a:t>
            </a:r>
            <a:r>
              <a:rPr lang="mk-MK" sz="2400" dirty="0" err="1">
                <a:latin typeface="Arial" panose="020B0604020202020204" pitchFamily="34" charset="0"/>
                <a:cs typeface="Arial" panose="020B0604020202020204" pitchFamily="34" charset="0"/>
              </a:rPr>
              <a:t>постав</a:t>
            </a:r>
            <a:r>
              <a:rPr lang="ru-RU" sz="2400" dirty="0">
                <a:latin typeface="Arial" panose="020B0604020202020204" pitchFamily="34" charset="0"/>
                <a:cs typeface="Arial" panose="020B0604020202020204" pitchFamily="34" charset="0"/>
              </a:rPr>
              <a:t>ен на осовина, лежишта на осовината кои можат да се движат во водилки, затегнувачки уред (завојница или пружина) и оклоп. Материјалот паѓа во отворот на оклопот на долната глава и директно ги полни кофите на елеваторот; дел од материјалот кој кофите не го зафатиле паѓа во заокружен оклоп на долната глава о</a:t>
            </a:r>
            <a:r>
              <a:rPr lang="mk-MK" sz="2400" dirty="0">
                <a:latin typeface="Arial" panose="020B0604020202020204" pitchFamily="34" charset="0"/>
                <a:cs typeface="Arial" panose="020B0604020202020204" pitchFamily="34" charset="0"/>
              </a:rPr>
              <a:t>д </a:t>
            </a:r>
            <a:r>
              <a:rPr lang="ru-RU" sz="2400" dirty="0">
                <a:latin typeface="Arial" panose="020B0604020202020204" pitchFamily="34" charset="0"/>
                <a:cs typeface="Arial" panose="020B0604020202020204" pitchFamily="34" charset="0"/>
              </a:rPr>
              <a:t>каде кофите можат да го зафатат. За регулирање на количеството материјал кој се истура низ отворот на оклопот служат засуни.</a:t>
            </a:r>
            <a:endParaRPr lang="en-US" sz="2400" dirty="0">
              <a:latin typeface="Arial" panose="020B0604020202020204" pitchFamily="34" charset="0"/>
              <a:cs typeface="Arial" panose="020B0604020202020204" pitchFamily="34" charset="0"/>
            </a:endParaRPr>
          </a:p>
          <a:p>
            <a:endParaRPr lang="mk-MK"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53621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8133" y="2136339"/>
            <a:ext cx="10549467" cy="3046988"/>
          </a:xfrm>
          <a:prstGeom prst="rect">
            <a:avLst/>
          </a:prstGeom>
        </p:spPr>
        <p:txBody>
          <a:bodyPr wrap="square">
            <a:spAutoFit/>
          </a:bodyPr>
          <a:lstStyle/>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Елеваторите се делат на следните групи:</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a:t>
            </a:r>
            <a:r>
              <a:rPr lang="ru-RU" sz="2400" i="1" dirty="0">
                <a:latin typeface="Arial" panose="020B0604020202020204" pitchFamily="34" charset="0"/>
                <a:ea typeface="Times New Roman" panose="02020603050405020304" pitchFamily="18" charset="0"/>
                <a:cs typeface="Arial" panose="020B0604020202020204" pitchFamily="34" charset="0"/>
              </a:rPr>
              <a:t>1. По видот на конструкцијата на</a:t>
            </a:r>
            <a:r>
              <a:rPr lang="ru-RU" sz="2400" dirty="0">
                <a:latin typeface="Arial" panose="020B0604020202020204" pitchFamily="34" charset="0"/>
                <a:ea typeface="Times New Roman" panose="02020603050405020304" pitchFamily="18" charset="0"/>
                <a:cs typeface="Arial" panose="020B0604020202020204" pitchFamily="34" charset="0"/>
              </a:rPr>
              <a:t>: а) вертикални; б) коси;</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a:t>
            </a:r>
            <a:r>
              <a:rPr lang="ru-RU" sz="2400" i="1" dirty="0">
                <a:latin typeface="Arial" panose="020B0604020202020204" pitchFamily="34" charset="0"/>
                <a:ea typeface="Times New Roman" panose="02020603050405020304" pitchFamily="18" charset="0"/>
                <a:cs typeface="Arial" panose="020B0604020202020204" pitchFamily="34" charset="0"/>
              </a:rPr>
              <a:t>2. По видот на влечниот елемент</a:t>
            </a:r>
            <a:r>
              <a:rPr lang="ru-RU" sz="2400" dirty="0">
                <a:latin typeface="Arial" panose="020B0604020202020204" pitchFamily="34" charset="0"/>
                <a:ea typeface="Times New Roman" panose="02020603050405020304" pitchFamily="18" charset="0"/>
                <a:cs typeface="Arial" panose="020B0604020202020204" pitchFamily="34" charset="0"/>
              </a:rPr>
              <a:t>: а) лентести; б) синџирести (со 1 или 2 синџири);</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a:t>
            </a:r>
            <a:r>
              <a:rPr lang="ru-RU" sz="2400" i="1" dirty="0">
                <a:latin typeface="Arial" panose="020B0604020202020204" pitchFamily="34" charset="0"/>
                <a:ea typeface="Times New Roman" panose="02020603050405020304" pitchFamily="18" charset="0"/>
                <a:cs typeface="Arial" panose="020B0604020202020204" pitchFamily="34" charset="0"/>
              </a:rPr>
              <a:t>3. По брзината на движење на кофите</a:t>
            </a:r>
            <a:r>
              <a:rPr lang="ru-RU" sz="2400" dirty="0">
                <a:latin typeface="Arial" panose="020B0604020202020204" pitchFamily="34" charset="0"/>
                <a:ea typeface="Times New Roman" panose="02020603050405020304" pitchFamily="18" charset="0"/>
                <a:cs typeface="Arial" panose="020B0604020202020204" pitchFamily="34" charset="0"/>
              </a:rPr>
              <a:t>: а) брзоодни; б) спороодни;</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a:t>
            </a:r>
            <a:r>
              <a:rPr lang="ru-RU" sz="2400" i="1" dirty="0">
                <a:latin typeface="Arial" panose="020B0604020202020204" pitchFamily="34" charset="0"/>
                <a:ea typeface="Times New Roman" panose="02020603050405020304" pitchFamily="18" charset="0"/>
                <a:cs typeface="Arial" panose="020B0604020202020204" pitchFamily="34" charset="0"/>
              </a:rPr>
              <a:t>4. По распоредот на кофите:</a:t>
            </a:r>
            <a:r>
              <a:rPr lang="ru-RU" sz="2400" dirty="0">
                <a:latin typeface="Arial" panose="020B0604020202020204" pitchFamily="34" charset="0"/>
                <a:ea typeface="Times New Roman" panose="02020603050405020304" pitchFamily="18" charset="0"/>
                <a:cs typeface="Arial" panose="020B0604020202020204" pitchFamily="34" charset="0"/>
              </a:rPr>
              <a:t> а) со оддалечени кофи; б) со приближени кофи.</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10397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547" y="162467"/>
            <a:ext cx="11569453" cy="646331"/>
          </a:xfrm>
          <a:prstGeom prst="rect">
            <a:avLst/>
          </a:prstGeom>
        </p:spPr>
        <p:txBody>
          <a:bodyPr wrap="square">
            <a:spAutoFit/>
          </a:bodyPr>
          <a:lstStyle/>
          <a:p>
            <a:endParaRPr lang="en-US" dirty="0">
              <a:effectLst>
                <a:outerShdw blurRad="38100" dist="38100" dir="2700000" algn="tl">
                  <a:srgbClr val="000000">
                    <a:alpha val="43137"/>
                  </a:srgbClr>
                </a:outerShdw>
              </a:effectLst>
            </a:endParaRPr>
          </a:p>
          <a:p>
            <a:endParaRPr lang="en-US" dirty="0"/>
          </a:p>
        </p:txBody>
      </p:sp>
      <p:pic>
        <p:nvPicPr>
          <p:cNvPr id="3" name="Picture 2"/>
          <p:cNvPicPr>
            <a:picLocks noChangeAspect="1"/>
          </p:cNvPicPr>
          <p:nvPr/>
        </p:nvPicPr>
        <p:blipFill>
          <a:blip r:embed="rId2"/>
          <a:stretch>
            <a:fillRect/>
          </a:stretch>
        </p:blipFill>
        <p:spPr>
          <a:xfrm>
            <a:off x="1659467" y="13703"/>
            <a:ext cx="7497597" cy="6912217"/>
          </a:xfrm>
          <a:prstGeom prst="rect">
            <a:avLst/>
          </a:prstGeom>
        </p:spPr>
      </p:pic>
    </p:spTree>
    <p:extLst>
      <p:ext uri="{BB962C8B-B14F-4D97-AF65-F5344CB8AC3E}">
        <p14:creationId xmlns:p14="http://schemas.microsoft.com/office/powerpoint/2010/main" val="16756183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133" y="124810"/>
            <a:ext cx="11480800" cy="5632311"/>
          </a:xfrm>
          <a:prstGeom prst="rect">
            <a:avLst/>
          </a:prstGeom>
        </p:spPr>
        <p:txBody>
          <a:bodyPr wrap="square">
            <a:spAutoFit/>
          </a:bodyPr>
          <a:lstStyle/>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Нивната примена зависи од физичките особини на материјалот. При зафаќање на материјалот од долната глава, кофите и влечниот елемент се изложени на значителни динамички оптоварувања, особено при работа со крупнопарчести тврди материјали, што многу влијае на векот на траење на целиот уред.</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Во поглед на влечниот елемент, елеваторите со ленти ги имаат следните предности над елеваторите со синџири: рамномерна и бесшумна работа, можат да се користат поголеми брзини на движење, помала тежина, димензии и цена. </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Елеваторите со синџири се користат кај поголеми сили на затегање во влечниот елемент, како и при поголеми вис</a:t>
            </a:r>
            <a:r>
              <a:rPr lang="mk-MK" sz="2400" dirty="0" err="1">
                <a:latin typeface="Arial" panose="020B0604020202020204" pitchFamily="34" charset="0"/>
                <a:ea typeface="Times New Roman" panose="02020603050405020304" pitchFamily="18" charset="0"/>
                <a:cs typeface="Arial" panose="020B0604020202020204" pitchFamily="34" charset="0"/>
              </a:rPr>
              <a:t>оч</a:t>
            </a:r>
            <a:r>
              <a:rPr lang="ru-RU" sz="2400" dirty="0">
                <a:latin typeface="Arial" panose="020B0604020202020204" pitchFamily="34" charset="0"/>
                <a:ea typeface="Times New Roman" panose="02020603050405020304" pitchFamily="18" charset="0"/>
                <a:cs typeface="Arial" panose="020B0604020202020204" pitchFamily="34" charset="0"/>
              </a:rPr>
              <a:t>ини на подигање на материјалот, заради ограничената јачина на гумената лента. Исто така, при транспорт на крупнопарчест материјал, при зафаќање на материјал од долната глава, а заради поголемиот отпор при зафаќање, врската на кофите со синџири е посигурна отколку со гумена лента.</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66581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466" y="568111"/>
            <a:ext cx="10989733" cy="5170646"/>
          </a:xfrm>
          <a:prstGeom prst="rect">
            <a:avLst/>
          </a:prstGeom>
        </p:spPr>
        <p:txBody>
          <a:bodyPr wrap="square">
            <a:spAutoFit/>
          </a:bodyPr>
          <a:lstStyle/>
          <a:p>
            <a:pPr algn="just">
              <a:spcAft>
                <a:spcPts val="0"/>
              </a:spcAft>
            </a:pPr>
            <a:r>
              <a:rPr lang="ru-RU" sz="2400" b="1" dirty="0" smtClean="0">
                <a:effectLst/>
                <a:latin typeface="Arial" panose="020B0604020202020204" pitchFamily="34" charset="0"/>
                <a:ea typeface="Times New Roman" panose="02020603050405020304" pitchFamily="18" charset="0"/>
                <a:cs typeface="Arial" panose="020B0604020202020204" pitchFamily="34" charset="0"/>
              </a:rPr>
              <a:t>В.</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Помошни уреди каде спаѓаат:</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a:t>
            </a:r>
            <a:r>
              <a:rPr lang="ru-RU" sz="2400" b="1" dirty="0" smtClean="0">
                <a:effectLst/>
                <a:latin typeface="Arial" panose="020B0604020202020204" pitchFamily="34" charset="0"/>
                <a:ea typeface="Times New Roman" panose="02020603050405020304" pitchFamily="18" charset="0"/>
                <a:cs typeface="Arial" panose="020B0604020202020204" pitchFamily="34" charset="0"/>
              </a:rPr>
              <a:t>1. Гравитациони уреди</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 Кај овие уреди материјалот се п</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о</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местува под дејство на сопствената тежина. Тука спаѓаат: наведнати жлебови, завојни жлебови, валчести транспортери без погон (ролганзи без погон, итн).</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a:t>
            </a:r>
            <a:r>
              <a:rPr lang="ru-RU" sz="2400" b="1" dirty="0" smtClean="0">
                <a:effectLst/>
                <a:latin typeface="Arial" panose="020B0604020202020204" pitchFamily="34" charset="0"/>
                <a:ea typeface="Times New Roman" panose="02020603050405020304" pitchFamily="18" charset="0"/>
                <a:cs typeface="Arial" panose="020B0604020202020204" pitchFamily="34" charset="0"/>
              </a:rPr>
              <a:t>2. Додавачи</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(дозатори) - се уреди кои го регулираат спуштањето на материјалот од бункерите на транспортната машина.</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a:t>
            </a:r>
            <a:r>
              <a:rPr lang="ru-RU" sz="2400" b="1" dirty="0" smtClean="0">
                <a:effectLst/>
                <a:latin typeface="Arial" panose="020B0604020202020204" pitchFamily="34" charset="0"/>
                <a:ea typeface="Times New Roman" panose="02020603050405020304" pitchFamily="18" charset="0"/>
                <a:cs typeface="Arial" panose="020B0604020202020204" pitchFamily="34" charset="0"/>
              </a:rPr>
              <a:t>3. Уреди за мерење на тежината</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на транспортираниот материјал.</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a:t>
            </a:r>
            <a:r>
              <a:rPr lang="ru-RU" sz="2400" b="1" dirty="0" smtClean="0">
                <a:effectLst/>
                <a:latin typeface="Arial" panose="020B0604020202020204" pitchFamily="34" charset="0"/>
                <a:ea typeface="Times New Roman" panose="02020603050405020304" pitchFamily="18" charset="0"/>
                <a:cs typeface="Arial" panose="020B0604020202020204" pitchFamily="34" charset="0"/>
              </a:rPr>
              <a:t>4. Бункери</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и разни типови затворачи.</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Во машините за непрекинат транспорт мож</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е</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да се </a:t>
            </a:r>
            <a:r>
              <a:rPr lang="mk-MK" sz="2400" dirty="0" smtClean="0">
                <a:effectLst/>
                <a:latin typeface="Arial" panose="020B0604020202020204" pitchFamily="34" charset="0"/>
                <a:ea typeface="Times New Roman" panose="02020603050405020304" pitchFamily="18" charset="0"/>
                <a:cs typeface="Arial" panose="020B0604020202020204" pitchFamily="34" charset="0"/>
              </a:rPr>
              <a:t>вброи</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 и жична железница со кружно движење на вагонетите. Жичната железница се користи за транспорт на материјал на многу големи растојанија кои преминуваат 20 </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km</a:t>
            </a:r>
            <a:r>
              <a:rPr lang="ru-RU" sz="24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dirty="0" smtClean="0">
                <a:effectLst/>
                <a:latin typeface="Arial" panose="020B060402020202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13920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24305"/>
            <a:ext cx="11785600" cy="3416320"/>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rPr>
              <a:t>За транспорт на парчести товари се користат елеватори со платформи (нишалки)</a:t>
            </a:r>
            <a:r>
              <a:rPr lang="mk-MK" sz="2400" dirty="0">
                <a:latin typeface="Arial" panose="020B0604020202020204" pitchFamily="34" charset="0"/>
                <a:ea typeface="Times New Roman" panose="02020603050405020304" pitchFamily="18" charset="0"/>
              </a:rPr>
              <a:t>. Т</a:t>
            </a:r>
            <a:r>
              <a:rPr lang="ru-RU" sz="2400" dirty="0">
                <a:latin typeface="Arial" panose="020B0604020202020204" pitchFamily="34" charset="0"/>
                <a:ea typeface="Times New Roman" panose="02020603050405020304" pitchFamily="18" charset="0"/>
              </a:rPr>
              <a:t>оварот со овие елеватори се пренесува преку специјални платформи кои се зглобно врзани со влечниот елемент. Овие елеватори се изработуваат со два синџири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5</a:t>
            </a:r>
            <a:r>
              <a:rPr lang="ru-RU" sz="2400" dirty="0">
                <a:latin typeface="Arial" panose="020B0604020202020204" pitchFamily="34" charset="0"/>
                <a:ea typeface="Times New Roman" panose="02020603050405020304" pitchFamily="18" charset="0"/>
              </a:rPr>
              <a:t>0</a:t>
            </a:r>
            <a:r>
              <a:rPr lang="en-US" sz="2400" dirty="0">
                <a:latin typeface="Arial" panose="020B0604020202020204" pitchFamily="34" charset="0"/>
                <a:ea typeface="Times New Roman" panose="02020603050405020304" pitchFamily="18" charset="0"/>
              </a:rPr>
              <a:t>a</a:t>
            </a:r>
            <a:r>
              <a:rPr lang="ru-RU" sz="2400" dirty="0">
                <a:latin typeface="Arial" panose="020B0604020202020204" pitchFamily="34" charset="0"/>
                <a:ea typeface="Times New Roman" panose="02020603050405020304" pitchFamily="18" charset="0"/>
              </a:rPr>
              <a:t>) и со еден синџир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5</a:t>
            </a:r>
            <a:r>
              <a:rPr lang="ru-RU" sz="2400" dirty="0">
                <a:latin typeface="Arial" panose="020B0604020202020204" pitchFamily="34" charset="0"/>
                <a:ea typeface="Times New Roman" panose="02020603050405020304" pitchFamily="18" charset="0"/>
              </a:rPr>
              <a:t>0</a:t>
            </a:r>
            <a:r>
              <a:rPr lang="mk-MK" sz="2400" dirty="0">
                <a:latin typeface="Arial" panose="020B0604020202020204" pitchFamily="34" charset="0"/>
                <a:ea typeface="Times New Roman" panose="02020603050405020304" pitchFamily="18" charset="0"/>
              </a:rPr>
              <a:t>б</a:t>
            </a:r>
            <a:r>
              <a:rPr lang="ru-RU" sz="2400" dirty="0">
                <a:latin typeface="Arial" panose="020B0604020202020204" pitchFamily="34" charset="0"/>
                <a:ea typeface="Times New Roman" panose="02020603050405020304" pitchFamily="18" charset="0"/>
              </a:rPr>
              <a:t>); кај последните, погонскиот синџирник е потпрен </a:t>
            </a:r>
            <a:r>
              <a:rPr lang="mk-MK" sz="2400" dirty="0">
                <a:latin typeface="Arial" panose="020B0604020202020204" pitchFamily="34" charset="0"/>
                <a:ea typeface="Times New Roman" panose="02020603050405020304" pitchFamily="18" charset="0"/>
              </a:rPr>
              <a:t>врз</a:t>
            </a:r>
            <a:r>
              <a:rPr lang="ru-RU" sz="2400" dirty="0">
                <a:latin typeface="Arial" panose="020B0604020202020204" pitchFamily="34" charset="0"/>
                <a:ea typeface="Times New Roman" panose="02020603050405020304" pitchFamily="18" charset="0"/>
              </a:rPr>
              <a:t> конзолата на погонското вратило. </a:t>
            </a:r>
            <a:endParaRPr lang="en-US" sz="2400" dirty="0" smtClean="0">
              <a:latin typeface="Arial" panose="020B0604020202020204" pitchFamily="34" charset="0"/>
              <a:ea typeface="Times New Roman" panose="02020603050405020304" pitchFamily="18" charset="0"/>
            </a:endParaRPr>
          </a:p>
          <a:p>
            <a:pPr algn="just">
              <a:spcAft>
                <a:spcPts val="0"/>
              </a:spcAft>
            </a:pPr>
            <a:endParaRPr lang="en-US" sz="2400" dirty="0">
              <a:effectLst/>
              <a:latin typeface="Arial" panose="020B0604020202020204" pitchFamily="34" charset="0"/>
              <a:ea typeface="Times New Roman" panose="02020603050405020304" pitchFamily="18" charset="0"/>
            </a:endParaRPr>
          </a:p>
          <a:p>
            <a:pPr algn="just">
              <a:spcAft>
                <a:spcPts val="0"/>
              </a:spcAft>
            </a:pPr>
            <a:endParaRPr lang="en-US" sz="2400" dirty="0" smtClean="0">
              <a:latin typeface="Arial" panose="020B0604020202020204" pitchFamily="34" charset="0"/>
              <a:ea typeface="Times New Roman" panose="02020603050405020304" pitchFamily="18" charset="0"/>
            </a:endParaRPr>
          </a:p>
          <a:p>
            <a:pPr algn="just">
              <a:spcAft>
                <a:spcPts val="0"/>
              </a:spcAft>
            </a:pPr>
            <a:endParaRPr lang="en-US" sz="24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608667" y="1959165"/>
            <a:ext cx="8483600" cy="5062043"/>
          </a:xfrm>
          <a:prstGeom prst="rect">
            <a:avLst/>
          </a:prstGeom>
        </p:spPr>
      </p:pic>
    </p:spTree>
    <p:extLst>
      <p:ext uri="{BB962C8B-B14F-4D97-AF65-F5344CB8AC3E}">
        <p14:creationId xmlns:p14="http://schemas.microsoft.com/office/powerpoint/2010/main" val="12963284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399" y="330538"/>
            <a:ext cx="11463867" cy="4893647"/>
          </a:xfrm>
          <a:prstGeom prst="rect">
            <a:avLst/>
          </a:prstGeom>
        </p:spPr>
        <p:txBody>
          <a:bodyPr wrap="square">
            <a:spAutoFit/>
          </a:bodyPr>
          <a:lstStyle/>
          <a:p>
            <a:r>
              <a:rPr lang="ru-RU" sz="2400" dirty="0">
                <a:latin typeface="Arial" panose="020B0604020202020204" pitchFamily="34" charset="0"/>
                <a:ea typeface="Times New Roman" panose="02020603050405020304" pitchFamily="18" charset="0"/>
              </a:rPr>
              <a:t>При премин на влечниот елемент преку погонската глава на брзоодниот елеватор, материјалот под дејство на центрифугалната сила се истура по една одредена крива линија и низ инка паѓа во бункер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5</a:t>
            </a:r>
            <a:r>
              <a:rPr lang="ru-RU" sz="2400" dirty="0">
                <a:latin typeface="Arial" panose="020B0604020202020204" pitchFamily="34" charset="0"/>
                <a:ea typeface="Times New Roman" panose="02020603050405020304" pitchFamily="18" charset="0"/>
              </a:rPr>
              <a:t>1</a:t>
            </a:r>
            <a:r>
              <a:rPr lang="en-US" sz="2400" dirty="0">
                <a:latin typeface="Arial" panose="020B0604020202020204" pitchFamily="34" charset="0"/>
                <a:ea typeface="Times New Roman" panose="02020603050405020304" pitchFamily="18" charset="0"/>
              </a:rPr>
              <a:t>a</a:t>
            </a:r>
            <a:r>
              <a:rPr lang="ru-RU" sz="2400" dirty="0">
                <a:latin typeface="Arial" panose="020B0604020202020204" pitchFamily="34" charset="0"/>
                <a:ea typeface="Times New Roman" panose="02020603050405020304" pitchFamily="18" charset="0"/>
              </a:rPr>
              <a:t>). Во ваквите случаи кофите се оддалечени за да не дојде до мешање на материјалот од соседните кофи при истоварот</a:t>
            </a:r>
            <a:r>
              <a:rPr lang="ru-RU" sz="2400" dirty="0" smtClean="0">
                <a:latin typeface="Arial" panose="020B0604020202020204" pitchFamily="34" charset="0"/>
                <a:ea typeface="Times New Roman" panose="02020603050405020304" pitchFamily="18" charset="0"/>
              </a:rPr>
              <a:t>.</a:t>
            </a:r>
            <a:endParaRPr lang="en-US" sz="2400" dirty="0" smtClean="0">
              <a:latin typeface="Arial" panose="020B0604020202020204" pitchFamily="34" charset="0"/>
              <a:ea typeface="Times New Roman" panose="02020603050405020304" pitchFamily="18" charset="0"/>
            </a:endParaRPr>
          </a:p>
          <a:p>
            <a:endParaRPr lang="en-US" sz="2400" dirty="0">
              <a:latin typeface="Arial" panose="020B0604020202020204" pitchFamily="34" charset="0"/>
            </a:endParaRPr>
          </a:p>
          <a:p>
            <a:endParaRPr lang="en-US" sz="2400" dirty="0" smtClean="0">
              <a:latin typeface="Arial" panose="020B0604020202020204" pitchFamily="34" charset="0"/>
            </a:endParaRPr>
          </a:p>
          <a:p>
            <a:endParaRPr lang="en-US" sz="2400" dirty="0">
              <a:latin typeface="Arial" panose="020B0604020202020204" pitchFamily="34" charset="0"/>
            </a:endParaRPr>
          </a:p>
          <a:p>
            <a:endParaRPr lang="en-US" sz="2400" dirty="0" smtClean="0">
              <a:latin typeface="Arial" panose="020B0604020202020204" pitchFamily="34" charset="0"/>
            </a:endParaRPr>
          </a:p>
          <a:p>
            <a:endParaRPr lang="en-US" sz="2400" dirty="0">
              <a:latin typeface="Arial" panose="020B0604020202020204" pitchFamily="34" charset="0"/>
            </a:endParaRPr>
          </a:p>
          <a:p>
            <a:endParaRPr lang="en-US" sz="2400" dirty="0" smtClean="0">
              <a:latin typeface="Arial" panose="020B0604020202020204" pitchFamily="34" charset="0"/>
            </a:endParaRPr>
          </a:p>
          <a:p>
            <a:endParaRPr lang="en-US" sz="2400" dirty="0">
              <a:latin typeface="Arial" panose="020B0604020202020204" pitchFamily="34" charset="0"/>
            </a:endParaRPr>
          </a:p>
          <a:p>
            <a:endParaRPr lang="en-US" sz="2400" dirty="0"/>
          </a:p>
        </p:txBody>
      </p:sp>
      <p:pic>
        <p:nvPicPr>
          <p:cNvPr id="3" name="Picture 2"/>
          <p:cNvPicPr>
            <a:picLocks noChangeAspect="1"/>
          </p:cNvPicPr>
          <p:nvPr/>
        </p:nvPicPr>
        <p:blipFill rotWithShape="1">
          <a:blip r:embed="rId2"/>
          <a:srcRect l="41311" t="1290" r="-815" b="-1290"/>
          <a:stretch/>
        </p:blipFill>
        <p:spPr>
          <a:xfrm>
            <a:off x="2895600" y="2214276"/>
            <a:ext cx="6197600" cy="4384877"/>
          </a:xfrm>
          <a:prstGeom prst="rect">
            <a:avLst/>
          </a:prstGeom>
        </p:spPr>
      </p:pic>
    </p:spTree>
    <p:extLst>
      <p:ext uri="{BB962C8B-B14F-4D97-AF65-F5344CB8AC3E}">
        <p14:creationId xmlns:p14="http://schemas.microsoft.com/office/powerpoint/2010/main" val="40139464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733" y="199874"/>
            <a:ext cx="11700934" cy="5262979"/>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rPr>
              <a:t>Кај спороодните елеватори влијанието на центрифугалната сила врз истоварот на материјалот е незначително, така </a:t>
            </a:r>
            <a:r>
              <a:rPr lang="mk-MK" sz="2400" dirty="0">
                <a:latin typeface="Arial" panose="020B0604020202020204" pitchFamily="34" charset="0"/>
                <a:ea typeface="Times New Roman" panose="02020603050405020304" pitchFamily="18" charset="0"/>
              </a:rPr>
              <a:t>што</a:t>
            </a:r>
            <a:r>
              <a:rPr lang="ru-RU" sz="2400" dirty="0">
                <a:latin typeface="Arial" panose="020B0604020202020204" pitchFamily="34" charset="0"/>
                <a:ea typeface="Times New Roman" panose="02020603050405020304" pitchFamily="18" charset="0"/>
              </a:rPr>
              <a:t> материјалот се истовара од кофите, </a:t>
            </a:r>
            <a:r>
              <a:rPr lang="mk-MK" sz="2400" dirty="0">
                <a:latin typeface="Arial" panose="020B0604020202020204" pitchFamily="34" charset="0"/>
                <a:ea typeface="Times New Roman" panose="02020603050405020304" pitchFamily="18" charset="0"/>
              </a:rPr>
              <a:t>речиси</a:t>
            </a:r>
            <a:r>
              <a:rPr lang="ru-RU" sz="2400" dirty="0">
                <a:latin typeface="Arial" panose="020B0604020202020204" pitchFamily="34" charset="0"/>
                <a:ea typeface="Times New Roman" panose="02020603050405020304" pitchFamily="18" charset="0"/>
              </a:rPr>
              <a:t> вертикално надолу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5</a:t>
            </a:r>
            <a:r>
              <a:rPr lang="ru-RU" sz="2400" dirty="0">
                <a:latin typeface="Arial" panose="020B0604020202020204" pitchFamily="34" charset="0"/>
                <a:ea typeface="Times New Roman" panose="02020603050405020304" pitchFamily="18" charset="0"/>
              </a:rPr>
              <a:t>1</a:t>
            </a:r>
            <a:r>
              <a:rPr lang="mk-MK" sz="2400" dirty="0">
                <a:latin typeface="Arial" panose="020B0604020202020204" pitchFamily="34" charset="0"/>
                <a:ea typeface="Times New Roman" panose="02020603050405020304" pitchFamily="18" charset="0"/>
              </a:rPr>
              <a:t>б</a:t>
            </a:r>
            <a:r>
              <a:rPr lang="ru-RU" sz="2400" dirty="0">
                <a:latin typeface="Arial" panose="020B0604020202020204" pitchFamily="34" charset="0"/>
                <a:ea typeface="Times New Roman" panose="02020603050405020304" pitchFamily="18" charset="0"/>
              </a:rPr>
              <a:t>). За да се насочи целиот материјал во </a:t>
            </a:r>
            <a:r>
              <a:rPr lang="mk-MK" sz="2400" dirty="0">
                <a:latin typeface="Arial" panose="020B0604020202020204" pitchFamily="34" charset="0"/>
                <a:ea typeface="Times New Roman" panose="02020603050405020304" pitchFamily="18" charset="0"/>
              </a:rPr>
              <a:t>насоката</a:t>
            </a:r>
            <a:r>
              <a:rPr lang="ru-RU" sz="2400" dirty="0">
                <a:latin typeface="Arial" panose="020B0604020202020204" pitchFamily="34" charset="0"/>
                <a:ea typeface="Times New Roman" panose="02020603050405020304" pitchFamily="18" charset="0"/>
              </a:rPr>
              <a:t> на инката, потребно е да се вградат одбојни синџирници; можно е во вакви случаи да не се вградуваат одбојни синџирници, туку да се постават кофите со о</a:t>
            </a:r>
            <a:r>
              <a:rPr lang="mk-MK" sz="2400" dirty="0">
                <a:latin typeface="Arial" panose="020B0604020202020204" pitchFamily="34" charset="0"/>
                <a:ea typeface="Times New Roman" panose="02020603050405020304" pitchFamily="18" charset="0"/>
              </a:rPr>
              <a:t>пределен</a:t>
            </a:r>
            <a:r>
              <a:rPr lang="ru-RU" sz="2400" dirty="0">
                <a:latin typeface="Arial" panose="020B0604020202020204" pitchFamily="34" charset="0"/>
                <a:ea typeface="Times New Roman" panose="02020603050405020304" pitchFamily="18" charset="0"/>
              </a:rPr>
              <a:t> облик, една до друга на влечниот елемент, така да грбовите на кофите истовремено служат и како инка за материјал од соседните кофи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5</a:t>
            </a:r>
            <a:r>
              <a:rPr lang="ru-RU" sz="2400" dirty="0">
                <a:latin typeface="Arial" panose="020B0604020202020204" pitchFamily="34" charset="0"/>
                <a:ea typeface="Times New Roman" panose="02020603050405020304" pitchFamily="18" charset="0"/>
              </a:rPr>
              <a:t>1</a:t>
            </a:r>
            <a:r>
              <a:rPr lang="mk-MK" sz="2400" dirty="0">
                <a:latin typeface="Arial" panose="020B0604020202020204" pitchFamily="34" charset="0"/>
                <a:ea typeface="Times New Roman" panose="02020603050405020304" pitchFamily="18" charset="0"/>
              </a:rPr>
              <a:t>в</a:t>
            </a:r>
            <a:r>
              <a:rPr lang="ru-RU" sz="2400" dirty="0" smtClean="0">
                <a:latin typeface="Arial" panose="020B0604020202020204" pitchFamily="34" charset="0"/>
                <a:ea typeface="Times New Roman" panose="02020603050405020304" pitchFamily="18" charset="0"/>
              </a:rPr>
              <a:t>).</a:t>
            </a:r>
            <a:endParaRPr lang="en-US" sz="2400" dirty="0" smtClean="0">
              <a:latin typeface="Arial" panose="020B0604020202020204" pitchFamily="34"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Кај брзоодните елеватори, во споредба со спороодните, кофите почесто зафаќаат материјал, па нивното искористување е поголемо; заради тоа, за ист капацитет, брзоодните елеватори се полесни и пое</a:t>
            </a:r>
            <a:r>
              <a:rPr lang="mk-MK" sz="2400" dirty="0">
                <a:latin typeface="Arial" panose="020B0604020202020204" pitchFamily="34" charset="0"/>
                <a:ea typeface="Times New Roman" panose="02020603050405020304" pitchFamily="18" charset="0"/>
                <a:cs typeface="Arial" panose="020B0604020202020204" pitchFamily="34" charset="0"/>
              </a:rPr>
              <a:t>в</a:t>
            </a:r>
            <a:r>
              <a:rPr lang="ru-RU" sz="2400" dirty="0">
                <a:latin typeface="Arial" panose="020B0604020202020204" pitchFamily="34" charset="0"/>
                <a:ea typeface="Times New Roman" panose="02020603050405020304" pitchFamily="18" charset="0"/>
                <a:cs typeface="Arial" panose="020B0604020202020204" pitchFamily="34" charset="0"/>
              </a:rPr>
              <a:t>тини од спороодните. Со оглед на поголемите ударни сили при зафаќање на материјалот со покрупни честици, брзоодните елеватори се користат само за транспорт на сомелени и ситнозрнести материјали.</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6928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399" y="196083"/>
            <a:ext cx="11650133" cy="5539978"/>
          </a:xfrm>
          <a:prstGeom prst="rect">
            <a:avLst/>
          </a:prstGeom>
        </p:spPr>
        <p:txBody>
          <a:bodyPr wrap="square">
            <a:spAutoFit/>
          </a:bodyPr>
          <a:lstStyle/>
          <a:p>
            <a:pPr algn="just">
              <a:spcAft>
                <a:spcPts val="0"/>
              </a:spcAft>
            </a:pPr>
            <a:r>
              <a:rPr lang="ru-RU" sz="2400" dirty="0" smtClean="0">
                <a:latin typeface="Arial" panose="020B0604020202020204" pitchFamily="34" charset="0"/>
                <a:ea typeface="Times New Roman" panose="02020603050405020304" pitchFamily="18" charset="0"/>
                <a:cs typeface="Arial" panose="020B0604020202020204" pitchFamily="34" charset="0"/>
              </a:rPr>
              <a:t>Со </a:t>
            </a:r>
            <a:r>
              <a:rPr lang="ru-RU" sz="2400" dirty="0">
                <a:latin typeface="Arial" panose="020B0604020202020204" pitchFamily="34" charset="0"/>
                <a:ea typeface="Times New Roman" panose="02020603050405020304" pitchFamily="18" charset="0"/>
                <a:cs typeface="Arial" panose="020B0604020202020204" pitchFamily="34" charset="0"/>
              </a:rPr>
              <a:t>помош на о</a:t>
            </a:r>
            <a:r>
              <a:rPr lang="mk-MK" sz="2400" dirty="0">
                <a:latin typeface="Arial" panose="020B0604020202020204" pitchFamily="34" charset="0"/>
                <a:ea typeface="Times New Roman" panose="02020603050405020304" pitchFamily="18" charset="0"/>
                <a:cs typeface="Arial" panose="020B0604020202020204" pitchFamily="34" charset="0"/>
              </a:rPr>
              <a:t>пределаната</a:t>
            </a:r>
            <a:r>
              <a:rPr lang="ru-RU" sz="2400" dirty="0">
                <a:latin typeface="Arial" panose="020B0604020202020204" pitchFamily="34" charset="0"/>
                <a:ea typeface="Times New Roman" panose="02020603050405020304" pitchFamily="18" charset="0"/>
                <a:cs typeface="Arial" panose="020B0604020202020204" pitchFamily="34" charset="0"/>
              </a:rPr>
              <a:t> патека на движење на честиците на материјалот, може да се о</a:t>
            </a:r>
            <a:r>
              <a:rPr lang="mk-MK" sz="2400" dirty="0">
                <a:latin typeface="Arial" panose="020B0604020202020204" pitchFamily="34" charset="0"/>
                <a:ea typeface="Times New Roman" panose="02020603050405020304" pitchFamily="18" charset="0"/>
                <a:cs typeface="Arial" panose="020B0604020202020204" pitchFamily="34" charset="0"/>
              </a:rPr>
              <a:t>предели</a:t>
            </a:r>
            <a:r>
              <a:rPr lang="ru-RU" sz="2400" dirty="0">
                <a:latin typeface="Arial" panose="020B0604020202020204" pitchFamily="34" charset="0"/>
                <a:ea typeface="Times New Roman" panose="02020603050405020304" pitchFamily="18" charset="0"/>
                <a:cs typeface="Arial" panose="020B0604020202020204" pitchFamily="34" charset="0"/>
              </a:rPr>
              <a:t> растојанието помеѓу кофите, кое треба да биде такво материјалот од едната кофа </a:t>
            </a:r>
            <a:r>
              <a:rPr lang="mk-MK" sz="2400" dirty="0">
                <a:latin typeface="Arial" panose="020B0604020202020204" pitchFamily="34" charset="0"/>
                <a:ea typeface="Times New Roman" panose="02020603050405020304" pitchFamily="18" charset="0"/>
                <a:cs typeface="Arial" panose="020B0604020202020204" pitchFamily="34" charset="0"/>
              </a:rPr>
              <a:t>да </a:t>
            </a:r>
            <a:r>
              <a:rPr lang="ru-RU" sz="2400" dirty="0">
                <a:latin typeface="Arial" panose="020B0604020202020204" pitchFamily="34" charset="0"/>
                <a:ea typeface="Times New Roman" panose="02020603050405020304" pitchFamily="18" charset="0"/>
                <a:cs typeface="Arial" panose="020B0604020202020204" pitchFamily="34" charset="0"/>
              </a:rPr>
              <a:t>не паѓа </a:t>
            </a:r>
            <a:r>
              <a:rPr lang="mk-MK" sz="2400" dirty="0">
                <a:latin typeface="Arial" panose="020B0604020202020204" pitchFamily="34" charset="0"/>
                <a:ea typeface="Times New Roman" panose="02020603050405020304" pitchFamily="18" charset="0"/>
                <a:cs typeface="Arial" panose="020B0604020202020204" pitchFamily="34" charset="0"/>
              </a:rPr>
              <a:t>врз</a:t>
            </a:r>
            <a:r>
              <a:rPr lang="ru-RU" sz="2400" dirty="0">
                <a:latin typeface="Arial" panose="020B0604020202020204" pitchFamily="34" charset="0"/>
                <a:ea typeface="Times New Roman" panose="02020603050405020304" pitchFamily="18" charset="0"/>
                <a:cs typeface="Arial" panose="020B0604020202020204" pitchFamily="34" charset="0"/>
              </a:rPr>
              <a:t> грбот на претходната, затоа што ѕидовите на кофите брзо би се изабиле. Брзината на кофите н</a:t>
            </a:r>
            <a:r>
              <a:rPr lang="mk-MK" sz="2400" dirty="0">
                <a:latin typeface="Arial" panose="020B0604020202020204" pitchFamily="34" charset="0"/>
                <a:ea typeface="Times New Roman" panose="02020603050405020304" pitchFamily="18" charset="0"/>
                <a:cs typeface="Arial" panose="020B0604020202020204" pitchFamily="34" charset="0"/>
              </a:rPr>
              <a:t>е</a:t>
            </a:r>
            <a:r>
              <a:rPr lang="ru-RU" sz="2400" dirty="0">
                <a:latin typeface="Arial" panose="020B0604020202020204" pitchFamily="34" charset="0"/>
                <a:ea typeface="Times New Roman" panose="02020603050405020304" pitchFamily="18" charset="0"/>
                <a:cs typeface="Arial" panose="020B0604020202020204" pitchFamily="34" charset="0"/>
              </a:rPr>
              <a:t> може да се избира произволно, како што </a:t>
            </a:r>
            <a:r>
              <a:rPr lang="mk-MK" sz="2400" dirty="0">
                <a:latin typeface="Arial" panose="020B0604020202020204" pitchFamily="34" charset="0"/>
                <a:ea typeface="Times New Roman" panose="02020603050405020304" pitchFamily="18" charset="0"/>
                <a:cs typeface="Arial" panose="020B0604020202020204" pitchFamily="34" charset="0"/>
              </a:rPr>
              <a:t>тоа </a:t>
            </a:r>
            <a:r>
              <a:rPr lang="ru-RU" sz="2400" dirty="0">
                <a:latin typeface="Arial" panose="020B0604020202020204" pitchFamily="34" charset="0"/>
                <a:ea typeface="Times New Roman" panose="02020603050405020304" pitchFamily="18" charset="0"/>
                <a:cs typeface="Arial" panose="020B0604020202020204" pitchFamily="34" charset="0"/>
              </a:rPr>
              <a:t>е случај кај останатите машини за непрекинат транспорт, туку мора да се земе предвид и процесот на истурање на материјалот од кофите. Зафаќањето на материјал од отворени купови, дава можност елеваторот да работи многу ефикасно. Пожелно е закопаните кофи во купот материјал да излезат од него најмногу во рамнина на хоризонталниот пречник на барабанот. </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Елеваторите кои фаќаат материјал од купови не треба да имаат големи брзини, бидејќи коефициентот на полнење на кофите опаѓа заради неможност материјалот брзо да ја пополни празнината која ја направила претходната кофа, однесувајќи го количеството на материјал што одговара на нејзиниот </a:t>
            </a:r>
            <a:r>
              <a:rPr lang="ru-RU" dirty="0">
                <a:latin typeface="Arial" panose="020B0604020202020204" pitchFamily="34" charset="0"/>
                <a:ea typeface="Times New Roman" panose="02020603050405020304" pitchFamily="18" charset="0"/>
              </a:rPr>
              <a:t>волумен.</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164099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13" y="128601"/>
            <a:ext cx="11537653" cy="7478970"/>
          </a:xfrm>
          <a:prstGeom prst="rect">
            <a:avLst/>
          </a:prstGeom>
        </p:spPr>
        <p:txBody>
          <a:bodyPr wrap="square">
            <a:spAutoFit/>
          </a:bodyPr>
          <a:lstStyle/>
          <a:p>
            <a:pPr algn="ctr"/>
            <a:r>
              <a:rPr lang="ru-RU" sz="3600" b="1" dirty="0">
                <a:latin typeface="Arial" panose="020B0604020202020204" pitchFamily="34" charset="0"/>
                <a:ea typeface="Times New Roman" panose="02020603050405020304" pitchFamily="18" charset="0"/>
              </a:rPr>
              <a:t>Делови на </a:t>
            </a:r>
            <a:r>
              <a:rPr lang="ru-RU" sz="3600" b="1" dirty="0" smtClean="0">
                <a:latin typeface="Arial" panose="020B0604020202020204" pitchFamily="34" charset="0"/>
                <a:ea typeface="Times New Roman" panose="02020603050405020304" pitchFamily="18" charset="0"/>
              </a:rPr>
              <a:t>елеваторот</a:t>
            </a:r>
            <a:endParaRPr lang="en-US" sz="3600" b="1" dirty="0" smtClean="0">
              <a:latin typeface="Arial" panose="020B0604020202020204" pitchFamily="34" charset="0"/>
              <a:ea typeface="Times New Roman" panose="02020603050405020304" pitchFamily="18" charset="0"/>
            </a:endParaRPr>
          </a:p>
          <a:p>
            <a:r>
              <a:rPr lang="ru-RU" sz="2400" dirty="0">
                <a:latin typeface="Arial" panose="020B0604020202020204" pitchFamily="34" charset="0"/>
                <a:cs typeface="Arial" panose="020B0604020202020204" pitchFamily="34" charset="0"/>
              </a:rPr>
              <a:t>Основни делови на елеваторот се: влечен елемент, кофи, погонска глава на елеваторот и затег</a:t>
            </a:r>
            <a:r>
              <a:rPr lang="mk-MK" sz="2400" dirty="0" err="1">
                <a:latin typeface="Arial" panose="020B0604020202020204" pitchFamily="34" charset="0"/>
                <a:cs typeface="Arial" panose="020B0604020202020204" pitchFamily="34" charset="0"/>
              </a:rPr>
              <a:t>нув</a:t>
            </a:r>
            <a:r>
              <a:rPr lang="ru-RU" sz="2400" dirty="0">
                <a:latin typeface="Arial" panose="020B0604020202020204" pitchFamily="34" charset="0"/>
                <a:cs typeface="Arial" panose="020B0604020202020204" pitchFamily="34" charset="0"/>
              </a:rPr>
              <a:t>ачка глава на елеваторот.</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a:t>
            </a:r>
            <a:r>
              <a:rPr lang="ru-RU" sz="2400" b="1" dirty="0">
                <a:latin typeface="Arial" panose="020B0604020202020204" pitchFamily="34" charset="0"/>
                <a:cs typeface="Arial" panose="020B0604020202020204" pitchFamily="34" charset="0"/>
              </a:rPr>
              <a:t>а) Како влечни елементи</a:t>
            </a:r>
            <a:r>
              <a:rPr lang="ru-RU" sz="2400" dirty="0">
                <a:latin typeface="Arial" panose="020B0604020202020204" pitchFamily="34" charset="0"/>
                <a:cs typeface="Arial" panose="020B0604020202020204" pitchFamily="34" charset="0"/>
              </a:rPr>
              <a:t> кај елеваторите се користат гумирани ленти и синџири. Гумената лента е иста како и кај лентестите транспортери, т.е. изработена е од повеќе текстилни слоеви споени со вулканизирање и обложени од сите страни со тенок слој гума. Широчината на лентата се бира спрема потребната широчина на кофата.</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Кај синџирните елеватори се користат ламеласти и заварени синџири. При употреба на синџири со ламели, погонската глава има синџирници со 6 до 20 заби. Кај елваторите со заварени синџири влечната сила од погонската глава се пренесува </a:t>
            </a:r>
            <a:r>
              <a:rPr lang="mk-MK" sz="2400" dirty="0">
                <a:latin typeface="Arial" panose="020B0604020202020204" pitchFamily="34" charset="0"/>
                <a:cs typeface="Arial" panose="020B0604020202020204" pitchFamily="34" charset="0"/>
              </a:rPr>
              <a:t>врз</a:t>
            </a:r>
            <a:r>
              <a:rPr lang="ru-RU" sz="2400" dirty="0">
                <a:latin typeface="Arial" panose="020B0604020202020204" pitchFamily="34" charset="0"/>
                <a:cs typeface="Arial" panose="020B0604020202020204" pitchFamily="34" charset="0"/>
              </a:rPr>
              <a:t> синџирот со сила на триење помеѓу синџирот и барабанот. Основен недостаток на примената на заварените синџири е пролизгувањето на синџирите по погонската макара, што ја намалува ефективноста на елеваторот и ја нарушува неговата нормална работа. Единствено подолг век при транспортирање на многу груби материјали, им овозможува на заварените синџири да најдат примена како влечни елементи на елеваторот.</a:t>
            </a:r>
            <a:endParaRPr lang="en-US" sz="2400" dirty="0">
              <a:latin typeface="Arial" panose="020B0604020202020204" pitchFamily="34" charset="0"/>
              <a:cs typeface="Arial" panose="020B0604020202020204" pitchFamily="34" charset="0"/>
            </a:endParaRPr>
          </a:p>
          <a:p>
            <a:endParaRPr lang="en-US" b="1" dirty="0">
              <a:latin typeface="Arial" panose="020B0604020202020204" pitchFamily="34" charset="0"/>
            </a:endParaRPr>
          </a:p>
          <a:p>
            <a:endParaRPr lang="en-US" dirty="0"/>
          </a:p>
        </p:txBody>
      </p:sp>
    </p:spTree>
    <p:extLst>
      <p:ext uri="{BB962C8B-B14F-4D97-AF65-F5344CB8AC3E}">
        <p14:creationId xmlns:p14="http://schemas.microsoft.com/office/powerpoint/2010/main" val="38921593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3999" y="0"/>
            <a:ext cx="11802533" cy="7109639"/>
          </a:xfrm>
          <a:prstGeom prst="rect">
            <a:avLst/>
          </a:prstGeom>
        </p:spPr>
        <p:txBody>
          <a:bodyPr wrap="square">
            <a:spAutoFit/>
          </a:bodyPr>
          <a:lstStyle/>
          <a:p>
            <a:pPr algn="just">
              <a:spcAft>
                <a:spcPts val="0"/>
              </a:spcAft>
            </a:pPr>
            <a:r>
              <a:rPr lang="ru-RU" sz="2400" b="1" dirty="0">
                <a:latin typeface="Arial" panose="020B0604020202020204" pitchFamily="34" charset="0"/>
                <a:ea typeface="Times New Roman" panose="02020603050405020304" pitchFamily="18" charset="0"/>
                <a:cs typeface="Arial" panose="020B0604020202020204" pitchFamily="34" charset="0"/>
              </a:rPr>
              <a:t>б) Кофите</a:t>
            </a:r>
            <a:r>
              <a:rPr lang="ru-RU" sz="2400" dirty="0">
                <a:latin typeface="Arial" panose="020B0604020202020204" pitchFamily="34" charset="0"/>
                <a:ea typeface="Times New Roman" panose="02020603050405020304" pitchFamily="18" charset="0"/>
                <a:cs typeface="Arial" panose="020B0604020202020204" pitchFamily="34" charset="0"/>
              </a:rPr>
              <a:t> се бираат сп</a:t>
            </a:r>
            <a:r>
              <a:rPr lang="mk-MK" sz="2400" dirty="0" err="1">
                <a:latin typeface="Arial" panose="020B0604020202020204" pitchFamily="34" charset="0"/>
                <a:ea typeface="Times New Roman" panose="02020603050405020304" pitchFamily="18" charset="0"/>
                <a:cs typeface="Arial" panose="020B0604020202020204" pitchFamily="34" charset="0"/>
              </a:rPr>
              <a:t>оред</a:t>
            </a:r>
            <a:r>
              <a:rPr lang="ru-RU" sz="2400" dirty="0">
                <a:latin typeface="Arial" panose="020B0604020202020204" pitchFamily="34" charset="0"/>
                <a:ea typeface="Times New Roman" panose="02020603050405020304" pitchFamily="18" charset="0"/>
                <a:cs typeface="Arial" panose="020B0604020202020204" pitchFamily="34" charset="0"/>
              </a:rPr>
              <a:t> својствата на материјалот и сп</a:t>
            </a:r>
            <a:r>
              <a:rPr lang="mk-MK" sz="2400" dirty="0" err="1">
                <a:latin typeface="Arial" panose="020B0604020202020204" pitchFamily="34" charset="0"/>
                <a:ea typeface="Times New Roman" panose="02020603050405020304" pitchFamily="18" charset="0"/>
                <a:cs typeface="Arial" panose="020B0604020202020204" pitchFamily="34" charset="0"/>
              </a:rPr>
              <a:t>оред</a:t>
            </a:r>
            <a:r>
              <a:rPr lang="ru-RU" sz="2400" dirty="0">
                <a:latin typeface="Arial" panose="020B0604020202020204" pitchFamily="34" charset="0"/>
                <a:ea typeface="Times New Roman" panose="02020603050405020304" pitchFamily="18" charset="0"/>
                <a:cs typeface="Arial" panose="020B0604020202020204" pitchFamily="34" charset="0"/>
              </a:rPr>
              <a:t> зададениот капацитет. Кофата мора да има такви димензии парчињата материјал непречено </a:t>
            </a:r>
            <a:r>
              <a:rPr lang="mk-MK" sz="2400" dirty="0">
                <a:latin typeface="Arial" panose="020B0604020202020204" pitchFamily="34" charset="0"/>
                <a:ea typeface="Times New Roman" panose="02020603050405020304" pitchFamily="18" charset="0"/>
                <a:cs typeface="Arial" panose="020B0604020202020204" pitchFamily="34" charset="0"/>
              </a:rPr>
              <a:t>да </a:t>
            </a:r>
            <a:r>
              <a:rPr lang="ru-RU" sz="2400" dirty="0">
                <a:latin typeface="Arial" panose="020B0604020202020204" pitchFamily="34" charset="0"/>
                <a:ea typeface="Times New Roman" panose="02020603050405020304" pitchFamily="18" charset="0"/>
                <a:cs typeface="Arial" panose="020B0604020202020204" pitchFamily="34" charset="0"/>
              </a:rPr>
              <a:t>можат да влезат во кофата и да излезат од неа.</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Обликот на кофата зависи од начинот на празнење, кој може да биде гравитационен или центрифугален. Тие се изработуваат од челични лимови, а предните рабови често се </a:t>
            </a:r>
            <a:r>
              <a:rPr lang="mk-MK" sz="2400" dirty="0">
                <a:latin typeface="Arial" panose="020B0604020202020204" pitchFamily="34" charset="0"/>
                <a:ea typeface="Times New Roman" panose="02020603050405020304" pitchFamily="18" charset="0"/>
                <a:cs typeface="Arial" panose="020B0604020202020204" pitchFamily="34" charset="0"/>
              </a:rPr>
              <a:t>засилуваат</a:t>
            </a:r>
            <a:r>
              <a:rPr lang="ru-RU" sz="2400" dirty="0">
                <a:latin typeface="Arial" panose="020B0604020202020204" pitchFamily="34" charset="0"/>
                <a:ea typeface="Times New Roman" panose="02020603050405020304" pitchFamily="18" charset="0"/>
                <a:cs typeface="Arial" panose="020B0604020202020204" pitchFamily="34" charset="0"/>
              </a:rPr>
              <a:t> со до</a:t>
            </a:r>
            <a:r>
              <a:rPr lang="mk-MK" sz="2400" dirty="0" err="1">
                <a:latin typeface="Arial" panose="020B0604020202020204" pitchFamily="34" charset="0"/>
                <a:ea typeface="Times New Roman" panose="02020603050405020304" pitchFamily="18" charset="0"/>
                <a:cs typeface="Arial" panose="020B0604020202020204" pitchFamily="34" charset="0"/>
              </a:rPr>
              <a:t>полнителни</a:t>
            </a:r>
            <a:r>
              <a:rPr lang="ru-RU" sz="2400" dirty="0">
                <a:latin typeface="Arial" panose="020B0604020202020204" pitchFamily="34" charset="0"/>
                <a:ea typeface="Times New Roman" panose="02020603050405020304" pitchFamily="18" charset="0"/>
                <a:cs typeface="Arial" panose="020B0604020202020204" pitchFamily="34" charset="0"/>
              </a:rPr>
              <a:t> лимови или одлиени или ковани заштити.</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Кај елеваторите се користат 3 </a:t>
            </a:r>
            <a:r>
              <a:rPr lang="mk-MK" sz="2400" dirty="0">
                <a:latin typeface="Arial" panose="020B0604020202020204" pitchFamily="34" charset="0"/>
                <a:ea typeface="Times New Roman" panose="02020603050405020304" pitchFamily="18" charset="0"/>
                <a:cs typeface="Arial" panose="020B0604020202020204" pitchFamily="34" charset="0"/>
              </a:rPr>
              <a:t>вида</a:t>
            </a:r>
            <a:r>
              <a:rPr lang="ru-RU" sz="2400" dirty="0">
                <a:latin typeface="Arial" panose="020B0604020202020204" pitchFamily="34" charset="0"/>
                <a:ea typeface="Times New Roman" panose="02020603050405020304" pitchFamily="18" charset="0"/>
                <a:cs typeface="Arial" panose="020B0604020202020204" pitchFamily="34" charset="0"/>
              </a:rPr>
              <a:t> на кофи: длабоки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5</a:t>
            </a:r>
            <a:r>
              <a:rPr lang="ru-RU" sz="2400" dirty="0">
                <a:latin typeface="Arial" panose="020B0604020202020204" pitchFamily="34" charset="0"/>
                <a:ea typeface="Times New Roman" panose="02020603050405020304" pitchFamily="18" charset="0"/>
                <a:cs typeface="Arial" panose="020B0604020202020204" pitchFamily="34" charset="0"/>
              </a:rPr>
              <a:t>2</a:t>
            </a:r>
            <a:r>
              <a:rPr lang="en-US" sz="2400" dirty="0">
                <a:latin typeface="Arial" panose="020B0604020202020204" pitchFamily="34" charset="0"/>
                <a:ea typeface="Times New Roman" panose="02020603050405020304" pitchFamily="18" charset="0"/>
                <a:cs typeface="Arial" panose="020B0604020202020204" pitchFamily="34" charset="0"/>
              </a:rPr>
              <a:t>a</a:t>
            </a:r>
            <a:r>
              <a:rPr lang="ru-RU" sz="2400" dirty="0">
                <a:latin typeface="Arial" panose="020B0604020202020204" pitchFamily="34" charset="0"/>
                <a:ea typeface="Times New Roman" panose="02020603050405020304" pitchFamily="18" charset="0"/>
                <a:cs typeface="Arial" panose="020B0604020202020204" pitchFamily="34" charset="0"/>
              </a:rPr>
              <a:t>), плитки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5</a:t>
            </a:r>
            <a:r>
              <a:rPr lang="ru-RU" sz="2400" dirty="0">
                <a:latin typeface="Arial" panose="020B0604020202020204" pitchFamily="34" charset="0"/>
                <a:ea typeface="Times New Roman" panose="02020603050405020304" pitchFamily="18" charset="0"/>
                <a:cs typeface="Arial" panose="020B0604020202020204" pitchFamily="34" charset="0"/>
              </a:rPr>
              <a:t>2</a:t>
            </a:r>
            <a:r>
              <a:rPr lang="mk-MK" sz="2400" dirty="0">
                <a:latin typeface="Arial" panose="020B0604020202020204" pitchFamily="34" charset="0"/>
                <a:ea typeface="Times New Roman" panose="02020603050405020304" pitchFamily="18" charset="0"/>
                <a:cs typeface="Arial" panose="020B0604020202020204" pitchFamily="34" charset="0"/>
              </a:rPr>
              <a:t>б</a:t>
            </a:r>
            <a:r>
              <a:rPr lang="ru-RU" sz="2400" dirty="0">
                <a:latin typeface="Arial" panose="020B0604020202020204" pitchFamily="34" charset="0"/>
                <a:ea typeface="Times New Roman" panose="02020603050405020304" pitchFamily="18" charset="0"/>
                <a:cs typeface="Arial" panose="020B0604020202020204" pitchFamily="34" charset="0"/>
              </a:rPr>
              <a:t>) и инкасти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5</a:t>
            </a:r>
            <a:r>
              <a:rPr lang="ru-RU" sz="2400" dirty="0">
                <a:latin typeface="Arial" panose="020B0604020202020204" pitchFamily="34" charset="0"/>
                <a:ea typeface="Times New Roman" panose="02020603050405020304" pitchFamily="18" charset="0"/>
                <a:cs typeface="Arial" panose="020B0604020202020204" pitchFamily="34" charset="0"/>
              </a:rPr>
              <a:t>2</a:t>
            </a:r>
            <a:r>
              <a:rPr lang="mk-MK" sz="2400" dirty="0">
                <a:latin typeface="Arial" panose="020B0604020202020204" pitchFamily="34" charset="0"/>
                <a:ea typeface="Times New Roman" panose="02020603050405020304" pitchFamily="18" charset="0"/>
                <a:cs typeface="Arial" panose="020B0604020202020204" pitchFamily="34" charset="0"/>
              </a:rPr>
              <a:t>в</a:t>
            </a:r>
            <a:r>
              <a:rPr lang="ru-RU"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Длабоките кофи се користат за суви, лесно р</a:t>
            </a:r>
            <a:r>
              <a:rPr lang="mk-MK" sz="2400" dirty="0" err="1">
                <a:latin typeface="Arial" panose="020B0604020202020204" pitchFamily="34" charset="0"/>
                <a:ea typeface="Times New Roman" panose="02020603050405020304" pitchFamily="18" charset="0"/>
                <a:cs typeface="Arial" panose="020B0604020202020204" pitchFamily="34" charset="0"/>
              </a:rPr>
              <a:t>овки</a:t>
            </a:r>
            <a:r>
              <a:rPr lang="ru-RU" sz="2400" dirty="0">
                <a:latin typeface="Arial" panose="020B0604020202020204" pitchFamily="34" charset="0"/>
                <a:ea typeface="Times New Roman" panose="02020603050405020304" pitchFamily="18" charset="0"/>
                <a:cs typeface="Arial" panose="020B0604020202020204" pitchFamily="34" charset="0"/>
              </a:rPr>
              <a:t> материјали (зрно, сув песок, цемент, ситен јаглен и сл.). Плитките кофи се користат за материјали кои имаат висок коефициент на триење (воден песок, глина, некои руди и сл.).</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Инкастите кофи се користат кај спороодните елеватори. Нивната предност е во тоа што тие се поставуваат </a:t>
            </a:r>
            <a:r>
              <a:rPr lang="mk-MK" sz="2400" dirty="0">
                <a:latin typeface="Arial" panose="020B0604020202020204" pitchFamily="34" charset="0"/>
                <a:ea typeface="Times New Roman" panose="02020603050405020304" pitchFamily="18" charset="0"/>
                <a:cs typeface="Arial" panose="020B0604020202020204" pitchFamily="34" charset="0"/>
              </a:rPr>
              <a:t>врз</a:t>
            </a:r>
            <a:r>
              <a:rPr lang="ru-RU" sz="2400" dirty="0">
                <a:latin typeface="Arial" panose="020B0604020202020204" pitchFamily="34" charset="0"/>
                <a:ea typeface="Times New Roman" panose="02020603050405020304" pitchFamily="18" charset="0"/>
                <a:cs typeface="Arial" panose="020B0604020202020204" pitchFamily="34" charset="0"/>
              </a:rPr>
              <a:t> влечниот елемент, непосредно една до друга, додека другите типови кофи мораат да се постават на </a:t>
            </a:r>
            <a:r>
              <a:rPr lang="mk-MK" sz="2400" dirty="0">
                <a:latin typeface="Arial" panose="020B0604020202020204" pitchFamily="34" charset="0"/>
                <a:ea typeface="Times New Roman" panose="02020603050405020304" pitchFamily="18" charset="0"/>
                <a:cs typeface="Arial" panose="020B0604020202020204" pitchFamily="34" charset="0"/>
              </a:rPr>
              <a:t>одредено</a:t>
            </a:r>
            <a:r>
              <a:rPr lang="ru-RU" sz="2400" dirty="0">
                <a:latin typeface="Arial" panose="020B0604020202020204" pitchFamily="34" charset="0"/>
                <a:ea typeface="Times New Roman" panose="02020603050405020304" pitchFamily="18" charset="0"/>
                <a:cs typeface="Arial" panose="020B0604020202020204" pitchFamily="34" charset="0"/>
              </a:rPr>
              <a:t> растојание. При исти останати параметри и капацитетот на елеваторот со овие кофи е поголем. При премин на овие кофи преку погонската глава, материјалот од нив се истура </a:t>
            </a:r>
            <a:r>
              <a:rPr lang="mk-MK" sz="2400" dirty="0">
                <a:latin typeface="Arial" panose="020B0604020202020204" pitchFamily="34" charset="0"/>
                <a:ea typeface="Times New Roman" panose="02020603050405020304" pitchFamily="18" charset="0"/>
                <a:cs typeface="Arial" panose="020B0604020202020204" pitchFamily="34" charset="0"/>
              </a:rPr>
              <a:t>врз</a:t>
            </a:r>
            <a:r>
              <a:rPr lang="ru-RU" sz="2400" dirty="0">
                <a:latin typeface="Arial" panose="020B0604020202020204" pitchFamily="34" charset="0"/>
                <a:ea typeface="Times New Roman" panose="02020603050405020304" pitchFamily="18" charset="0"/>
                <a:cs typeface="Arial" panose="020B0604020202020204" pitchFamily="34" charset="0"/>
              </a:rPr>
              <a:t> грбот на претходната кофа, која сега служи како инка за движење на материјалот.</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92161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4800" y="-179615"/>
            <a:ext cx="8940799" cy="7136138"/>
          </a:xfrm>
          <a:prstGeom prst="rect">
            <a:avLst/>
          </a:prstGeom>
        </p:spPr>
      </p:pic>
    </p:spTree>
    <p:extLst>
      <p:ext uri="{BB962C8B-B14F-4D97-AF65-F5344CB8AC3E}">
        <p14:creationId xmlns:p14="http://schemas.microsoft.com/office/powerpoint/2010/main" val="24097581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7" y="424809"/>
            <a:ext cx="11582400" cy="4154984"/>
          </a:xfrm>
          <a:prstGeom prst="rect">
            <a:avLst/>
          </a:prstGeom>
        </p:spPr>
        <p:txBody>
          <a:bodyPr wrap="square">
            <a:spAutoFit/>
          </a:bodyPr>
          <a:lstStyle/>
          <a:p>
            <a:pPr indent="457200" algn="just">
              <a:spcAft>
                <a:spcPts val="0"/>
              </a:spcAft>
            </a:pPr>
            <a:r>
              <a:rPr lang="ru-RU" sz="2400" b="1" dirty="0">
                <a:latin typeface="Arial" panose="020B0604020202020204" pitchFamily="34" charset="0"/>
                <a:ea typeface="Times New Roman" panose="02020603050405020304" pitchFamily="18" charset="0"/>
                <a:cs typeface="Arial" panose="020B0604020202020204" pitchFamily="34" charset="0"/>
              </a:rPr>
              <a:t>в) Погонската глава</a:t>
            </a:r>
            <a:r>
              <a:rPr lang="ru-RU" sz="2400" dirty="0">
                <a:latin typeface="Arial" panose="020B0604020202020204" pitchFamily="34" charset="0"/>
                <a:ea typeface="Times New Roman" panose="02020603050405020304" pitchFamily="18" charset="0"/>
                <a:cs typeface="Arial" panose="020B0604020202020204" pitchFamily="34" charset="0"/>
              </a:rPr>
              <a:t> на елеваторот поставена е на врвот на елеваторот и се состои од погонски барабан (кај лентестите елеватори) или погонски синџирници (кај синџирестите елеватори) </a:t>
            </a:r>
            <a:r>
              <a:rPr lang="mk-MK" sz="2400" dirty="0">
                <a:latin typeface="Arial" panose="020B0604020202020204" pitchFamily="34" charset="0"/>
                <a:ea typeface="Times New Roman" panose="02020603050405020304" pitchFamily="18" charset="0"/>
                <a:cs typeface="Arial" panose="020B0604020202020204" pitchFamily="34" charset="0"/>
              </a:rPr>
              <a:t>и </a:t>
            </a:r>
            <a:r>
              <a:rPr lang="ru-RU" sz="2400" dirty="0">
                <a:latin typeface="Arial" panose="020B0604020202020204" pitchFamily="34" charset="0"/>
                <a:ea typeface="Times New Roman" panose="02020603050405020304" pitchFamily="18" charset="0"/>
                <a:cs typeface="Arial" panose="020B0604020202020204" pitchFamily="34" charset="0"/>
              </a:rPr>
              <a:t>од еден или повеќе преносни парови. Таа мора да има уред за блокирање на движењето. При избор на пречникот на барабанот и синџирникот треба да се води сметка за начинот на истурање на материјалот од кофите. </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Димензиите на оклопот на главата и положбата на одводната инка имаат големо значење за капацитетот на елеваторот. Оклопот на елеваторот мора да има таква вис</a:t>
            </a:r>
            <a:r>
              <a:rPr lang="mk-MK" sz="2400" dirty="0" err="1">
                <a:latin typeface="Arial" panose="020B0604020202020204" pitchFamily="34" charset="0"/>
                <a:ea typeface="Times New Roman" panose="02020603050405020304" pitchFamily="18" charset="0"/>
                <a:cs typeface="Arial" panose="020B0604020202020204" pitchFamily="34" charset="0"/>
              </a:rPr>
              <a:t>оч</a:t>
            </a:r>
            <a:r>
              <a:rPr lang="ru-RU" sz="2400" dirty="0">
                <a:latin typeface="Arial" panose="020B0604020202020204" pitchFamily="34" charset="0"/>
                <a:ea typeface="Times New Roman" panose="02020603050405020304" pitchFamily="18" charset="0"/>
                <a:cs typeface="Arial" panose="020B0604020202020204" pitchFamily="34" charset="0"/>
              </a:rPr>
              <a:t>ина да струјата на материјал кој се истура од кофата не удира по него. Положбата на одводната инка мора да биди таква да го одведува целокупниот материјал кој ќе се истури од кофите.</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516953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799" y="370976"/>
            <a:ext cx="11209867" cy="4154984"/>
          </a:xfrm>
          <a:prstGeom prst="rect">
            <a:avLst/>
          </a:prstGeom>
        </p:spPr>
        <p:txBody>
          <a:bodyPr wrap="square">
            <a:spAutoFit/>
          </a:bodyPr>
          <a:lstStyle/>
          <a:p>
            <a:pPr algn="just">
              <a:spcAft>
                <a:spcPts val="0"/>
              </a:spcAft>
            </a:pPr>
            <a:r>
              <a:rPr lang="ru-RU" sz="2400" b="1" dirty="0">
                <a:latin typeface="Arial" panose="020B0604020202020204" pitchFamily="34" charset="0"/>
                <a:ea typeface="Times New Roman" panose="02020603050405020304" pitchFamily="18" charset="0"/>
                <a:cs typeface="Arial" panose="020B0604020202020204" pitchFamily="34" charset="0"/>
              </a:rPr>
              <a:t>г) Долната глава на елеваторот</a:t>
            </a:r>
            <a:r>
              <a:rPr lang="ru-RU" sz="2400" dirty="0">
                <a:latin typeface="Arial" panose="020B0604020202020204" pitchFamily="34" charset="0"/>
                <a:ea typeface="Times New Roman" panose="02020603050405020304" pitchFamily="18" charset="0"/>
                <a:cs typeface="Arial" panose="020B0604020202020204" pitchFamily="34" charset="0"/>
              </a:rPr>
              <a:t> може да биде од затворен тип или од отворен</a:t>
            </a:r>
            <a:r>
              <a:rPr lang="mk-MK" sz="2400" dirty="0">
                <a:latin typeface="Arial" panose="020B0604020202020204" pitchFamily="34" charset="0"/>
                <a:ea typeface="Times New Roman" panose="02020603050405020304" pitchFamily="18" charset="0"/>
                <a:cs typeface="Arial" panose="020B0604020202020204" pitchFamily="34" charset="0"/>
              </a:rPr>
              <a:t> тип</a:t>
            </a:r>
            <a:r>
              <a:rPr lang="ru-RU" sz="2400" dirty="0">
                <a:latin typeface="Arial" panose="020B0604020202020204" pitchFamily="34" charset="0"/>
                <a:ea typeface="Times New Roman" panose="02020603050405020304" pitchFamily="18" charset="0"/>
                <a:cs typeface="Arial" panose="020B0604020202020204" pitchFamily="34" charset="0"/>
              </a:rPr>
              <a:t>. Првиот тип се користи кај неподвижните елеватори. Приемната инка на затворената долна глава треба да се постави така </a:t>
            </a:r>
            <a:r>
              <a:rPr lang="mk-MK" sz="2400" dirty="0">
                <a:latin typeface="Arial" panose="020B0604020202020204" pitchFamily="34" charset="0"/>
                <a:ea typeface="Times New Roman" panose="02020603050405020304" pitchFamily="18" charset="0"/>
                <a:cs typeface="Arial" panose="020B0604020202020204" pitchFamily="34" charset="0"/>
              </a:rPr>
              <a:t>што</a:t>
            </a:r>
            <a:r>
              <a:rPr lang="ru-RU" sz="2400" dirty="0">
                <a:latin typeface="Arial" panose="020B0604020202020204" pitchFamily="34" charset="0"/>
                <a:ea typeface="Times New Roman" panose="02020603050405020304" pitchFamily="18" charset="0"/>
                <a:cs typeface="Arial" panose="020B0604020202020204" pitchFamily="34" charset="0"/>
              </a:rPr>
              <a:t> нејзиниот долен раб </a:t>
            </a:r>
            <a:r>
              <a:rPr lang="mk-MK" sz="2400" dirty="0">
                <a:latin typeface="Arial" panose="020B0604020202020204" pitchFamily="34" charset="0"/>
                <a:ea typeface="Times New Roman" panose="02020603050405020304" pitchFamily="18" charset="0"/>
                <a:cs typeface="Arial" panose="020B0604020202020204" pitchFamily="34" charset="0"/>
              </a:rPr>
              <a:t>ќе </a:t>
            </a:r>
            <a:r>
              <a:rPr lang="ru-RU" sz="2400" dirty="0">
                <a:latin typeface="Arial" panose="020B0604020202020204" pitchFamily="34" charset="0"/>
                <a:ea typeface="Times New Roman" panose="02020603050405020304" pitchFamily="18" charset="0"/>
                <a:cs typeface="Arial" panose="020B0604020202020204" pitchFamily="34" charset="0"/>
              </a:rPr>
              <a:t>биде над барабанот на долната глава, а од страната каде кофите слегуваат од барабанот, за да се зголеми полнењето на кофите.</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Отворена долна глава се користи кај конструкции кои се применуваат за истовар на вагони, шлепери и сл. Ваквата конструкција дозволува непосредно зафаќање на материјалот со кофите од купот.</a:t>
            </a:r>
            <a:endParaRPr lang="en-US" sz="2400" dirty="0">
              <a:latin typeface="Arial" panose="020B0604020202020204" pitchFamily="34" charset="0"/>
              <a:ea typeface="Times New Roman" panose="02020603050405020304" pitchFamily="18" charset="0"/>
              <a:cs typeface="Arial" panose="020B0604020202020204" pitchFamily="34" charset="0"/>
            </a:endParaRPr>
          </a:p>
          <a:p>
            <a:r>
              <a:rPr lang="ru-RU" sz="2400" dirty="0">
                <a:latin typeface="Arial" panose="020B0604020202020204" pitchFamily="34" charset="0"/>
                <a:ea typeface="Times New Roman" panose="02020603050405020304" pitchFamily="18" charset="0"/>
                <a:cs typeface="Arial" panose="020B0604020202020204" pitchFamily="34" charset="0"/>
              </a:rPr>
              <a:t>	Затегнувачкиот уред на долната глава е изведен со помош на завојни вретена. Дното на оклопот на долната глава е изработено полукружно заради полесно</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7028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672" y="196334"/>
            <a:ext cx="11412661" cy="8402300"/>
          </a:xfrm>
          <a:prstGeom prst="rect">
            <a:avLst/>
          </a:prstGeom>
        </p:spPr>
        <p:txBody>
          <a:bodyPr wrap="square">
            <a:spAutoFit/>
          </a:bodyPr>
          <a:lstStyle/>
          <a:p>
            <a:pPr algn="ctr"/>
            <a:r>
              <a:rPr lang="ru-RU" sz="4000" b="1" dirty="0" smtClean="0">
                <a:latin typeface="Arial" panose="020B0604020202020204" pitchFamily="34" charset="0"/>
                <a:ea typeface="Times New Roman" panose="02020603050405020304" pitchFamily="18" charset="0"/>
                <a:cs typeface="Arial" panose="020B0604020202020204" pitchFamily="34" charset="0"/>
              </a:rPr>
              <a:t>Конвеери</a:t>
            </a:r>
            <a:endParaRPr lang="en-US" sz="4000" b="1" dirty="0" smtClean="0">
              <a:latin typeface="Arial" panose="020B0604020202020204" pitchFamily="34" charset="0"/>
              <a:ea typeface="Times New Roman" panose="02020603050405020304" pitchFamily="18" charset="0"/>
              <a:cs typeface="Arial" panose="020B0604020202020204" pitchFamily="34" charset="0"/>
            </a:endParaRPr>
          </a:p>
          <a:p>
            <a:r>
              <a:rPr lang="ru-RU" sz="2400" dirty="0">
                <a:latin typeface="Arial" panose="020B0604020202020204" pitchFamily="34" charset="0"/>
                <a:cs typeface="Arial" panose="020B0604020202020204" pitchFamily="34" charset="0"/>
              </a:rPr>
              <a:t>Конвеерите можат да се поделат на оние кои пренесуваат (претовараат), р</a:t>
            </a:r>
            <a:r>
              <a:rPr lang="mk-MK" sz="2400" dirty="0" err="1">
                <a:latin typeface="Arial" panose="020B0604020202020204" pitchFamily="34" charset="0"/>
                <a:cs typeface="Arial" panose="020B0604020202020204" pitchFamily="34" charset="0"/>
              </a:rPr>
              <a:t>овки</a:t>
            </a:r>
            <a:r>
              <a:rPr lang="ru-RU" sz="2400" dirty="0">
                <a:latin typeface="Arial" panose="020B0604020202020204" pitchFamily="34" charset="0"/>
                <a:cs typeface="Arial" panose="020B0604020202020204" pitchFamily="34" charset="0"/>
              </a:rPr>
              <a:t> материјали и на висечки конвеери кои се составен дел на некој производен процес и кои прават </a:t>
            </a:r>
            <a:r>
              <a:rPr lang="mk-MK" sz="2400" dirty="0" err="1">
                <a:latin typeface="Arial" panose="020B0604020202020204" pitchFamily="34" charset="0"/>
                <a:cs typeface="Arial" panose="020B0604020202020204" pitchFamily="34" charset="0"/>
              </a:rPr>
              <a:t>посебн</a:t>
            </a:r>
            <a:r>
              <a:rPr lang="ru-RU" sz="2400" dirty="0">
                <a:latin typeface="Arial" panose="020B0604020202020204" pitchFamily="34" charset="0"/>
                <a:cs typeface="Arial" panose="020B0604020202020204" pitchFamily="34" charset="0"/>
              </a:rPr>
              <a:t>а група, иако и тие служат за тра</a:t>
            </a:r>
            <a:r>
              <a:rPr lang="mk-MK" sz="2400" dirty="0">
                <a:latin typeface="Arial" panose="020B0604020202020204" pitchFamily="34" charset="0"/>
                <a:cs typeface="Arial" panose="020B0604020202020204" pitchFamily="34" charset="0"/>
              </a:rPr>
              <a:t>н</a:t>
            </a:r>
            <a:r>
              <a:rPr lang="ru-RU" sz="2400" dirty="0">
                <a:latin typeface="Arial" panose="020B0604020202020204" pitchFamily="34" charset="0"/>
                <a:cs typeface="Arial" panose="020B0604020202020204" pitchFamily="34" charset="0"/>
              </a:rPr>
              <a:t>спорт на материјал.</a:t>
            </a:r>
            <a:endParaRPr lang="en-US" sz="2400" dirty="0">
              <a:latin typeface="Arial" panose="020B0604020202020204" pitchFamily="34" charset="0"/>
              <a:cs typeface="Arial" panose="020B0604020202020204" pitchFamily="34" charset="0"/>
            </a:endParaRPr>
          </a:p>
          <a:p>
            <a:pPr algn="ctr"/>
            <a:r>
              <a:rPr lang="ru-RU" sz="3200" b="1" dirty="0">
                <a:latin typeface="Arial" panose="020B0604020202020204" pitchFamily="34" charset="0"/>
                <a:cs typeface="Arial" panose="020B0604020202020204" pitchFamily="34" charset="0"/>
              </a:rPr>
              <a:t>Конвеери за транспорт на р</a:t>
            </a:r>
            <a:r>
              <a:rPr lang="mk-MK" sz="3200" b="1" dirty="0" err="1">
                <a:latin typeface="Arial" panose="020B0604020202020204" pitchFamily="34" charset="0"/>
                <a:cs typeface="Arial" panose="020B0604020202020204" pitchFamily="34" charset="0"/>
              </a:rPr>
              <a:t>овок</a:t>
            </a:r>
            <a:r>
              <a:rPr lang="ru-RU" sz="3200" b="1" dirty="0">
                <a:latin typeface="Arial" panose="020B0604020202020204" pitchFamily="34" charset="0"/>
                <a:cs typeface="Arial" panose="020B0604020202020204" pitchFamily="34" charset="0"/>
              </a:rPr>
              <a:t> материјал</a:t>
            </a:r>
            <a:endParaRPr lang="en-US" sz="3200" b="1"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За транспорт на р</a:t>
            </a:r>
            <a:r>
              <a:rPr lang="mk-MK" sz="2400" dirty="0" err="1">
                <a:latin typeface="Arial" panose="020B0604020202020204" pitchFamily="34" charset="0"/>
                <a:cs typeface="Arial" panose="020B0604020202020204" pitchFamily="34" charset="0"/>
              </a:rPr>
              <a:t>овок</a:t>
            </a:r>
            <a:r>
              <a:rPr lang="ru-RU" sz="2400" dirty="0">
                <a:latin typeface="Arial" panose="020B0604020202020204" pitchFamily="34" charset="0"/>
                <a:cs typeface="Arial" panose="020B0604020202020204" pitchFamily="34" charset="0"/>
              </a:rPr>
              <a:t> материјал се користат кофести конвеери со вртливи кофи и кофести конвеери со невртливи кофи.</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На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л. 1</a:t>
            </a:r>
            <a:r>
              <a:rPr lang="mk-MK" sz="2400" dirty="0">
                <a:latin typeface="Arial" panose="020B0604020202020204" pitchFamily="34" charset="0"/>
                <a:cs typeface="Arial" panose="020B0604020202020204" pitchFamily="34" charset="0"/>
              </a:rPr>
              <a:t>5</a:t>
            </a:r>
            <a:r>
              <a:rPr lang="ru-RU" sz="2400" dirty="0">
                <a:latin typeface="Arial" panose="020B0604020202020204" pitchFamily="34" charset="0"/>
                <a:cs typeface="Arial" panose="020B0604020202020204" pitchFamily="34" charset="0"/>
              </a:rPr>
              <a:t>3 прикажан е кофест конвеер со вртливи кофи. Материјалот се пренесува во кофи </a:t>
            </a:r>
            <a:r>
              <a:rPr lang="ru-RU" sz="2400" b="1" dirty="0">
                <a:latin typeface="Arial" panose="020B0604020202020204" pitchFamily="34" charset="0"/>
                <a:cs typeface="Arial" panose="020B0604020202020204" pitchFamily="34" charset="0"/>
              </a:rPr>
              <a:t>1 </a:t>
            </a:r>
            <a:r>
              <a:rPr lang="ru-RU" sz="2400" dirty="0">
                <a:latin typeface="Arial" panose="020B0604020202020204" pitchFamily="34" charset="0"/>
                <a:cs typeface="Arial" panose="020B0604020202020204" pitchFamily="34" charset="0"/>
              </a:rPr>
              <a:t>како на вертикалниот така и на хоризонталниот пат, при што движењето се овозможува со тркалца </a:t>
            </a:r>
            <a:r>
              <a:rPr lang="ru-RU" sz="2400" b="1" dirty="0">
                <a:latin typeface="Arial" panose="020B0604020202020204" pitchFamily="34" charset="0"/>
                <a:cs typeface="Arial" panose="020B0604020202020204" pitchFamily="34" charset="0"/>
              </a:rPr>
              <a:t>2 </a:t>
            </a:r>
            <a:r>
              <a:rPr lang="ru-RU" sz="2400" dirty="0">
                <a:latin typeface="Arial" panose="020B0604020202020204" pitchFamily="34" charset="0"/>
                <a:cs typeface="Arial" panose="020B0604020202020204" pitchFamily="34" charset="0"/>
              </a:rPr>
              <a:t>вградени на влечните синџири.</a:t>
            </a:r>
            <a:endParaRPr lang="en-US" sz="2400" dirty="0">
              <a:latin typeface="Arial" panose="020B0604020202020204" pitchFamily="34" charset="0"/>
              <a:cs typeface="Arial" panose="020B0604020202020204" pitchFamily="34" charset="0"/>
            </a:endParaRPr>
          </a:p>
          <a:p>
            <a:r>
              <a:rPr lang="mk-MK" sz="2400" dirty="0">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Кофите со синџирите се врзани зглобно, така </a:t>
            </a:r>
            <a:r>
              <a:rPr lang="mk-MK" sz="2400" dirty="0">
                <a:latin typeface="Arial" panose="020B0604020202020204" pitchFamily="34" charset="0"/>
                <a:cs typeface="Arial" panose="020B0604020202020204" pitchFamily="34" charset="0"/>
              </a:rPr>
              <a:t>што</a:t>
            </a:r>
            <a:r>
              <a:rPr lang="ru-RU" sz="2400" dirty="0">
                <a:latin typeface="Arial" panose="020B0604020202020204" pitchFamily="34" charset="0"/>
                <a:cs typeface="Arial" panose="020B0604020202020204" pitchFamily="34" charset="0"/>
              </a:rPr>
              <a:t> се движат паралелно сами на себе во сите делови на конвеерот. Тие </a:t>
            </a:r>
            <a:r>
              <a:rPr lang="mk-MK" sz="2400" dirty="0">
                <a:latin typeface="Arial" panose="020B0604020202020204" pitchFamily="34" charset="0"/>
                <a:cs typeface="Arial" panose="020B0604020202020204" pitchFamily="34" charset="0"/>
              </a:rPr>
              <a:t>најчесто</a:t>
            </a:r>
            <a:r>
              <a:rPr lang="ru-RU" sz="2400" dirty="0">
                <a:latin typeface="Arial" panose="020B0604020202020204" pitchFamily="34" charset="0"/>
                <a:cs typeface="Arial" panose="020B0604020202020204" pitchFamily="34" charset="0"/>
              </a:rPr>
              <a:t> се празнат на горниот хоризонтален дел на патеката и тоа со завртување, со помош на посебни</a:t>
            </a:r>
            <a:r>
              <a:rPr lang="mk-MK" sz="2400" dirty="0">
                <a:latin typeface="Arial" panose="020B0604020202020204" pitchFamily="34" charset="0"/>
                <a:cs typeface="Arial" panose="020B0604020202020204" pitchFamily="34" charset="0"/>
              </a:rPr>
              <a:t>,</a:t>
            </a:r>
            <a:r>
              <a:rPr lang="ru-RU" sz="2400" dirty="0">
                <a:latin typeface="Arial" panose="020B0604020202020204" pitchFamily="34" charset="0"/>
                <a:cs typeface="Arial" panose="020B0604020202020204" pitchFamily="34" charset="0"/>
              </a:rPr>
              <a:t> за таа цел свиткани шини </a:t>
            </a:r>
            <a:r>
              <a:rPr lang="ru-RU" sz="2400" b="1" dirty="0">
                <a:latin typeface="Arial" panose="020B0604020202020204" pitchFamily="34" charset="0"/>
                <a:cs typeface="Arial" panose="020B0604020202020204" pitchFamily="34" charset="0"/>
              </a:rPr>
              <a:t>3</a:t>
            </a:r>
            <a:r>
              <a:rPr lang="mk-MK" sz="2400" dirty="0">
                <a:latin typeface="Arial" panose="020B0604020202020204" pitchFamily="34" charset="0"/>
                <a:cs typeface="Arial" panose="020B0604020202020204" pitchFamily="34" charset="0"/>
              </a:rPr>
              <a:t>. С</a:t>
            </a:r>
            <a:r>
              <a:rPr lang="ru-RU" sz="2400" dirty="0">
                <a:latin typeface="Arial" panose="020B0604020202020204" pitchFamily="34" charset="0"/>
                <a:cs typeface="Arial" panose="020B0604020202020204" pitchFamily="34" charset="0"/>
              </a:rPr>
              <a:t>пецијални тркалца или некои криволиниски испусти, се наоѓаат на бочните страни </a:t>
            </a:r>
            <a:r>
              <a:rPr lang="mk-MK" sz="2400" dirty="0">
                <a:latin typeface="Arial" panose="020B0604020202020204" pitchFamily="34" charset="0"/>
                <a:cs typeface="Arial" panose="020B0604020202020204" pitchFamily="34" charset="0"/>
              </a:rPr>
              <a:t>од</a:t>
            </a:r>
            <a:r>
              <a:rPr lang="ru-RU" sz="2400" dirty="0">
                <a:latin typeface="Arial" panose="020B0604020202020204" pitchFamily="34" charset="0"/>
                <a:cs typeface="Arial" panose="020B0604020202020204" pitchFamily="34" charset="0"/>
              </a:rPr>
              <a:t> кофите, кои ги задржува свиткана шина и кофата се врти. Често овие специјални шини се поставуваат на подвижни колички, со што се овозможува истурање на материјалот на саканото место по целата должина на фронтот </a:t>
            </a:r>
            <a:r>
              <a:rPr lang="mk-MK" sz="2400" dirty="0">
                <a:latin typeface="Arial" panose="020B0604020202020204" pitchFamily="34" charset="0"/>
                <a:cs typeface="Arial" panose="020B0604020202020204" pitchFamily="34" charset="0"/>
              </a:rPr>
              <a:t>за</a:t>
            </a:r>
            <a:r>
              <a:rPr lang="ru-RU" sz="2400" dirty="0">
                <a:latin typeface="Arial" panose="020B0604020202020204" pitchFamily="34" charset="0"/>
                <a:cs typeface="Arial" panose="020B0604020202020204" pitchFamily="34" charset="0"/>
              </a:rPr>
              <a:t> истовар.</a:t>
            </a:r>
            <a:endParaRPr lang="en-US" sz="2400" dirty="0">
              <a:latin typeface="Arial" panose="020B0604020202020204" pitchFamily="34" charset="0"/>
              <a:cs typeface="Arial" panose="020B0604020202020204" pitchFamily="34" charset="0"/>
            </a:endParaRPr>
          </a:p>
          <a:p>
            <a:r>
              <a:rPr lang="mk-MK" dirty="0"/>
              <a:t> </a:t>
            </a:r>
            <a:endParaRPr lang="en-US" dirty="0"/>
          </a:p>
          <a:p>
            <a:endParaRPr lang="en-US" dirty="0"/>
          </a:p>
        </p:txBody>
      </p:sp>
    </p:spTree>
    <p:extLst>
      <p:ext uri="{BB962C8B-B14F-4D97-AF65-F5344CB8AC3E}">
        <p14:creationId xmlns:p14="http://schemas.microsoft.com/office/powerpoint/2010/main" val="2358436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867" y="271902"/>
            <a:ext cx="10871199" cy="5447645"/>
          </a:xfrm>
          <a:prstGeom prst="rect">
            <a:avLst/>
          </a:prstGeom>
        </p:spPr>
        <p:txBody>
          <a:bodyPr wrap="square">
            <a:spAutoFit/>
          </a:bodyPr>
          <a:lstStyle/>
          <a:p>
            <a:pPr algn="ctr"/>
            <a:r>
              <a:rPr lang="en-US" sz="6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Лентест </a:t>
            </a:r>
            <a:r>
              <a:rPr lang="en-US" sz="60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транспортер</a:t>
            </a:r>
            <a:endParaRPr lang="en-US" altLang="en-US" sz="6000" dirty="0" smtClean="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smtClean="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r>
              <a:rPr lang="ru-RU" altLang="en-US" sz="2400" dirty="0" smtClean="0">
                <a:latin typeface="Arial" panose="020B0604020202020204" pitchFamily="34" charset="0"/>
                <a:cs typeface="Arial" panose="020B0604020202020204" pitchFamily="34" charset="0"/>
              </a:rPr>
              <a:t>Лентестите транспортери се најраспространетите машини за непрекинат транспорт. Тие можат да транспортираат и р</a:t>
            </a:r>
            <a:r>
              <a:rPr lang="mk-MK" altLang="en-US" sz="2400" dirty="0" err="1" smtClean="0">
                <a:latin typeface="Arial" panose="020B0604020202020204" pitchFamily="34" charset="0"/>
                <a:cs typeface="Arial" panose="020B0604020202020204" pitchFamily="34" charset="0"/>
              </a:rPr>
              <a:t>овок</a:t>
            </a:r>
            <a:r>
              <a:rPr lang="ru-RU" altLang="en-US" sz="2400" dirty="0" smtClean="0">
                <a:latin typeface="Arial" panose="020B0604020202020204" pitchFamily="34" charset="0"/>
                <a:cs typeface="Arial" panose="020B0604020202020204" pitchFamily="34" charset="0"/>
              </a:rPr>
              <a:t> и парчест материјал и тоа и по хоризонтална и по наведната патека</a:t>
            </a:r>
            <a:r>
              <a:rPr lang="en-US" altLang="en-US" sz="2400" dirty="0" smtClean="0">
                <a:latin typeface="Arial" panose="020B0604020202020204" pitchFamily="34" charset="0"/>
                <a:cs typeface="Arial" panose="020B0604020202020204" pitchFamily="34" charset="0"/>
              </a:rPr>
              <a:t>.</a:t>
            </a:r>
          </a:p>
          <a:p>
            <a:r>
              <a:rPr lang="ru-RU" altLang="en-US" sz="2400" dirty="0" smtClean="0">
                <a:latin typeface="Arial" panose="020B0604020202020204" pitchFamily="34" charset="0"/>
                <a:cs typeface="Arial" panose="020B0604020202020204" pitchFamily="34" charset="0"/>
              </a:rPr>
              <a:t>Многу голема примена на лентестите транспортери овозможена е </a:t>
            </a:r>
            <a:r>
              <a:rPr lang="mk-MK" altLang="en-US" sz="2400" dirty="0" smtClean="0">
                <a:latin typeface="Arial" panose="020B0604020202020204" pitchFamily="34" charset="0"/>
                <a:cs typeface="Arial" panose="020B0604020202020204" pitchFamily="34" charset="0"/>
              </a:rPr>
              <a:t>со </a:t>
            </a:r>
            <a:r>
              <a:rPr lang="ru-RU" altLang="en-US" sz="2400" dirty="0" smtClean="0">
                <a:latin typeface="Arial" panose="020B0604020202020204" pitchFamily="34" charset="0"/>
                <a:cs typeface="Arial" panose="020B0604020202020204" pitchFamily="34" charset="0"/>
              </a:rPr>
              <a:t>низата нивни експлоатациони предности: едноставна конструкција, висок капацитет, можност за транспортирање на материјал и хоризонтално и вертикално, големите должини на транспортирање, мир</a:t>
            </a:r>
            <a:r>
              <a:rPr lang="mk-MK" altLang="en-US" sz="2400" dirty="0" smtClean="0">
                <a:latin typeface="Arial" panose="020B0604020202020204" pitchFamily="34" charset="0"/>
                <a:cs typeface="Arial" panose="020B0604020202020204" pitchFamily="34" charset="0"/>
              </a:rPr>
              <a:t>на</a:t>
            </a:r>
            <a:r>
              <a:rPr lang="ru-RU" altLang="en-US" sz="2400" dirty="0" smtClean="0">
                <a:latin typeface="Arial" panose="020B0604020202020204" pitchFamily="34" charset="0"/>
                <a:cs typeface="Arial" panose="020B0604020202020204" pitchFamily="34" charset="0"/>
              </a:rPr>
              <a:t> и бесшумна работа.</a:t>
            </a:r>
            <a:r>
              <a:rPr lang="en-US" altLang="en-US" sz="2400" dirty="0">
                <a:latin typeface="Arial" panose="020B0604020202020204" pitchFamily="34" charset="0"/>
                <a:cs typeface="Arial" panose="020B0604020202020204" pitchFamily="34" charset="0"/>
              </a:rPr>
              <a:t> </a:t>
            </a:r>
            <a:r>
              <a:rPr lang="mk-MK" altLang="en-US" sz="2400" dirty="0" smtClean="0">
                <a:latin typeface="Arial" panose="020B0604020202020204" pitchFamily="34" charset="0"/>
                <a:cs typeface="Arial" panose="020B0604020202020204" pitchFamily="34" charset="0"/>
              </a:rPr>
              <a:t>На сликата подолу е прикажан </a:t>
            </a:r>
            <a:r>
              <a:rPr lang="mk-MK" altLang="en-US" sz="2400" dirty="0" err="1" smtClean="0">
                <a:latin typeface="Arial" panose="020B0604020202020204" pitchFamily="34" charset="0"/>
                <a:cs typeface="Arial" panose="020B0604020202020204" pitchFamily="34" charset="0"/>
              </a:rPr>
              <a:t>лентест</a:t>
            </a:r>
            <a:r>
              <a:rPr lang="mk-MK" altLang="en-US" sz="2400" dirty="0" smtClean="0">
                <a:latin typeface="Arial" panose="020B0604020202020204" pitchFamily="34" charset="0"/>
                <a:cs typeface="Arial" panose="020B0604020202020204" pitchFamily="34" charset="0"/>
              </a:rPr>
              <a:t> транспортер.</a:t>
            </a:r>
          </a:p>
          <a:p>
            <a:endParaRPr lang="mk-MK" alt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411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573" y="1016001"/>
            <a:ext cx="11339253" cy="4859866"/>
          </a:xfrm>
          <a:prstGeom prst="rect">
            <a:avLst/>
          </a:prstGeom>
        </p:spPr>
      </p:pic>
    </p:spTree>
    <p:extLst>
      <p:ext uri="{BB962C8B-B14F-4D97-AF65-F5344CB8AC3E}">
        <p14:creationId xmlns:p14="http://schemas.microsoft.com/office/powerpoint/2010/main" val="27685106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4265" y="137448"/>
            <a:ext cx="11328401" cy="6740307"/>
          </a:xfrm>
          <a:prstGeom prst="rect">
            <a:avLst/>
          </a:prstGeom>
        </p:spPr>
        <p:txBody>
          <a:bodyPr wrap="square">
            <a:spAutoFit/>
          </a:bodyPr>
          <a:lstStyle/>
          <a:p>
            <a:pPr indent="457200" algn="just">
              <a:spcAft>
                <a:spcPts val="0"/>
              </a:spcAft>
            </a:pPr>
            <a:r>
              <a:rPr lang="ru-RU" sz="2400" dirty="0">
                <a:latin typeface="Arial" panose="020B0604020202020204" pitchFamily="34" charset="0"/>
                <a:ea typeface="Times New Roman" panose="02020603050405020304" pitchFamily="18" charset="0"/>
              </a:rPr>
              <a:t>По взаемната положба на кофите на влечниот елемент овие конвеери се делат на 2 типа: со збиени кофи - врзани непосредно една до друга без </a:t>
            </a:r>
            <a:r>
              <a:rPr lang="mk-MK" sz="2400" dirty="0">
                <a:latin typeface="Arial" panose="020B0604020202020204" pitchFamily="34" charset="0"/>
                <a:ea typeface="Times New Roman" panose="02020603050405020304" pitchFamily="18" charset="0"/>
              </a:rPr>
              <a:t>празнина</a:t>
            </a:r>
            <a:r>
              <a:rPr lang="ru-RU" sz="2400" dirty="0">
                <a:latin typeface="Arial" panose="020B0604020202020204" pitchFamily="34" charset="0"/>
                <a:ea typeface="Times New Roman" panose="02020603050405020304" pitchFamily="18" charset="0"/>
              </a:rPr>
              <a:t> помеѓу нив и со кофи врзани со влечен елемент на </a:t>
            </a:r>
            <a:r>
              <a:rPr lang="mk-MK" sz="2400" dirty="0">
                <a:latin typeface="Arial" panose="020B0604020202020204" pitchFamily="34" charset="0"/>
                <a:ea typeface="Times New Roman" panose="02020603050405020304" pitchFamily="18" charset="0"/>
              </a:rPr>
              <a:t>определено</a:t>
            </a:r>
            <a:r>
              <a:rPr lang="ru-RU" sz="2400" dirty="0">
                <a:latin typeface="Arial" panose="020B0604020202020204" pitchFamily="34" charset="0"/>
                <a:ea typeface="Times New Roman" panose="02020603050405020304" pitchFamily="18" charset="0"/>
              </a:rPr>
              <a:t> растојание. Вториот тип на конвеери се применува во случај кога е потребно да </a:t>
            </a:r>
            <a:r>
              <a:rPr lang="mk-MK" sz="2400" dirty="0">
                <a:latin typeface="Arial" panose="020B0604020202020204" pitchFamily="34" charset="0"/>
                <a:ea typeface="Times New Roman" panose="02020603050405020304" pitchFamily="18" charset="0"/>
              </a:rPr>
              <a:t>се </a:t>
            </a:r>
            <a:r>
              <a:rPr lang="ru-RU" sz="2400" dirty="0">
                <a:latin typeface="Arial" panose="020B0604020202020204" pitchFamily="34" charset="0"/>
                <a:ea typeface="Times New Roman" panose="02020603050405020304" pitchFamily="18" charset="0"/>
              </a:rPr>
              <a:t>вградат поголеми кофи </a:t>
            </a:r>
            <a:r>
              <a:rPr lang="mk-MK" sz="2400" dirty="0">
                <a:latin typeface="Arial" panose="020B0604020202020204" pitchFamily="34" charset="0"/>
                <a:ea typeface="Times New Roman" panose="02020603050405020304" pitchFamily="18" charset="0"/>
              </a:rPr>
              <a:t>по</a:t>
            </a:r>
            <a:r>
              <a:rPr lang="ru-RU" sz="2400" dirty="0">
                <a:latin typeface="Arial" panose="020B0604020202020204" pitchFamily="34" charset="0"/>
                <a:ea typeface="Times New Roman" panose="02020603050405020304" pitchFamily="18" charset="0"/>
              </a:rPr>
              <a:t>ради крупни парчиња материјал, а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по</a:t>
            </a:r>
            <a:r>
              <a:rPr lang="mk-MK" sz="2400" dirty="0">
                <a:latin typeface="Arial" panose="020B0604020202020204" pitchFamily="34" charset="0"/>
                <a:ea typeface="Times New Roman" panose="02020603050405020304" pitchFamily="18" charset="0"/>
              </a:rPr>
              <a:t>ред</a:t>
            </a:r>
            <a:r>
              <a:rPr lang="ru-RU" sz="2400" dirty="0">
                <a:latin typeface="Arial" panose="020B0604020202020204" pitchFamily="34" charset="0"/>
                <a:ea typeface="Times New Roman" panose="02020603050405020304" pitchFamily="18" charset="0"/>
              </a:rPr>
              <a:t> капацитетот не е потребно да се постават кофите една до друга. Овие два типови конвеери се разликуваат еден од друг по начинот на </a:t>
            </a:r>
            <a:r>
              <a:rPr lang="mk-MK" sz="2400" dirty="0" err="1">
                <a:latin typeface="Arial" panose="020B0604020202020204" pitchFamily="34" charset="0"/>
                <a:ea typeface="Times New Roman" panose="02020603050405020304" pitchFamily="18" charset="0"/>
              </a:rPr>
              <a:t>товарење</a:t>
            </a:r>
            <a:r>
              <a:rPr lang="ru-RU" sz="2400" dirty="0">
                <a:latin typeface="Arial" panose="020B0604020202020204" pitchFamily="34" charset="0"/>
                <a:ea typeface="Times New Roman" panose="02020603050405020304" pitchFamily="18" charset="0"/>
              </a:rPr>
              <a:t> на материјалот: првиот тип бара паѓање на материјалот и засипување на кофите со еден непрекинат, рамномерен тек, додека другиот тип бара дозирање на материјалот и негово истурање во кофите во о</a:t>
            </a:r>
            <a:r>
              <a:rPr lang="mk-MK" sz="2400" dirty="0">
                <a:latin typeface="Arial" panose="020B0604020202020204" pitchFamily="34" charset="0"/>
                <a:ea typeface="Times New Roman" panose="02020603050405020304" pitchFamily="18" charset="0"/>
              </a:rPr>
              <a:t>пределени</a:t>
            </a:r>
            <a:r>
              <a:rPr lang="ru-RU" sz="2400" dirty="0">
                <a:latin typeface="Arial" panose="020B0604020202020204" pitchFamily="34" charset="0"/>
                <a:ea typeface="Times New Roman" panose="02020603050405020304" pitchFamily="18" charset="0"/>
              </a:rPr>
              <a:t> количества, што зависи од волуменот на истите. Вториот тип конвеери има посложени уреди за додавање на материјалот од првиот. Кај кофестите конвеери со неподвижни кофи, кофите се цврсто врзани со ламелите на влечните елементи (2 ламеласти синџири), и заради полесна работа имаат облик на буквата </a:t>
            </a:r>
            <a:r>
              <a:rPr lang="en-US" sz="2400" dirty="0">
                <a:latin typeface="Arial" panose="020B0604020202020204" pitchFamily="34" charset="0"/>
                <a:ea typeface="Times New Roman" panose="02020603050405020304" pitchFamily="18" charset="0"/>
              </a:rPr>
              <a:t>V</a:t>
            </a:r>
            <a:r>
              <a:rPr lang="ru-RU" sz="2400" dirty="0">
                <a:latin typeface="Arial" panose="020B0604020202020204" pitchFamily="34" charset="0"/>
                <a:ea typeface="Times New Roman" panose="02020603050405020304" pitchFamily="18" charset="0"/>
              </a:rPr>
              <a:t>. На делот на конвеерот каде се истура материјалот, т.е. на долниот хоризонтален дел, кофите се движат во затворен жлеб и го п</a:t>
            </a:r>
            <a:r>
              <a:rPr lang="mk-MK" sz="2400" dirty="0">
                <a:latin typeface="Arial" panose="020B0604020202020204" pitchFamily="34" charset="0"/>
                <a:ea typeface="Times New Roman" panose="02020603050405020304" pitchFamily="18" charset="0"/>
              </a:rPr>
              <a:t>о</a:t>
            </a:r>
            <a:r>
              <a:rPr lang="ru-RU" sz="2400" dirty="0">
                <a:latin typeface="Arial" panose="020B0604020202020204" pitchFamily="34" charset="0"/>
                <a:ea typeface="Times New Roman" panose="02020603050405020304" pitchFamily="18" charset="0"/>
              </a:rPr>
              <a:t>местуваат материјалот вдолж жлебот туркајќи го пред себе т.е. на тој дел конвеерот работи како грабиличест транспортер</a:t>
            </a:r>
            <a:r>
              <a:rPr lang="ru-RU" dirty="0">
                <a:latin typeface="Arial" panose="020B0604020202020204" pitchFamily="34"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9877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198609"/>
            <a:ext cx="11514666" cy="4524315"/>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На местото каде хоризонталниот дел преминува во вертикален, кофите зафаќаат материјал и го носат на о</a:t>
            </a:r>
            <a:r>
              <a:rPr lang="mk-MK" sz="2400" dirty="0">
                <a:latin typeface="Arial" panose="020B0604020202020204" pitchFamily="34" charset="0"/>
                <a:ea typeface="Times New Roman" panose="02020603050405020304" pitchFamily="18" charset="0"/>
                <a:cs typeface="Arial" panose="020B0604020202020204" pitchFamily="34" charset="0"/>
              </a:rPr>
              <a:t>пределена</a:t>
            </a:r>
            <a:r>
              <a:rPr lang="ru-RU" sz="2400" dirty="0">
                <a:latin typeface="Arial" panose="020B0604020202020204" pitchFamily="34" charset="0"/>
                <a:ea typeface="Times New Roman" panose="02020603050405020304" pitchFamily="18" charset="0"/>
                <a:cs typeface="Arial" panose="020B0604020202020204" pitchFamily="34" charset="0"/>
              </a:rPr>
              <a:t> вис</a:t>
            </a:r>
            <a:r>
              <a:rPr lang="mk-MK" sz="2400" dirty="0" err="1">
                <a:latin typeface="Arial" panose="020B0604020202020204" pitchFamily="34" charset="0"/>
                <a:ea typeface="Times New Roman" panose="02020603050405020304" pitchFamily="18" charset="0"/>
                <a:cs typeface="Arial" panose="020B0604020202020204" pitchFamily="34" charset="0"/>
              </a:rPr>
              <a:t>оч</a:t>
            </a:r>
            <a:r>
              <a:rPr lang="ru-RU" sz="2400" dirty="0">
                <a:latin typeface="Arial" panose="020B0604020202020204" pitchFamily="34" charset="0"/>
                <a:ea typeface="Times New Roman" panose="02020603050405020304" pitchFamily="18" charset="0"/>
                <a:cs typeface="Arial" panose="020B0604020202020204" pitchFamily="34" charset="0"/>
              </a:rPr>
              <a:t>ина; на тој вертикален дел конвеерот работи како елеватор.</a:t>
            </a:r>
            <a:endParaRPr lang="en-US" sz="2400" dirty="0">
              <a:latin typeface="Arial" panose="020B0604020202020204" pitchFamily="34" charset="0"/>
              <a:ea typeface="Times New Roman" panose="02020603050405020304" pitchFamily="18" charset="0"/>
              <a:cs typeface="Arial" panose="020B0604020202020204" pitchFamily="34" charset="0"/>
            </a:endParaRPr>
          </a:p>
          <a:p>
            <a:r>
              <a:rPr lang="ru-RU" sz="2400" dirty="0">
                <a:latin typeface="Arial" panose="020B0604020202020204" pitchFamily="34" charset="0"/>
                <a:ea typeface="Times New Roman" panose="02020603050405020304" pitchFamily="18" charset="0"/>
                <a:cs typeface="Arial" panose="020B0604020202020204" pitchFamily="34" charset="0"/>
              </a:rPr>
              <a:t>	На делот каде вертикалниот дел на конвеерот преминува во горен хоризонтален дел, кофите заедно со влечниот синџир се вртат за 90</a:t>
            </a:r>
            <a:r>
              <a:rPr lang="ru-RU" sz="2400" baseline="30000" dirty="0">
                <a:latin typeface="Arial" panose="020B0604020202020204" pitchFamily="34" charset="0"/>
                <a:ea typeface="Times New Roman" panose="02020603050405020304" pitchFamily="18" charset="0"/>
                <a:cs typeface="Arial" panose="020B0604020202020204" pitchFamily="34" charset="0"/>
              </a:rPr>
              <a:t>о</a:t>
            </a:r>
            <a:r>
              <a:rPr lang="ru-RU" sz="2400" dirty="0">
                <a:latin typeface="Arial" panose="020B0604020202020204" pitchFamily="34" charset="0"/>
                <a:ea typeface="Times New Roman" panose="02020603050405020304" pitchFamily="18" charset="0"/>
                <a:cs typeface="Arial" panose="020B0604020202020204" pitchFamily="34" charset="0"/>
              </a:rPr>
              <a:t> и го истураат материјалот во горниот хоризонтален жлеб; на овој дел конвеерот повторно работи како грабиличест транспортер, т.е. го п</a:t>
            </a:r>
            <a:r>
              <a:rPr lang="mk-MK" sz="2400" dirty="0">
                <a:latin typeface="Arial" panose="020B0604020202020204" pitchFamily="34" charset="0"/>
                <a:ea typeface="Times New Roman" panose="02020603050405020304" pitchFamily="18" charset="0"/>
                <a:cs typeface="Arial" panose="020B0604020202020204" pitchFamily="34" charset="0"/>
              </a:rPr>
              <a:t>о</a:t>
            </a:r>
            <a:r>
              <a:rPr lang="ru-RU" sz="2400" dirty="0">
                <a:latin typeface="Arial" panose="020B0604020202020204" pitchFamily="34" charset="0"/>
                <a:ea typeface="Times New Roman" panose="02020603050405020304" pitchFamily="18" charset="0"/>
                <a:cs typeface="Arial" panose="020B0604020202020204" pitchFamily="34" charset="0"/>
              </a:rPr>
              <a:t>местува материјалот по должината на жлебот туркајќи го со кофите. Истурањето на материјалот се постигнува со отворање на засуните поставени вдолж жлебот. На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5</a:t>
            </a:r>
            <a:r>
              <a:rPr lang="ru-RU" sz="2400" dirty="0">
                <a:latin typeface="Arial" panose="020B0604020202020204" pitchFamily="34" charset="0"/>
                <a:ea typeface="Times New Roman" panose="02020603050405020304" pitchFamily="18" charset="0"/>
                <a:cs typeface="Arial" panose="020B0604020202020204" pitchFamily="34" charset="0"/>
              </a:rPr>
              <a:t>4 прикажани се разни шеми на вградување на овие кофести конвеери; од нив се гледа дека патеката на влечниот елемент може да биде различна во зависност од локалните услови.</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4261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167" y="1083733"/>
            <a:ext cx="11489500" cy="4632408"/>
          </a:xfrm>
          <a:prstGeom prst="rect">
            <a:avLst/>
          </a:prstGeom>
        </p:spPr>
      </p:pic>
    </p:spTree>
    <p:extLst>
      <p:ext uri="{BB962C8B-B14F-4D97-AF65-F5344CB8AC3E}">
        <p14:creationId xmlns:p14="http://schemas.microsoft.com/office/powerpoint/2010/main" val="20834764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0401" y="911074"/>
            <a:ext cx="10938932" cy="3046988"/>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rPr>
              <a:t>Погонот на конвеерот се поставува </a:t>
            </a:r>
            <a:r>
              <a:rPr lang="mk-MK" sz="2400" dirty="0">
                <a:latin typeface="Arial" panose="020B0604020202020204" pitchFamily="34" charset="0"/>
                <a:ea typeface="Times New Roman" panose="02020603050405020304" pitchFamily="18" charset="0"/>
              </a:rPr>
              <a:t>врз</a:t>
            </a:r>
            <a:r>
              <a:rPr lang="ru-RU" sz="2400" dirty="0">
                <a:latin typeface="Arial" panose="020B0604020202020204" pitchFamily="34" charset="0"/>
                <a:ea typeface="Times New Roman" panose="02020603050405020304" pitchFamily="18" charset="0"/>
              </a:rPr>
              <a:t> неговиот горен дел, на едно од граничните места; затегнувачкиот уред се вградува на еден од долните јазли на конвеерот, на почетокот на хоризонталниот дел каде затегнувачката сила во синџирот е најмала, ако за тоа постојат конструктивни можности. Начелно, затегнувачкиот уред може да се вгради на било која точка на конвеерот.</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На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л.1</a:t>
            </a:r>
            <a:r>
              <a:rPr lang="mk-MK" sz="2400" dirty="0">
                <a:latin typeface="Arial" panose="020B0604020202020204" pitchFamily="34" charset="0"/>
                <a:ea typeface="Times New Roman" panose="02020603050405020304" pitchFamily="18" charset="0"/>
              </a:rPr>
              <a:t>5</a:t>
            </a:r>
            <a:r>
              <a:rPr lang="ru-RU" sz="2400" dirty="0">
                <a:latin typeface="Arial" panose="020B0604020202020204" pitchFamily="34" charset="0"/>
                <a:ea typeface="Times New Roman" panose="02020603050405020304" pitchFamily="18" charset="0"/>
              </a:rPr>
              <a:t>5 прикажана е шема на конструктивна изведба на еден кофест конвеер со неподвижни кофи.</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59644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33436"/>
          <a:stretch/>
        </p:blipFill>
        <p:spPr>
          <a:xfrm>
            <a:off x="817897" y="406400"/>
            <a:ext cx="8695961" cy="5892800"/>
          </a:xfrm>
          <a:prstGeom prst="rect">
            <a:avLst/>
          </a:prstGeom>
        </p:spPr>
      </p:pic>
    </p:spTree>
    <p:extLst>
      <p:ext uri="{BB962C8B-B14F-4D97-AF65-F5344CB8AC3E}">
        <p14:creationId xmlns:p14="http://schemas.microsoft.com/office/powerpoint/2010/main" val="30346677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1999" y="577209"/>
            <a:ext cx="11057467" cy="4154984"/>
          </a:xfrm>
          <a:prstGeom prst="rect">
            <a:avLst/>
          </a:prstGeom>
        </p:spPr>
        <p:txBody>
          <a:bodyPr wrap="square">
            <a:spAutoFit/>
          </a:bodyPr>
          <a:lstStyle/>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Материјалот на долниот дел се додава со додавачи; горниот хоризонтален дел го расп</a:t>
            </a:r>
            <a:r>
              <a:rPr lang="mk-MK" sz="2400" dirty="0" err="1">
                <a:latin typeface="Arial" panose="020B0604020202020204" pitchFamily="34" charset="0"/>
                <a:ea typeface="Times New Roman" panose="02020603050405020304" pitchFamily="18" charset="0"/>
                <a:cs typeface="Arial" panose="020B0604020202020204" pitchFamily="34" charset="0"/>
              </a:rPr>
              <a:t>ределува</a:t>
            </a:r>
            <a:r>
              <a:rPr lang="ru-RU" sz="2400" dirty="0">
                <a:latin typeface="Arial" panose="020B0604020202020204" pitchFamily="34" charset="0"/>
                <a:ea typeface="Times New Roman" panose="02020603050405020304" pitchFamily="18" charset="0"/>
                <a:cs typeface="Arial" panose="020B0604020202020204" pitchFamily="34" charset="0"/>
              </a:rPr>
              <a:t> материјалот по бункерите со помош на засуни. Погонот е поставен на горниот хоризонтален дел, а затегнувачкиот уред на почетокот на вертикалниот дел на конвеерот, каде кофите слегуваат надолу.</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Кофестите ко</a:t>
            </a:r>
            <a:r>
              <a:rPr lang="mk-MK" sz="2400" dirty="0">
                <a:latin typeface="Arial" panose="020B0604020202020204" pitchFamily="34" charset="0"/>
                <a:ea typeface="Times New Roman" panose="02020603050405020304" pitchFamily="18" charset="0"/>
                <a:cs typeface="Arial" panose="020B0604020202020204" pitchFamily="34" charset="0"/>
              </a:rPr>
              <a:t>н</a:t>
            </a:r>
            <a:r>
              <a:rPr lang="ru-RU" sz="2400" dirty="0">
                <a:latin typeface="Arial" panose="020B0604020202020204" pitchFamily="34" charset="0"/>
                <a:ea typeface="Times New Roman" panose="02020603050405020304" pitchFamily="18" charset="0"/>
                <a:cs typeface="Arial" panose="020B0604020202020204" pitchFamily="34" charset="0"/>
              </a:rPr>
              <a:t>веери можат да  пренесуваат р</a:t>
            </a:r>
            <a:r>
              <a:rPr lang="mk-MK" sz="2400" dirty="0" err="1">
                <a:latin typeface="Arial" panose="020B0604020202020204" pitchFamily="34" charset="0"/>
                <a:ea typeface="Times New Roman" panose="02020603050405020304" pitchFamily="18" charset="0"/>
                <a:cs typeface="Arial" panose="020B0604020202020204" pitchFamily="34" charset="0"/>
              </a:rPr>
              <a:t>овки</a:t>
            </a:r>
            <a:r>
              <a:rPr lang="ru-RU" sz="2400" dirty="0">
                <a:latin typeface="Arial" panose="020B0604020202020204" pitchFamily="34" charset="0"/>
                <a:ea typeface="Times New Roman" panose="02020603050405020304" pitchFamily="18" charset="0"/>
                <a:cs typeface="Arial" panose="020B0604020202020204" pitchFamily="34" charset="0"/>
              </a:rPr>
              <a:t> материјали во повеќе правци без претоварање, што е нивна главна предност.</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Кофестите конвеери со вртливи кофи имаат предност </a:t>
            </a:r>
            <a:r>
              <a:rPr lang="mk-MK" sz="2400" dirty="0">
                <a:latin typeface="Arial" panose="020B0604020202020204" pitchFamily="34" charset="0"/>
                <a:ea typeface="Times New Roman" panose="02020603050405020304" pitchFamily="18" charset="0"/>
                <a:cs typeface="Arial" panose="020B0604020202020204" pitchFamily="34" charset="0"/>
              </a:rPr>
              <a:t>пред</a:t>
            </a:r>
            <a:r>
              <a:rPr lang="ru-RU" sz="2400" dirty="0">
                <a:latin typeface="Arial" panose="020B0604020202020204" pitchFamily="34" charset="0"/>
                <a:ea typeface="Times New Roman" panose="02020603050405020304" pitchFamily="18" charset="0"/>
                <a:cs typeface="Arial" panose="020B0604020202020204" pitchFamily="34" charset="0"/>
              </a:rPr>
              <a:t> конвеерите со неподвижни кофи затоа што трошат помалку снага за транспорт </a:t>
            </a:r>
            <a:r>
              <a:rPr lang="mk-MK" sz="2400" dirty="0">
                <a:latin typeface="Arial" panose="020B0604020202020204" pitchFamily="34" charset="0"/>
                <a:ea typeface="Times New Roman" panose="02020603050405020304" pitchFamily="18" charset="0"/>
                <a:cs typeface="Arial" panose="020B0604020202020204" pitchFamily="34" charset="0"/>
              </a:rPr>
              <a:t>по</a:t>
            </a:r>
            <a:r>
              <a:rPr lang="ru-RU" sz="2400" dirty="0">
                <a:latin typeface="Arial" panose="020B0604020202020204" pitchFamily="34" charset="0"/>
                <a:ea typeface="Times New Roman" panose="02020603050405020304" pitchFamily="18" charset="0"/>
                <a:cs typeface="Arial" panose="020B0604020202020204" pitchFamily="34" charset="0"/>
              </a:rPr>
              <a:t>ради малите отпори и затоа што помалку го дробат материјалот. Нивен недостаток е потешкото и покомпликувано полнење.</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989920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831" y="281001"/>
            <a:ext cx="11511101" cy="5078313"/>
          </a:xfrm>
          <a:prstGeom prst="rect">
            <a:avLst/>
          </a:prstGeom>
        </p:spPr>
        <p:txBody>
          <a:bodyPr wrap="square">
            <a:spAutoFit/>
          </a:bodyPr>
          <a:lstStyle/>
          <a:p>
            <a:pPr indent="457200" algn="ctr">
              <a:spcAft>
                <a:spcPts val="0"/>
              </a:spcAft>
            </a:pPr>
            <a:r>
              <a:rPr lang="ru-RU" sz="3600" b="1" dirty="0">
                <a:latin typeface="Arial" panose="020B0604020202020204" pitchFamily="34" charset="0"/>
                <a:ea typeface="Times New Roman" panose="02020603050405020304" pitchFamily="18" charset="0"/>
              </a:rPr>
              <a:t>Висечки </a:t>
            </a:r>
            <a:r>
              <a:rPr lang="ru-RU" sz="3600" b="1" dirty="0" smtClean="0">
                <a:latin typeface="Arial" panose="020B0604020202020204" pitchFamily="34" charset="0"/>
                <a:ea typeface="Times New Roman" panose="02020603050405020304" pitchFamily="18" charset="0"/>
              </a:rPr>
              <a:t>конвеери</a:t>
            </a:r>
            <a:endParaRPr lang="en-US" sz="3600" b="1" dirty="0" smtClean="0">
              <a:latin typeface="Arial" panose="020B0604020202020204" pitchFamily="34" charset="0"/>
              <a:ea typeface="Times New Roman" panose="02020603050405020304" pitchFamily="18" charset="0"/>
            </a:endParaRPr>
          </a:p>
          <a:p>
            <a:pPr indent="457200">
              <a:spcAft>
                <a:spcPts val="0"/>
              </a:spcAft>
            </a:pPr>
            <a:endParaRPr lang="en-US" sz="1600" b="1" dirty="0">
              <a:effectLst/>
              <a:latin typeface="Arial" panose="020B0604020202020204" pitchFamily="34" charset="0"/>
              <a:ea typeface="Times New Roman" panose="02020603050405020304" pitchFamily="18" charset="0"/>
            </a:endParaRPr>
          </a:p>
          <a:p>
            <a:r>
              <a:rPr lang="ru-RU" sz="2400" dirty="0">
                <a:latin typeface="Arial" panose="020B0604020202020204" pitchFamily="34" charset="0"/>
                <a:cs typeface="Arial" panose="020B0604020202020204" pitchFamily="34" charset="0"/>
              </a:rPr>
              <a:t>Висечките конвеери најмногу се користат за транспорт на делови во сериско производство </a:t>
            </a:r>
            <a:r>
              <a:rPr lang="mk-MK" sz="2400" dirty="0">
                <a:latin typeface="Arial" panose="020B0604020202020204" pitchFamily="34" charset="0"/>
                <a:cs typeface="Arial" panose="020B0604020202020204" pitchFamily="34" charset="0"/>
              </a:rPr>
              <a:t>во</a:t>
            </a:r>
            <a:r>
              <a:rPr lang="ru-RU" sz="2400" dirty="0">
                <a:latin typeface="Arial" panose="020B0604020202020204" pitchFamily="34" charset="0"/>
                <a:cs typeface="Arial" panose="020B0604020202020204" pitchFamily="34" charset="0"/>
              </a:rPr>
              <a:t> фабрик</a:t>
            </a:r>
            <a:r>
              <a:rPr lang="mk-MK" sz="2400" dirty="0" err="1">
                <a:latin typeface="Arial" panose="020B0604020202020204" pitchFamily="34" charset="0"/>
                <a:cs typeface="Arial" panose="020B0604020202020204" pitchFamily="34" charset="0"/>
              </a:rPr>
              <a:t>ите</a:t>
            </a:r>
            <a:r>
              <a:rPr lang="ru-RU" sz="2400" dirty="0">
                <a:latin typeface="Arial" panose="020B0604020202020204" pitchFamily="34" charset="0"/>
                <a:cs typeface="Arial" panose="020B0604020202020204" pitchFamily="34" charset="0"/>
              </a:rPr>
              <a:t>. Н</a:t>
            </a:r>
            <a:r>
              <a:rPr lang="mk-MK" sz="2400" dirty="0" err="1">
                <a:latin typeface="Arial" panose="020B0604020202020204" pitchFamily="34" charset="0"/>
                <a:cs typeface="Arial" panose="020B0604020202020204" pitchFamily="34" charset="0"/>
              </a:rPr>
              <a:t>ивна</a:t>
            </a:r>
            <a:r>
              <a:rPr lang="mk-MK" sz="2400" dirty="0">
                <a:latin typeface="Arial" panose="020B0604020202020204" pitchFamily="34" charset="0"/>
                <a:cs typeface="Arial" panose="020B0604020202020204" pitchFamily="34" charset="0"/>
              </a:rPr>
              <a:t> н</a:t>
            </a:r>
            <a:r>
              <a:rPr lang="ru-RU" sz="2400" dirty="0">
                <a:latin typeface="Arial" panose="020B0604020202020204" pitchFamily="34" charset="0"/>
                <a:cs typeface="Arial" panose="020B0604020202020204" pitchFamily="34" charset="0"/>
              </a:rPr>
              <a:t>ајголема предност над останатите видови на транспортни средства е во тоа што можат да се применат за различни патеки на движење на материјалот. Висечките конвеери можат, со едно транспортно средство, да поврзат неколку производни одделенија на една фабрика, преминувајќи при тоа на раз</a:t>
            </a:r>
            <a:r>
              <a:rPr lang="mk-MK" sz="2400" dirty="0" err="1">
                <a:latin typeface="Arial" panose="020B0604020202020204" pitchFamily="34" charset="0"/>
                <a:cs typeface="Arial" panose="020B0604020202020204" pitchFamily="34" charset="0"/>
              </a:rPr>
              <a:t>личн</a:t>
            </a:r>
            <a:r>
              <a:rPr lang="ru-RU" sz="2400" dirty="0">
                <a:latin typeface="Arial" panose="020B0604020202020204" pitchFamily="34" charset="0"/>
                <a:cs typeface="Arial" panose="020B0604020202020204" pitchFamily="34" charset="0"/>
              </a:rPr>
              <a:t>и спратови.</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На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л. 1</a:t>
            </a:r>
            <a:r>
              <a:rPr lang="mk-MK" sz="2400" dirty="0">
                <a:latin typeface="Arial" panose="020B0604020202020204" pitchFamily="34" charset="0"/>
                <a:cs typeface="Arial" panose="020B0604020202020204" pitchFamily="34" charset="0"/>
              </a:rPr>
              <a:t>5</a:t>
            </a:r>
            <a:r>
              <a:rPr lang="ru-RU" sz="2400" dirty="0">
                <a:latin typeface="Arial" panose="020B0604020202020204" pitchFamily="34" charset="0"/>
                <a:cs typeface="Arial" panose="020B0604020202020204" pitchFamily="34" charset="0"/>
              </a:rPr>
              <a:t>6 прикажана е шема на просторен висечки конвеер, како и еден дел од неговиот хоризонтален дел. Тој се состои од носечки шини </a:t>
            </a:r>
            <a:r>
              <a:rPr lang="ru-RU" sz="2400" b="1" dirty="0">
                <a:latin typeface="Arial" panose="020B0604020202020204" pitchFamily="34" charset="0"/>
                <a:cs typeface="Arial" panose="020B0604020202020204" pitchFamily="34" charset="0"/>
              </a:rPr>
              <a:t>4</a:t>
            </a:r>
            <a:r>
              <a:rPr lang="ru-RU" sz="2400" dirty="0">
                <a:latin typeface="Arial" panose="020B0604020202020204" pitchFamily="34" charset="0"/>
                <a:cs typeface="Arial" panose="020B0604020202020204" pitchFamily="34" charset="0"/>
              </a:rPr>
              <a:t> (</a:t>
            </a:r>
            <a:r>
              <a:rPr lang="mk-MK" sz="2400" dirty="0">
                <a:latin typeface="Arial" panose="020B0604020202020204" pitchFamily="34" charset="0"/>
                <a:cs typeface="Arial" panose="020B0604020202020204" pitchFamily="34" charset="0"/>
              </a:rPr>
              <a:t>најчесто </a:t>
            </a:r>
            <a:r>
              <a:rPr lang="en-US" sz="2400" dirty="0">
                <a:latin typeface="Arial" panose="020B0604020202020204" pitchFamily="34" charset="0"/>
                <a:cs typeface="Arial" panose="020B0604020202020204" pitchFamily="34" charset="0"/>
              </a:rPr>
              <a:t>I</a:t>
            </a:r>
            <a:r>
              <a:rPr lang="ru-RU" sz="2400" dirty="0">
                <a:latin typeface="Arial" panose="020B0604020202020204" pitchFamily="34" charset="0"/>
                <a:cs typeface="Arial" panose="020B0604020202020204" pitchFamily="34" charset="0"/>
              </a:rPr>
              <a:t>- профил), по чиј долен појас се движат колички со две тркала </a:t>
            </a:r>
            <a:r>
              <a:rPr lang="ru-RU" sz="2400" b="1" dirty="0">
                <a:latin typeface="Arial" panose="020B0604020202020204" pitchFamily="34" charset="0"/>
                <a:cs typeface="Arial" panose="020B0604020202020204" pitchFamily="34" charset="0"/>
              </a:rPr>
              <a:t>2</a:t>
            </a:r>
            <a:r>
              <a:rPr lang="ru-RU" sz="2400" dirty="0">
                <a:latin typeface="Arial" panose="020B0604020202020204" pitchFamily="34" charset="0"/>
                <a:cs typeface="Arial" panose="020B0604020202020204" pitchFamily="34" charset="0"/>
              </a:rPr>
              <a:t>; количките се поврзани со влечен синџир </a:t>
            </a:r>
            <a:r>
              <a:rPr lang="ru-RU" sz="2400" b="1" dirty="0">
                <a:latin typeface="Arial" panose="020B0604020202020204" pitchFamily="34" charset="0"/>
                <a:cs typeface="Arial" panose="020B0604020202020204" pitchFamily="34" charset="0"/>
              </a:rPr>
              <a:t>1</a:t>
            </a:r>
            <a:r>
              <a:rPr lang="ru-RU"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indent="457200">
              <a:spcAft>
                <a:spcPts val="0"/>
              </a:spcAft>
            </a:pPr>
            <a:endParaRPr lang="en-US" sz="1600" b="1" dirty="0" smtClean="0">
              <a:latin typeface="Arial" panose="020B0604020202020204" pitchFamily="34" charset="0"/>
              <a:ea typeface="Times New Roman" panose="02020603050405020304" pitchFamily="18" charset="0"/>
            </a:endParaRPr>
          </a:p>
          <a:p>
            <a:pPr indent="457200">
              <a:spcAft>
                <a:spcPts val="0"/>
              </a:spcAft>
            </a:pP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6070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475" y="1016000"/>
            <a:ext cx="11293049" cy="4826000"/>
          </a:xfrm>
          <a:prstGeom prst="rect">
            <a:avLst/>
          </a:prstGeom>
        </p:spPr>
      </p:pic>
    </p:spTree>
    <p:extLst>
      <p:ext uri="{BB962C8B-B14F-4D97-AF65-F5344CB8AC3E}">
        <p14:creationId xmlns:p14="http://schemas.microsoft.com/office/powerpoint/2010/main" val="12254504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999" y="0"/>
            <a:ext cx="11497733" cy="6740307"/>
          </a:xfrm>
          <a:prstGeom prst="rect">
            <a:avLst/>
          </a:prstGeom>
        </p:spPr>
        <p:txBody>
          <a:bodyPr wrap="square">
            <a:spAutoFit/>
          </a:bodyPr>
          <a:lstStyle/>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На о</a:t>
            </a:r>
            <a:r>
              <a:rPr lang="mk-MK" sz="2400" dirty="0">
                <a:latin typeface="Arial" panose="020B0604020202020204" pitchFamily="34" charset="0"/>
                <a:ea typeface="Times New Roman" panose="02020603050405020304" pitchFamily="18" charset="0"/>
                <a:cs typeface="Arial" panose="020B0604020202020204" pitchFamily="34" charset="0"/>
              </a:rPr>
              <a:t>пределени</a:t>
            </a:r>
            <a:r>
              <a:rPr lang="ru-RU" sz="2400" dirty="0">
                <a:latin typeface="Arial" panose="020B0604020202020204" pitchFamily="34" charset="0"/>
                <a:ea typeface="Times New Roman" panose="02020603050405020304" pitchFamily="18" charset="0"/>
                <a:cs typeface="Arial" panose="020B0604020202020204" pitchFamily="34" charset="0"/>
              </a:rPr>
              <a:t> растојанија за количките, зглобно се врзани носачи </a:t>
            </a:r>
            <a:r>
              <a:rPr lang="ru-RU" sz="2400" b="1" dirty="0">
                <a:latin typeface="Arial" panose="020B0604020202020204" pitchFamily="34" charset="0"/>
                <a:ea typeface="Times New Roman" panose="02020603050405020304" pitchFamily="18" charset="0"/>
                <a:cs typeface="Arial" panose="020B0604020202020204" pitchFamily="34" charset="0"/>
              </a:rPr>
              <a:t>3</a:t>
            </a:r>
            <a:r>
              <a:rPr lang="ru-RU" sz="2400" dirty="0">
                <a:latin typeface="Arial" panose="020B0604020202020204" pitchFamily="34" charset="0"/>
                <a:ea typeface="Times New Roman" panose="02020603050405020304" pitchFamily="18" charset="0"/>
                <a:cs typeface="Arial" panose="020B0604020202020204" pitchFamily="34" charset="0"/>
              </a:rPr>
              <a:t>, </a:t>
            </a:r>
            <a:r>
              <a:rPr lang="mk-MK" sz="2400" dirty="0">
                <a:latin typeface="Arial" panose="020B0604020202020204" pitchFamily="34" charset="0"/>
                <a:ea typeface="Times New Roman" panose="02020603050405020304" pitchFamily="18" charset="0"/>
                <a:cs typeface="Arial" panose="020B0604020202020204" pitchFamily="34" charset="0"/>
              </a:rPr>
              <a:t>врз</a:t>
            </a:r>
            <a:r>
              <a:rPr lang="ru-RU" sz="2400" dirty="0">
                <a:latin typeface="Arial" panose="020B0604020202020204" pitchFamily="34" charset="0"/>
                <a:ea typeface="Times New Roman" panose="02020603050405020304" pitchFamily="18" charset="0"/>
                <a:cs typeface="Arial" panose="020B0604020202020204" pitchFamily="34" charset="0"/>
              </a:rPr>
              <a:t> кои се поставува товарот. Изгледот на носачите зависи од товарот.</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Во поголем број случаи, висечките конвеери пренесуваат парчести товари поставени </a:t>
            </a:r>
            <a:r>
              <a:rPr lang="mk-MK" sz="2400" dirty="0">
                <a:latin typeface="Arial" panose="020B0604020202020204" pitchFamily="34" charset="0"/>
                <a:ea typeface="Times New Roman" panose="02020603050405020304" pitchFamily="18" charset="0"/>
                <a:cs typeface="Arial" panose="020B0604020202020204" pitchFamily="34" charset="0"/>
              </a:rPr>
              <a:t>врз</a:t>
            </a:r>
            <a:r>
              <a:rPr lang="ru-RU" sz="2400" dirty="0">
                <a:latin typeface="Arial" panose="020B0604020202020204" pitchFamily="34" charset="0"/>
                <a:ea typeface="Times New Roman" panose="02020603050405020304" pitchFamily="18" charset="0"/>
                <a:cs typeface="Arial" panose="020B0604020202020204" pitchFamily="34" charset="0"/>
              </a:rPr>
              <a:t> носачите. Должината на овие конвеери може да биде различна во зависност од локалните услови, а достигнува и неколку илјади метри. </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	Влечниот елемент на висечките конвеери мора да биде свитлив во сите правци и да </a:t>
            </a:r>
            <a:r>
              <a:rPr lang="mk-MK" sz="2400" dirty="0">
                <a:latin typeface="Arial" panose="020B0604020202020204" pitchFamily="34" charset="0"/>
                <a:ea typeface="Times New Roman" panose="02020603050405020304" pitchFamily="18" charset="0"/>
                <a:cs typeface="Arial" panose="020B0604020202020204" pitchFamily="34" charset="0"/>
              </a:rPr>
              <a:t>овозможи</a:t>
            </a:r>
            <a:r>
              <a:rPr lang="ru-RU" sz="2400" dirty="0">
                <a:latin typeface="Arial" panose="020B0604020202020204" pitchFamily="34" charset="0"/>
                <a:ea typeface="Times New Roman" panose="02020603050405020304" pitchFamily="18" charset="0"/>
                <a:cs typeface="Arial" panose="020B0604020202020204" pitchFamily="34" charset="0"/>
              </a:rPr>
              <a:t> свиткување и во две взаемно нормални рамнини.</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ru-RU" sz="2400" dirty="0">
                <a:latin typeface="Arial" panose="020B0604020202020204" pitchFamily="34" charset="0"/>
                <a:ea typeface="Times New Roman" panose="02020603050405020304" pitchFamily="18" charset="0"/>
                <a:cs typeface="Arial" panose="020B0604020202020204" pitchFamily="34" charset="0"/>
              </a:rPr>
              <a:t>Кај висечките конвеери се користат зглобни синџири изработени со ковање (</a:t>
            </a:r>
            <a:r>
              <a:rPr lang="mk-MK" sz="2400" dirty="0">
                <a:latin typeface="Arial" panose="020B0604020202020204" pitchFamily="34" charset="0"/>
                <a:ea typeface="Times New Roman" panose="02020603050405020304" pitchFamily="18" charset="0"/>
                <a:cs typeface="Arial" panose="020B0604020202020204" pitchFamily="34" charset="0"/>
              </a:rPr>
              <a:t>с</a:t>
            </a:r>
            <a:r>
              <a:rPr lang="ru-RU" sz="2400" dirty="0">
                <a:latin typeface="Arial" panose="020B0604020202020204" pitchFamily="34" charset="0"/>
                <a:ea typeface="Times New Roman" panose="02020603050405020304" pitchFamily="18" charset="0"/>
                <a:cs typeface="Arial" panose="020B0604020202020204" pitchFamily="34" charset="0"/>
              </a:rPr>
              <a:t>л. 1</a:t>
            </a:r>
            <a:r>
              <a:rPr lang="mk-MK" sz="2400" dirty="0">
                <a:latin typeface="Arial" panose="020B0604020202020204" pitchFamily="34" charset="0"/>
                <a:ea typeface="Times New Roman" panose="02020603050405020304" pitchFamily="18" charset="0"/>
                <a:cs typeface="Arial" panose="020B0604020202020204" pitchFamily="34" charset="0"/>
              </a:rPr>
              <a:t>5</a:t>
            </a:r>
            <a:r>
              <a:rPr lang="ru-RU" sz="2400" dirty="0">
                <a:latin typeface="Arial" panose="020B0604020202020204" pitchFamily="34" charset="0"/>
                <a:ea typeface="Times New Roman" panose="02020603050405020304" pitchFamily="18" charset="0"/>
                <a:cs typeface="Arial" panose="020B0604020202020204" pitchFamily="34" charset="0"/>
              </a:rPr>
              <a:t>7), кои дозволуваат извесно вртење на соседните алки во рамнината на оската на зглобот. Абењето на алките и зглобовите кај овие синџири е намалено благодарејќи на поголемата површина на допир во зглобовите. Овие синџири лесно се составуваат и разделуваат, едноставно се врзуваат за носечката количка и можат лесно да се свиткуваат околу групата макари на хоризонталните кривини. Благодарејќи на овие предности како и релативно малата сопствена тежина и цена на изработка, овие ковани синџири со преклопни алки најчесто се вградуваат како влечни елементи кај висечките конвеери.</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31883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_0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515" y="778405"/>
            <a:ext cx="9717352" cy="379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9924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8275" y="1473200"/>
            <a:ext cx="11625460" cy="3810000"/>
          </a:xfrm>
          <a:prstGeom prst="rect">
            <a:avLst/>
          </a:prstGeom>
        </p:spPr>
      </p:pic>
    </p:spTree>
    <p:extLst>
      <p:ext uri="{BB962C8B-B14F-4D97-AF65-F5344CB8AC3E}">
        <p14:creationId xmlns:p14="http://schemas.microsoft.com/office/powerpoint/2010/main" val="30311848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133" y="375273"/>
            <a:ext cx="11497734" cy="2677656"/>
          </a:xfrm>
          <a:prstGeom prst="rect">
            <a:avLst/>
          </a:prstGeom>
        </p:spPr>
        <p:txBody>
          <a:bodyPr wrap="square">
            <a:spAutoFit/>
          </a:bodyPr>
          <a:lstStyle/>
          <a:p>
            <a:pPr indent="457200" algn="just">
              <a:spcAft>
                <a:spcPts val="0"/>
              </a:spcAft>
            </a:pPr>
            <a:r>
              <a:rPr lang="ru-RU" sz="2400" dirty="0">
                <a:latin typeface="Arial" panose="020B0604020202020204" pitchFamily="34" charset="0"/>
                <a:ea typeface="Times New Roman" panose="02020603050405020304" pitchFamily="18" charset="0"/>
              </a:rPr>
              <a:t>На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58</a:t>
            </a:r>
            <a:r>
              <a:rPr lang="ru-RU" sz="2400" dirty="0">
                <a:latin typeface="Arial" panose="020B0604020202020204" pitchFamily="34" charset="0"/>
                <a:ea typeface="Times New Roman" panose="02020603050405020304" pitchFamily="18" charset="0"/>
              </a:rPr>
              <a:t> прикажани се </a:t>
            </a:r>
            <a:r>
              <a:rPr lang="mk-MK" sz="2400" dirty="0">
                <a:latin typeface="Arial" panose="020B0604020202020204" pitchFamily="34" charset="0"/>
                <a:ea typeface="Times New Roman" panose="02020603050405020304" pitchFamily="18" charset="0"/>
              </a:rPr>
              <a:t>заварени синџири како </a:t>
            </a:r>
            <a:r>
              <a:rPr lang="mk-MK" sz="2400" dirty="0" err="1">
                <a:latin typeface="Arial" panose="020B0604020202020204" pitchFamily="34" charset="0"/>
                <a:ea typeface="Times New Roman" panose="02020603050405020304" pitchFamily="18" charset="0"/>
              </a:rPr>
              <a:t>влечни</a:t>
            </a:r>
            <a:r>
              <a:rPr lang="mk-MK" sz="2400" dirty="0">
                <a:latin typeface="Arial" panose="020B0604020202020204" pitchFamily="34" charset="0"/>
                <a:ea typeface="Times New Roman" panose="02020603050405020304" pitchFamily="18" charset="0"/>
              </a:rPr>
              <a:t> елементи</a:t>
            </a:r>
            <a:r>
              <a:rPr lang="ru-RU" sz="2400" dirty="0">
                <a:latin typeface="Arial" panose="020B0604020202020204" pitchFamily="34" charset="0"/>
                <a:ea typeface="Times New Roman" panose="02020603050405020304" pitchFamily="18" charset="0"/>
              </a:rPr>
              <a:t>. Заварените синџири се одликуваат со голема флексибилност и погодни се за примена кај висечките конвеери, иако при работата се истегаат заради деформирање на алките. Заварените некалибрирани синџири се движат со помош на триењето помеѓу мазните макари и алките, заради што е потребно да се оствари значително претходно затегнување на синџирот</a:t>
            </a:r>
            <a:r>
              <a:rPr lang="ru-RU" sz="2400" dirty="0" smtClean="0">
                <a:latin typeface="Arial" panose="020B0604020202020204" pitchFamily="34" charset="0"/>
                <a:ea typeface="Times New Roman" panose="02020603050405020304" pitchFamily="18" charset="0"/>
              </a:rPr>
              <a:t>.</a:t>
            </a:r>
            <a:endParaRPr lang="en-US" sz="2400" dirty="0" smtClean="0">
              <a:latin typeface="Arial" panose="020B0604020202020204" pitchFamily="34" charset="0"/>
              <a:ea typeface="Times New Roman" panose="02020603050405020304" pitchFamily="18" charset="0"/>
            </a:endParaRPr>
          </a:p>
          <a:p>
            <a:pPr indent="457200" algn="just">
              <a:spcAft>
                <a:spcPts val="0"/>
              </a:spcAft>
            </a:pPr>
            <a:endParaRPr lang="en-US" sz="2400" dirty="0">
              <a:effectLst/>
              <a:latin typeface="Times New Roman" panose="02020603050405020304" pitchFamily="18" charset="0"/>
              <a:ea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964286203"/>
              </p:ext>
            </p:extLst>
          </p:nvPr>
        </p:nvGraphicFramePr>
        <p:xfrm>
          <a:off x="535440" y="2803525"/>
          <a:ext cx="10911493" cy="3664455"/>
        </p:xfrm>
        <a:graphic>
          <a:graphicData uri="http://schemas.openxmlformats.org/presentationml/2006/ole">
            <mc:AlternateContent xmlns:mc="http://schemas.openxmlformats.org/markup-compatibility/2006">
              <mc:Choice xmlns:v="urn:schemas-microsoft-com:vml" Requires="v">
                <p:oleObj spid="_x0000_s5131" name="Document" r:id="rId3" imgW="6135736" imgH="2060523" progId="Word.Document.12">
                  <p:embed/>
                </p:oleObj>
              </mc:Choice>
              <mc:Fallback>
                <p:oleObj name="Document" r:id="rId3" imgW="6135736" imgH="2060523" progId="Word.Document.12">
                  <p:embed/>
                  <p:pic>
                    <p:nvPicPr>
                      <p:cNvPr id="0" name=""/>
                      <p:cNvPicPr/>
                      <p:nvPr/>
                    </p:nvPicPr>
                    <p:blipFill>
                      <a:blip r:embed="rId4"/>
                      <a:stretch>
                        <a:fillRect/>
                      </a:stretch>
                    </p:blipFill>
                    <p:spPr>
                      <a:xfrm>
                        <a:off x="535440" y="2803525"/>
                        <a:ext cx="10911493" cy="3664455"/>
                      </a:xfrm>
                      <a:prstGeom prst="rect">
                        <a:avLst/>
                      </a:prstGeom>
                    </p:spPr>
                  </p:pic>
                </p:oleObj>
              </mc:Fallback>
            </mc:AlternateContent>
          </a:graphicData>
        </a:graphic>
      </p:graphicFrame>
    </p:spTree>
    <p:extLst>
      <p:ext uri="{BB962C8B-B14F-4D97-AF65-F5344CB8AC3E}">
        <p14:creationId xmlns:p14="http://schemas.microsoft.com/office/powerpoint/2010/main" val="18522524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933" y="251936"/>
            <a:ext cx="11751733" cy="1938992"/>
          </a:xfrm>
          <a:prstGeom prst="rect">
            <a:avLst/>
          </a:prstGeom>
        </p:spPr>
        <p:txBody>
          <a:bodyPr wrap="square">
            <a:spAutoFit/>
          </a:bodyPr>
          <a:lstStyle/>
          <a:p>
            <a:pPr indent="457200" algn="just">
              <a:spcAft>
                <a:spcPts val="0"/>
              </a:spcAft>
            </a:pPr>
            <a:r>
              <a:rPr lang="mk-MK" sz="2400" dirty="0">
                <a:latin typeface="Arial" panose="020B0604020202020204" pitchFamily="34" charset="0"/>
                <a:ea typeface="Times New Roman" panose="02020603050405020304" pitchFamily="18" charset="0"/>
              </a:rPr>
              <a:t>И</a:t>
            </a:r>
            <a:r>
              <a:rPr lang="ru-RU" sz="2400" dirty="0">
                <a:latin typeface="Arial" panose="020B0604020202020204" pitchFamily="34" charset="0"/>
                <a:ea typeface="Times New Roman" panose="02020603050405020304" pitchFamily="18" charset="0"/>
              </a:rPr>
              <a:t>ако челичните јажиња се флексибилни во сите насоки, полесни и пое</a:t>
            </a:r>
            <a:r>
              <a:rPr lang="mk-MK" sz="2400" dirty="0">
                <a:latin typeface="Arial" panose="020B0604020202020204" pitchFamily="34" charset="0"/>
                <a:ea typeface="Times New Roman" panose="02020603050405020304" pitchFamily="18" charset="0"/>
              </a:rPr>
              <a:t>в</a:t>
            </a:r>
            <a:r>
              <a:rPr lang="ru-RU" sz="2400" dirty="0">
                <a:latin typeface="Arial" panose="020B0604020202020204" pitchFamily="34" charset="0"/>
                <a:ea typeface="Times New Roman" panose="02020603050405020304" pitchFamily="18" charset="0"/>
              </a:rPr>
              <a:t>тини од синџирите, </a:t>
            </a:r>
            <a:r>
              <a:rPr lang="mk-MK" sz="2400" dirty="0">
                <a:latin typeface="Arial" panose="020B0604020202020204" pitchFamily="34" charset="0"/>
                <a:ea typeface="Times New Roman" panose="02020603050405020304" pitchFamily="18" charset="0"/>
              </a:rPr>
              <a:t>по</a:t>
            </a:r>
            <a:r>
              <a:rPr lang="ru-RU" sz="2400" dirty="0">
                <a:latin typeface="Arial" panose="020B0604020202020204" pitchFamily="34" charset="0"/>
                <a:ea typeface="Times New Roman" panose="02020603050405020304" pitchFamily="18" charset="0"/>
              </a:rPr>
              <a:t>ретко се применуваат како влечен елемент кај висечките конвеери </a:t>
            </a:r>
            <a:r>
              <a:rPr lang="mk-MK" sz="2400" dirty="0">
                <a:latin typeface="Arial" panose="020B0604020202020204" pitchFamily="34" charset="0"/>
                <a:ea typeface="Times New Roman" panose="02020603050405020304" pitchFamily="18" charset="0"/>
              </a:rPr>
              <a:t>по</a:t>
            </a:r>
            <a:r>
              <a:rPr lang="ru-RU" sz="2400" dirty="0">
                <a:latin typeface="Arial" panose="020B0604020202020204" pitchFamily="34" charset="0"/>
                <a:ea typeface="Times New Roman" panose="02020603050405020304" pitchFamily="18" charset="0"/>
              </a:rPr>
              <a:t>ради своето тешко врзување со носечките колички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59</a:t>
            </a:r>
            <a:r>
              <a:rPr lang="ru-RU" sz="2400" dirty="0" smtClean="0">
                <a:latin typeface="Arial" panose="020B0604020202020204" pitchFamily="34" charset="0"/>
                <a:ea typeface="Times New Roman" panose="02020603050405020304" pitchFamily="18" charset="0"/>
              </a:rPr>
              <a:t>).</a:t>
            </a:r>
            <a:endParaRPr lang="en-US" sz="2400" dirty="0" smtClean="0">
              <a:latin typeface="Arial" panose="020B0604020202020204" pitchFamily="34" charset="0"/>
              <a:ea typeface="Times New Roman" panose="02020603050405020304" pitchFamily="18" charset="0"/>
            </a:endParaRPr>
          </a:p>
          <a:p>
            <a:pPr indent="457200" algn="just">
              <a:spcAft>
                <a:spcPts val="0"/>
              </a:spcAft>
            </a:pPr>
            <a:endParaRPr lang="en-US" sz="2400" dirty="0">
              <a:effectLst/>
              <a:latin typeface="Arial" panose="020B0604020202020204" pitchFamily="34" charset="0"/>
              <a:ea typeface="Times New Roman" panose="02020603050405020304" pitchFamily="18" charset="0"/>
            </a:endParaRPr>
          </a:p>
          <a:p>
            <a:pPr indent="457200" algn="just">
              <a:spcAft>
                <a:spcPts val="0"/>
              </a:spcAft>
            </a:pPr>
            <a:endParaRPr lang="en-US" sz="24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rotWithShape="1">
          <a:blip r:embed="rId2"/>
          <a:srcRect r="8511"/>
          <a:stretch/>
        </p:blipFill>
        <p:spPr>
          <a:xfrm>
            <a:off x="863571" y="1548628"/>
            <a:ext cx="10693251" cy="4852171"/>
          </a:xfrm>
          <a:prstGeom prst="rect">
            <a:avLst/>
          </a:prstGeom>
        </p:spPr>
      </p:pic>
    </p:spTree>
    <p:extLst>
      <p:ext uri="{BB962C8B-B14F-4D97-AF65-F5344CB8AC3E}">
        <p14:creationId xmlns:p14="http://schemas.microsoft.com/office/powerpoint/2010/main" val="22761727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237279"/>
            <a:ext cx="11582400" cy="5262979"/>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rPr>
              <a:t>И обичните зглобни синџири можат да се применат како влечен елемент кај висечките конвеери, под услов да се врзуваат за носечките колички со специјални алки за врска кои имаат хоризонтални зглобови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60</a:t>
            </a:r>
            <a:r>
              <a:rPr lang="ru-RU" sz="2400" dirty="0">
                <a:latin typeface="Arial" panose="020B0604020202020204" pitchFamily="34"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Свиткувањето на синџирите во вертикална рамнина се постигнува со взаемно вртење на од</a:t>
            </a:r>
            <a:r>
              <a:rPr lang="mk-MK" sz="2400" dirty="0" err="1">
                <a:latin typeface="Arial" panose="020B0604020202020204" pitchFamily="34" charset="0"/>
                <a:ea typeface="Times New Roman" panose="02020603050405020304" pitchFamily="18" charset="0"/>
              </a:rPr>
              <a:t>делните</a:t>
            </a:r>
            <a:r>
              <a:rPr lang="ru-RU" sz="2400" dirty="0">
                <a:latin typeface="Arial" panose="020B0604020202020204" pitchFamily="34" charset="0"/>
                <a:ea typeface="Times New Roman" panose="02020603050405020304" pitchFamily="18" charset="0"/>
              </a:rPr>
              <a:t> делови од синџирот помеѓу хоризонталните зглобови.</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latin typeface="Arial" panose="020B0604020202020204" pitchFamily="34" charset="0"/>
                <a:ea typeface="Times New Roman" panose="02020603050405020304" pitchFamily="18" charset="0"/>
              </a:rPr>
              <a:t>	Погонските уреди во случај на примена на ковани синџири имаат еден влечен синџирник. Ако се </a:t>
            </a:r>
            <a:r>
              <a:rPr lang="mk-MK" sz="2400" dirty="0">
                <a:latin typeface="Arial" panose="020B0604020202020204" pitchFamily="34" charset="0"/>
                <a:ea typeface="Times New Roman" panose="02020603050405020304" pitchFamily="18" charset="0"/>
              </a:rPr>
              <a:t>употребат</a:t>
            </a:r>
            <a:r>
              <a:rPr lang="ru-RU" sz="2400" dirty="0">
                <a:latin typeface="Arial" panose="020B0604020202020204" pitchFamily="34" charset="0"/>
                <a:ea typeface="Times New Roman" panose="02020603050405020304" pitchFamily="18" charset="0"/>
              </a:rPr>
              <a:t> заварени синџири, тогаш погонскиот уред во зависност од тоа дали се работи со калибрирани или некалибрирани синџири, има погонски синџирник или погонска мазна макара. Мазните макари имаат добра страна во тоа што нивната работа не зависи од точноста на изработката на алките и нивното издолжување за време на работата. При преоптоварување синџирите пролизгуваат преку мазните макари и не доаѓа до евентуални кршења во механизмот.</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492651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332" y="245871"/>
            <a:ext cx="11514667" cy="3046988"/>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rPr>
              <a:t>При пресметка на висечките конвеери </a:t>
            </a:r>
            <a:r>
              <a:rPr lang="mk-MK" sz="2400" dirty="0">
                <a:latin typeface="Arial" panose="020B0604020202020204" pitchFamily="34" charset="0"/>
                <a:ea typeface="Times New Roman" panose="02020603050405020304" pitchFamily="18" charset="0"/>
              </a:rPr>
              <a:t>најчесто</a:t>
            </a:r>
            <a:r>
              <a:rPr lang="ru-RU" sz="2400" dirty="0">
                <a:latin typeface="Arial" panose="020B0604020202020204" pitchFamily="34" charset="0"/>
                <a:ea typeface="Times New Roman" panose="02020603050405020304" pitchFamily="18" charset="0"/>
              </a:rPr>
              <a:t> се тргнува од извесен број на зададени големини: вид на материјалот, капацитет, шема на патеката на конвеерот со означени места за </a:t>
            </a:r>
            <a:r>
              <a:rPr lang="mk-MK" sz="2400" dirty="0" err="1">
                <a:latin typeface="Arial" panose="020B0604020202020204" pitchFamily="34" charset="0"/>
                <a:ea typeface="Times New Roman" panose="02020603050405020304" pitchFamily="18" charset="0"/>
              </a:rPr>
              <a:t>товарење</a:t>
            </a:r>
            <a:r>
              <a:rPr lang="ru-RU" sz="2400" dirty="0">
                <a:latin typeface="Arial" panose="020B0604020202020204" pitchFamily="34" charset="0"/>
                <a:ea typeface="Times New Roman" panose="02020603050405020304" pitchFamily="18" charset="0"/>
              </a:rPr>
              <a:t> и истовар на материјалот, должина на по</a:t>
            </a:r>
            <a:r>
              <a:rPr lang="mk-MK" sz="2400" dirty="0">
                <a:latin typeface="Arial" panose="020B0604020202020204" pitchFamily="34" charset="0"/>
                <a:ea typeface="Times New Roman" panose="02020603050405020304" pitchFamily="18" charset="0"/>
              </a:rPr>
              <a:t>одделните</a:t>
            </a:r>
            <a:r>
              <a:rPr lang="ru-RU" sz="2400" dirty="0">
                <a:latin typeface="Arial" panose="020B0604020202020204" pitchFamily="34" charset="0"/>
                <a:ea typeface="Times New Roman" panose="02020603050405020304" pitchFamily="18" charset="0"/>
              </a:rPr>
              <a:t> делови на конвеерот и нивна вис</a:t>
            </a:r>
            <a:r>
              <a:rPr lang="mk-MK" sz="2400" dirty="0" err="1">
                <a:latin typeface="Arial" panose="020B0604020202020204" pitchFamily="34" charset="0"/>
                <a:ea typeface="Times New Roman" panose="02020603050405020304" pitchFamily="18" charset="0"/>
              </a:rPr>
              <a:t>оч</a:t>
            </a:r>
            <a:r>
              <a:rPr lang="ru-RU" sz="2400" dirty="0">
                <a:latin typeface="Arial" panose="020B0604020202020204" pitchFamily="34" charset="0"/>
                <a:ea typeface="Times New Roman" panose="02020603050405020304" pitchFamily="18" charset="0"/>
              </a:rPr>
              <a:t>ина во однос на почетната вис</a:t>
            </a:r>
            <a:r>
              <a:rPr lang="mk-MK" sz="2400" dirty="0" err="1">
                <a:latin typeface="Arial" panose="020B0604020202020204" pitchFamily="34" charset="0"/>
                <a:ea typeface="Times New Roman" panose="02020603050405020304" pitchFamily="18" charset="0"/>
              </a:rPr>
              <a:t>оч</a:t>
            </a:r>
            <a:r>
              <a:rPr lang="ru-RU" sz="2400" dirty="0">
                <a:latin typeface="Arial" panose="020B0604020202020204" pitchFamily="34" charset="0"/>
                <a:ea typeface="Times New Roman" panose="02020603050405020304" pitchFamily="18" charset="0"/>
              </a:rPr>
              <a:t>ина на конвеерот од подот</a:t>
            </a:r>
            <a:r>
              <a:rPr lang="ru-RU" sz="2400" dirty="0" smtClean="0">
                <a:latin typeface="Arial" panose="020B0604020202020204" pitchFamily="34" charset="0"/>
                <a:ea typeface="Times New Roman" panose="02020603050405020304" pitchFamily="18" charset="0"/>
              </a:rPr>
              <a:t>.</a:t>
            </a:r>
            <a:endParaRPr lang="en-US" sz="2400" dirty="0" smtClean="0">
              <a:latin typeface="Arial" panose="020B0604020202020204" pitchFamily="34" charset="0"/>
              <a:ea typeface="Times New Roman" panose="02020603050405020304" pitchFamily="18" charset="0"/>
            </a:endParaRPr>
          </a:p>
          <a:p>
            <a:pPr algn="just">
              <a:spcAft>
                <a:spcPts val="0"/>
              </a:spcAft>
            </a:pPr>
            <a:endParaRPr lang="en-US" sz="2400" dirty="0">
              <a:effectLst/>
              <a:latin typeface="Arial" panose="020B0604020202020204" pitchFamily="34" charset="0"/>
              <a:ea typeface="Times New Roman" panose="02020603050405020304" pitchFamily="18" charset="0"/>
            </a:endParaRPr>
          </a:p>
          <a:p>
            <a:pPr algn="just">
              <a:spcAft>
                <a:spcPts val="0"/>
              </a:spcAft>
            </a:pPr>
            <a:endParaRPr lang="en-US" sz="2400" dirty="0" smtClean="0">
              <a:latin typeface="Arial" panose="020B0604020202020204" pitchFamily="34" charset="0"/>
              <a:ea typeface="Times New Roman" panose="02020603050405020304" pitchFamily="18" charset="0"/>
            </a:endParaRPr>
          </a:p>
          <a:p>
            <a:pPr algn="just">
              <a:spcAft>
                <a:spcPts val="0"/>
              </a:spcAft>
            </a:pPr>
            <a:endParaRPr lang="en-US" sz="24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415482" y="2125401"/>
            <a:ext cx="8896918" cy="4732599"/>
          </a:xfrm>
          <a:prstGeom prst="rect">
            <a:avLst/>
          </a:prstGeom>
        </p:spPr>
      </p:pic>
    </p:spTree>
    <p:extLst>
      <p:ext uri="{BB962C8B-B14F-4D97-AF65-F5344CB8AC3E}">
        <p14:creationId xmlns:p14="http://schemas.microsoft.com/office/powerpoint/2010/main" val="37999458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1802"/>
            <a:ext cx="11684000" cy="8217634"/>
          </a:xfrm>
          <a:prstGeom prst="rect">
            <a:avLst/>
          </a:prstGeom>
        </p:spPr>
        <p:txBody>
          <a:bodyPr wrap="square">
            <a:spAutoFit/>
          </a:bodyPr>
          <a:lstStyle/>
          <a:p>
            <a:pPr algn="ctr">
              <a:spcAft>
                <a:spcPts val="0"/>
              </a:spcAft>
            </a:pPr>
            <a:r>
              <a:rPr lang="ru-RU" sz="3200" b="1" dirty="0">
                <a:latin typeface="Arial" panose="020B0604020202020204" pitchFamily="34" charset="0"/>
                <a:ea typeface="Times New Roman" panose="02020603050405020304" pitchFamily="18" charset="0"/>
                <a:cs typeface="Arial" panose="020B0604020202020204" pitchFamily="34" charset="0"/>
              </a:rPr>
              <a:t>Машини за непрекинат транспорт без влечен елемент</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ru-RU" sz="3200" b="1" dirty="0">
                <a:latin typeface="Arial" panose="020B0604020202020204" pitchFamily="34" charset="0"/>
                <a:ea typeface="Times New Roman" panose="02020603050405020304" pitchFamily="18" charset="0"/>
                <a:cs typeface="Arial" panose="020B0604020202020204" pitchFamily="34" charset="0"/>
              </a:rPr>
              <a:t> </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indent="457200" algn="ctr">
              <a:spcAft>
                <a:spcPts val="0"/>
              </a:spcAft>
            </a:pPr>
            <a:r>
              <a:rPr lang="ru-RU" sz="3200" b="1" dirty="0" smtClean="0">
                <a:latin typeface="Arial" panose="020B0604020202020204" pitchFamily="34" charset="0"/>
                <a:ea typeface="Times New Roman" panose="02020603050405020304" pitchFamily="18" charset="0"/>
                <a:cs typeface="Arial" panose="020B0604020202020204" pitchFamily="34" charset="0"/>
              </a:rPr>
              <a:t> </a:t>
            </a:r>
            <a:r>
              <a:rPr lang="ru-RU" sz="3200" b="1" dirty="0">
                <a:latin typeface="Arial" panose="020B0604020202020204" pitchFamily="34" charset="0"/>
                <a:ea typeface="Times New Roman" panose="02020603050405020304" pitchFamily="18" charset="0"/>
                <a:cs typeface="Arial" panose="020B0604020202020204" pitchFamily="34" charset="0"/>
              </a:rPr>
              <a:t>Завојни </a:t>
            </a:r>
            <a:r>
              <a:rPr lang="ru-RU" sz="3200" b="1" dirty="0" smtClean="0">
                <a:latin typeface="Arial" panose="020B0604020202020204" pitchFamily="34" charset="0"/>
                <a:ea typeface="Times New Roman" panose="02020603050405020304" pitchFamily="18" charset="0"/>
                <a:cs typeface="Arial" panose="020B0604020202020204" pitchFamily="34" charset="0"/>
              </a:rPr>
              <a:t>транспортери</a:t>
            </a:r>
            <a:endParaRPr lang="en-US" sz="3200" b="1" dirty="0" smtClean="0">
              <a:latin typeface="Arial" panose="020B0604020202020204" pitchFamily="34" charset="0"/>
              <a:ea typeface="Times New Roman" panose="02020603050405020304" pitchFamily="18" charset="0"/>
              <a:cs typeface="Arial" panose="020B0604020202020204" pitchFamily="34" charset="0"/>
            </a:endParaRPr>
          </a:p>
          <a:p>
            <a:pPr indent="457200" algn="ctr">
              <a:spcAft>
                <a:spcPts val="0"/>
              </a:spcAft>
            </a:pPr>
            <a:endParaRPr lang="en-US" sz="3200" b="1" dirty="0" smtClean="0">
              <a:latin typeface="Arial" panose="020B0604020202020204" pitchFamily="34" charset="0"/>
              <a:ea typeface="Times New Roman" panose="02020603050405020304" pitchFamily="18" charset="0"/>
              <a:cs typeface="Arial" panose="020B0604020202020204" pitchFamily="34" charset="0"/>
            </a:endParaRPr>
          </a:p>
          <a:p>
            <a:r>
              <a:rPr lang="ru-RU" sz="2400" dirty="0">
                <a:latin typeface="Arial" panose="020B0604020202020204" pitchFamily="34" charset="0"/>
                <a:cs typeface="Arial" panose="020B0604020202020204" pitchFamily="34" charset="0"/>
              </a:rPr>
              <a:t>Завојните транспортери, каде работниот елемент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е една или повеќе завојници, се користат за транспорт на р</a:t>
            </a:r>
            <a:r>
              <a:rPr lang="mk-MK" sz="2400" dirty="0" err="1">
                <a:latin typeface="Arial" panose="020B0604020202020204" pitchFamily="34" charset="0"/>
                <a:cs typeface="Arial" panose="020B0604020202020204" pitchFamily="34" charset="0"/>
              </a:rPr>
              <a:t>овок</a:t>
            </a:r>
            <a:r>
              <a:rPr lang="ru-RU" sz="2400" dirty="0">
                <a:latin typeface="Arial" panose="020B0604020202020204" pitchFamily="34" charset="0"/>
                <a:cs typeface="Arial" panose="020B0604020202020204" pitchFamily="34" charset="0"/>
              </a:rPr>
              <a:t> материјал, а нивните специјални конструкции понекогаш се применуваат за пренесување на некои парчести товари.</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Овие транспортери често се користат не само како транспортни средства, туку и како машини за извесни технолошки операции, како на пример мешање на материјалот.</a:t>
            </a:r>
            <a:endParaRPr lang="en-US"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Носечкиот елемент на завојниот транспортер (</a:t>
            </a:r>
            <a:r>
              <a:rPr lang="mk-MK" sz="2400" dirty="0">
                <a:latin typeface="Arial" panose="020B0604020202020204" pitchFamily="34" charset="0"/>
                <a:cs typeface="Arial" panose="020B0604020202020204" pitchFamily="34" charset="0"/>
              </a:rPr>
              <a:t>с</a:t>
            </a:r>
            <a:r>
              <a:rPr lang="ru-RU" sz="2400" dirty="0">
                <a:latin typeface="Arial" panose="020B0604020202020204" pitchFamily="34" charset="0"/>
                <a:cs typeface="Arial" panose="020B0604020202020204" pitchFamily="34" charset="0"/>
              </a:rPr>
              <a:t>л. 1</a:t>
            </a:r>
            <a:r>
              <a:rPr lang="mk-MK" sz="2400" dirty="0">
                <a:latin typeface="Arial" panose="020B0604020202020204" pitchFamily="34" charset="0"/>
                <a:cs typeface="Arial" panose="020B0604020202020204" pitchFamily="34" charset="0"/>
              </a:rPr>
              <a:t>61</a:t>
            </a:r>
            <a:r>
              <a:rPr lang="ru-RU" sz="2400" dirty="0">
                <a:latin typeface="Arial" panose="020B0604020202020204" pitchFamily="34" charset="0"/>
                <a:cs typeface="Arial" panose="020B0604020202020204" pitchFamily="34" charset="0"/>
              </a:rPr>
              <a:t>) е затворен жлеб по кој со лизгање се п</a:t>
            </a:r>
            <a:r>
              <a:rPr lang="mk-MK" sz="2400" dirty="0">
                <a:latin typeface="Arial" panose="020B0604020202020204" pitchFamily="34" charset="0"/>
                <a:cs typeface="Arial" panose="020B0604020202020204" pitchFamily="34" charset="0"/>
              </a:rPr>
              <a:t>о</a:t>
            </a:r>
            <a:r>
              <a:rPr lang="ru-RU" sz="2400" dirty="0">
                <a:latin typeface="Arial" panose="020B0604020202020204" pitchFamily="34" charset="0"/>
                <a:cs typeface="Arial" panose="020B0604020202020204" pitchFamily="34" charset="0"/>
              </a:rPr>
              <a:t>местува материјалот </a:t>
            </a:r>
            <a:r>
              <a:rPr lang="ru-RU" sz="2400" b="1" dirty="0">
                <a:latin typeface="Arial" panose="020B0604020202020204" pitchFamily="34" charset="0"/>
                <a:cs typeface="Arial" panose="020B0604020202020204" pitchFamily="34" charset="0"/>
              </a:rPr>
              <a:t>1</a:t>
            </a:r>
            <a:r>
              <a:rPr lang="ru-RU" sz="2400" dirty="0">
                <a:latin typeface="Arial" panose="020B0604020202020204" pitchFamily="34" charset="0"/>
                <a:cs typeface="Arial" panose="020B0604020202020204" pitchFamily="34" charset="0"/>
              </a:rPr>
              <a:t> туркан со работните површини на завојницата </a:t>
            </a:r>
            <a:r>
              <a:rPr lang="ru-RU" sz="2400" b="1" dirty="0">
                <a:latin typeface="Arial" panose="020B0604020202020204" pitchFamily="34" charset="0"/>
                <a:cs typeface="Arial" panose="020B0604020202020204" pitchFamily="34" charset="0"/>
              </a:rPr>
              <a:t>2</a:t>
            </a:r>
            <a:r>
              <a:rPr lang="ru-RU" sz="2400" dirty="0">
                <a:latin typeface="Arial" panose="020B0604020202020204" pitchFamily="34" charset="0"/>
                <a:cs typeface="Arial" panose="020B0604020202020204" pitchFamily="34" charset="0"/>
              </a:rPr>
              <a:t>; оската на завојницата се поклопува со оската на жлебот. Завојницата се движи во лежишта </a:t>
            </a:r>
            <a:r>
              <a:rPr lang="ru-RU" sz="2400" b="1" dirty="0">
                <a:latin typeface="Arial" panose="020B0604020202020204" pitchFamily="34" charset="0"/>
                <a:cs typeface="Arial" panose="020B0604020202020204" pitchFamily="34" charset="0"/>
              </a:rPr>
              <a:t>3</a:t>
            </a:r>
            <a:r>
              <a:rPr lang="ru-RU" sz="2400" dirty="0">
                <a:latin typeface="Arial" panose="020B0604020202020204" pitchFamily="34" charset="0"/>
                <a:cs typeface="Arial" panose="020B0604020202020204" pitchFamily="34" charset="0"/>
              </a:rPr>
              <a:t>; вртењето на з</a:t>
            </a:r>
            <a:r>
              <a:rPr lang="mk-MK" sz="2400" dirty="0">
                <a:latin typeface="Arial" panose="020B0604020202020204" pitchFamily="34" charset="0"/>
                <a:cs typeface="Arial" panose="020B0604020202020204" pitchFamily="34" charset="0"/>
              </a:rPr>
              <a:t>а</a:t>
            </a:r>
            <a:r>
              <a:rPr lang="ru-RU" sz="2400" dirty="0">
                <a:latin typeface="Arial" panose="020B0604020202020204" pitchFamily="34" charset="0"/>
                <a:cs typeface="Arial" panose="020B0604020202020204" pitchFamily="34" charset="0"/>
              </a:rPr>
              <a:t>војницата се </a:t>
            </a:r>
            <a:r>
              <a:rPr lang="mk-MK" sz="2400" dirty="0">
                <a:latin typeface="Arial" panose="020B0604020202020204" pitchFamily="34" charset="0"/>
                <a:cs typeface="Arial" panose="020B0604020202020204" pitchFamily="34" charset="0"/>
              </a:rPr>
              <a:t>прави</a:t>
            </a:r>
            <a:r>
              <a:rPr lang="ru-RU" sz="2400" dirty="0">
                <a:latin typeface="Arial" panose="020B0604020202020204" pitchFamily="34" charset="0"/>
                <a:cs typeface="Arial" panose="020B0604020202020204" pitchFamily="34" charset="0"/>
              </a:rPr>
              <a:t> со погон </a:t>
            </a:r>
            <a:r>
              <a:rPr lang="ru-RU" sz="2400" b="1" dirty="0">
                <a:latin typeface="Arial" panose="020B0604020202020204" pitchFamily="34" charset="0"/>
                <a:cs typeface="Arial" panose="020B0604020202020204" pitchFamily="34" charset="0"/>
              </a:rPr>
              <a:t>4</a:t>
            </a:r>
            <a:r>
              <a:rPr lang="ru-RU" sz="2400" dirty="0">
                <a:latin typeface="Arial" panose="020B0604020202020204" pitchFamily="34" charset="0"/>
                <a:cs typeface="Arial" panose="020B0604020202020204" pitchFamily="34" charset="0"/>
              </a:rPr>
              <a:t>, кој во овој случај се состои од електромотор, спојка и редуктор. Материјалот се внесува низ влезен отвор </a:t>
            </a:r>
            <a:r>
              <a:rPr lang="ru-RU" sz="2400" b="1" dirty="0">
                <a:latin typeface="Arial" panose="020B0604020202020204" pitchFamily="34" charset="0"/>
                <a:cs typeface="Arial" panose="020B0604020202020204" pitchFamily="34" charset="0"/>
              </a:rPr>
              <a:t>5</a:t>
            </a:r>
            <a:r>
              <a:rPr lang="ru-RU" sz="2400" dirty="0">
                <a:latin typeface="Arial" panose="020B0604020202020204" pitchFamily="34" charset="0"/>
                <a:cs typeface="Arial" panose="020B0604020202020204" pitchFamily="34" charset="0"/>
              </a:rPr>
              <a:t> и може да се истури и низ долните отвори поставени на дното на жлебот </a:t>
            </a:r>
            <a:r>
              <a:rPr lang="ru-RU" sz="2400" b="1" dirty="0">
                <a:latin typeface="Arial" panose="020B0604020202020204" pitchFamily="34" charset="0"/>
                <a:cs typeface="Arial" panose="020B0604020202020204" pitchFamily="34" charset="0"/>
              </a:rPr>
              <a:t>6</a:t>
            </a:r>
            <a:r>
              <a:rPr lang="ru-RU" sz="2400" dirty="0">
                <a:latin typeface="Arial" panose="020B0604020202020204" pitchFamily="34" charset="0"/>
                <a:cs typeface="Arial" panose="020B0604020202020204" pitchFamily="34" charset="0"/>
              </a:rPr>
              <a:t>; долните отвори </a:t>
            </a:r>
            <a:r>
              <a:rPr lang="mk-MK" sz="2400" dirty="0">
                <a:latin typeface="Arial" panose="020B0604020202020204" pitchFamily="34" charset="0"/>
                <a:cs typeface="Arial" panose="020B0604020202020204" pitchFamily="34" charset="0"/>
              </a:rPr>
              <a:t>најчесто</a:t>
            </a:r>
            <a:r>
              <a:rPr lang="ru-RU" sz="2400" dirty="0">
                <a:latin typeface="Arial" panose="020B0604020202020204" pitchFamily="34" charset="0"/>
                <a:cs typeface="Arial" panose="020B0604020202020204" pitchFamily="34" charset="0"/>
              </a:rPr>
              <a:t> се затвораат со засуни </a:t>
            </a:r>
            <a:r>
              <a:rPr lang="ru-RU" sz="2400" b="1" dirty="0">
                <a:latin typeface="Arial" panose="020B0604020202020204" pitchFamily="34" charset="0"/>
                <a:cs typeface="Arial" panose="020B0604020202020204" pitchFamily="34" charset="0"/>
              </a:rPr>
              <a:t>7</a:t>
            </a:r>
            <a:r>
              <a:rPr lang="ru-RU" sz="2400" dirty="0">
                <a:latin typeface="Arial" panose="020B0604020202020204" pitchFamily="34"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indent="457200" algn="ctr">
              <a:spcAft>
                <a:spcPts val="0"/>
              </a:spcAft>
            </a:pPr>
            <a:endParaRPr lang="en-US" sz="3200" b="1" dirty="0" smtClean="0">
              <a:latin typeface="Arial" panose="020B0604020202020204" pitchFamily="34" charset="0"/>
              <a:ea typeface="Times New Roman" panose="02020603050405020304" pitchFamily="18" charset="0"/>
              <a:cs typeface="Arial" panose="020B0604020202020204" pitchFamily="34" charset="0"/>
            </a:endParaRPr>
          </a:p>
          <a:p>
            <a:pPr indent="457200" algn="ctr">
              <a:spcAft>
                <a:spcPts val="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43375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839" y="1049867"/>
            <a:ext cx="11991795" cy="4775200"/>
          </a:xfrm>
          <a:prstGeom prst="rect">
            <a:avLst/>
          </a:prstGeom>
        </p:spPr>
      </p:pic>
    </p:spTree>
    <p:extLst>
      <p:ext uri="{BB962C8B-B14F-4D97-AF65-F5344CB8AC3E}">
        <p14:creationId xmlns:p14="http://schemas.microsoft.com/office/powerpoint/2010/main" val="26287577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233740"/>
            <a:ext cx="11734800" cy="3416320"/>
          </a:xfrm>
          <a:prstGeom prst="rect">
            <a:avLst/>
          </a:prstGeom>
        </p:spPr>
        <p:txBody>
          <a:bodyPr wrap="square">
            <a:spAutoFit/>
          </a:bodyPr>
          <a:lstStyle/>
          <a:p>
            <a:pPr indent="457200" algn="just">
              <a:spcAft>
                <a:spcPts val="0"/>
              </a:spcAft>
            </a:pPr>
            <a:r>
              <a:rPr lang="ru-RU" sz="2400" dirty="0" smtClean="0">
                <a:latin typeface="Arial" panose="020B0604020202020204" pitchFamily="34" charset="0"/>
                <a:ea typeface="Times New Roman" panose="02020603050405020304" pitchFamily="18" charset="0"/>
              </a:rPr>
              <a:t>Предноста на завојните транспортери во споредба со други</a:t>
            </a:r>
            <a:r>
              <a:rPr lang="mk-MK" sz="2400" dirty="0" smtClean="0">
                <a:latin typeface="Arial" panose="020B0604020202020204" pitchFamily="34" charset="0"/>
                <a:ea typeface="Times New Roman" panose="02020603050405020304" pitchFamily="18" charset="0"/>
              </a:rPr>
              <a:t>те</a:t>
            </a:r>
            <a:r>
              <a:rPr lang="ru-RU" sz="2400" dirty="0" smtClean="0">
                <a:latin typeface="Arial" panose="020B0604020202020204" pitchFamily="34" charset="0"/>
                <a:ea typeface="Times New Roman" panose="02020603050405020304" pitchFamily="18" charset="0"/>
              </a:rPr>
              <a:t> типови на транспортери е во нивната мала тежина и димензии. Материјалот кај завојните транспортери се пренесува низ затворен жлеб, па со тоа е остварена работа без пра</a:t>
            </a:r>
            <a:r>
              <a:rPr lang="mk-MK" sz="2400" dirty="0" smtClean="0">
                <a:latin typeface="Arial" panose="020B0604020202020204" pitchFamily="34" charset="0"/>
                <a:ea typeface="Times New Roman" panose="02020603050405020304" pitchFamily="18" charset="0"/>
              </a:rPr>
              <a:t>в</a:t>
            </a:r>
            <a:r>
              <a:rPr lang="ru-RU" sz="2400" dirty="0" smtClean="0">
                <a:latin typeface="Arial" panose="020B0604020202020204" pitchFamily="34" charset="0"/>
                <a:ea typeface="Times New Roman" panose="02020603050405020304" pitchFamily="18" charset="0"/>
              </a:rPr>
              <a:t>. Основниот нивен недостаток е во поголемата потрошувачка на енергија заради лизгањето на материјалот по завојците и жлебот и во абењето на површините на </a:t>
            </a:r>
            <a:r>
              <a:rPr lang="ru-RU" sz="2400" dirty="0" smtClean="0">
                <a:solidFill>
                  <a:srgbClr val="000000"/>
                </a:solidFill>
                <a:latin typeface="Arial" panose="020B0604020202020204" pitchFamily="34" charset="0"/>
                <a:ea typeface="Times New Roman" panose="02020603050405020304" pitchFamily="18" charset="0"/>
              </a:rPr>
              <a:t>завојниците и жлебот. Од овие причини овие транспортери се користат за преместување на</a:t>
            </a:r>
            <a:r>
              <a:rPr lang="ru-RU" sz="2400" dirty="0" smtClean="0">
                <a:latin typeface="Arial" panose="020B0604020202020204" pitchFamily="34" charset="0"/>
                <a:ea typeface="Times New Roman" panose="02020603050405020304" pitchFamily="18" charset="0"/>
              </a:rPr>
              <a:t> материјал на пок</a:t>
            </a:r>
            <a:r>
              <a:rPr lang="mk-MK" sz="2400" dirty="0" err="1" smtClean="0">
                <a:latin typeface="Arial" panose="020B0604020202020204" pitchFamily="34" charset="0"/>
                <a:ea typeface="Times New Roman" panose="02020603050405020304" pitchFamily="18" charset="0"/>
              </a:rPr>
              <a:t>уси</a:t>
            </a:r>
            <a:r>
              <a:rPr lang="ru-RU" sz="2400" dirty="0" smtClean="0">
                <a:latin typeface="Arial" panose="020B0604020202020204" pitchFamily="34" charset="0"/>
                <a:ea typeface="Times New Roman" panose="02020603050405020304" pitchFamily="18" charset="0"/>
              </a:rPr>
              <a:t> растојанија.</a:t>
            </a:r>
            <a:endParaRPr lang="en-US" sz="2400" dirty="0" smtClean="0">
              <a:latin typeface="Arial" panose="020B0604020202020204" pitchFamily="34" charset="0"/>
              <a:ea typeface="Times New Roman" panose="02020603050405020304" pitchFamily="18" charset="0"/>
            </a:endParaRPr>
          </a:p>
          <a:p>
            <a:pPr indent="457200" algn="just">
              <a:spcAft>
                <a:spcPts val="0"/>
              </a:spcAft>
            </a:pPr>
            <a:endParaRPr lang="en-US" sz="2400" dirty="0">
              <a:effectLst/>
              <a:latin typeface="Arial" panose="020B0604020202020204" pitchFamily="34" charset="0"/>
              <a:ea typeface="Times New Roman" panose="02020603050405020304" pitchFamily="18" charset="0"/>
            </a:endParaRPr>
          </a:p>
          <a:p>
            <a:pPr indent="457200" algn="just">
              <a:spcAft>
                <a:spcPts val="0"/>
              </a:spcAft>
            </a:pPr>
            <a:endParaRPr lang="en-US" sz="24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554847" y="2878667"/>
            <a:ext cx="10095286" cy="3881725"/>
          </a:xfrm>
          <a:prstGeom prst="rect">
            <a:avLst/>
          </a:prstGeom>
        </p:spPr>
      </p:pic>
    </p:spTree>
    <p:extLst>
      <p:ext uri="{BB962C8B-B14F-4D97-AF65-F5344CB8AC3E}">
        <p14:creationId xmlns:p14="http://schemas.microsoft.com/office/powerpoint/2010/main" val="33934792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066" y="140480"/>
            <a:ext cx="11446934" cy="7109639"/>
          </a:xfrm>
          <a:prstGeom prst="rect">
            <a:avLst/>
          </a:prstGeom>
        </p:spPr>
        <p:txBody>
          <a:bodyPr wrap="square">
            <a:spAutoFit/>
          </a:bodyPr>
          <a:lstStyle/>
          <a:p>
            <a:pPr algn="just">
              <a:spcAft>
                <a:spcPts val="0"/>
              </a:spcAft>
            </a:pPr>
            <a:r>
              <a:rPr lang="ru-RU" sz="2400" dirty="0">
                <a:latin typeface="Arial" panose="020B0604020202020204" pitchFamily="34" charset="0"/>
                <a:ea typeface="Times New Roman" panose="02020603050405020304" pitchFamily="18" charset="0"/>
              </a:rPr>
              <a:t>Завојните транспортери се користат за хоризонтално пренесување на материјал или под агол од 20</a:t>
            </a:r>
            <a:r>
              <a:rPr lang="ru-RU" sz="2400" baseline="30000" dirty="0">
                <a:latin typeface="Arial" panose="020B0604020202020204" pitchFamily="34" charset="0"/>
                <a:ea typeface="Times New Roman" panose="02020603050405020304" pitchFamily="18" charset="0"/>
              </a:rPr>
              <a:t>о</a:t>
            </a:r>
            <a:r>
              <a:rPr lang="ru-RU" sz="2400" dirty="0">
                <a:latin typeface="Arial" panose="020B0604020202020204" pitchFamily="34" charset="0"/>
                <a:ea typeface="Times New Roman" panose="02020603050405020304" pitchFamily="18" charset="0"/>
              </a:rPr>
              <a:t>, но можат да се употребат и за вертикално пренесување на некои материјали, како на пример цемент (</a:t>
            </a:r>
            <a:r>
              <a:rPr lang="mk-MK" sz="2400" dirty="0">
                <a:latin typeface="Arial" panose="020B0604020202020204" pitchFamily="34" charset="0"/>
                <a:ea typeface="Times New Roman" panose="02020603050405020304" pitchFamily="18" charset="0"/>
              </a:rPr>
              <a:t>с</a:t>
            </a:r>
            <a:r>
              <a:rPr lang="ru-RU" sz="2400" dirty="0">
                <a:latin typeface="Arial" panose="020B0604020202020204" pitchFamily="34" charset="0"/>
                <a:ea typeface="Times New Roman" panose="02020603050405020304" pitchFamily="18" charset="0"/>
              </a:rPr>
              <a:t>л. 1</a:t>
            </a:r>
            <a:r>
              <a:rPr lang="mk-MK" sz="2400" dirty="0">
                <a:latin typeface="Arial" panose="020B0604020202020204" pitchFamily="34" charset="0"/>
                <a:ea typeface="Times New Roman" panose="02020603050405020304" pitchFamily="18" charset="0"/>
              </a:rPr>
              <a:t>62</a:t>
            </a:r>
            <a:r>
              <a:rPr lang="ru-RU" sz="2400" dirty="0">
                <a:latin typeface="Arial" panose="020B0604020202020204" pitchFamily="34"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indent="457200" algn="just">
              <a:spcAft>
                <a:spcPts val="0"/>
              </a:spcAft>
            </a:pPr>
            <a:r>
              <a:rPr lang="ru-RU" sz="2400" dirty="0">
                <a:latin typeface="Arial" panose="020B0604020202020204" pitchFamily="34" charset="0"/>
                <a:ea typeface="Times New Roman" panose="02020603050405020304" pitchFamily="18" charset="0"/>
              </a:rPr>
              <a:t>Д</a:t>
            </a:r>
            <a:r>
              <a:rPr lang="ru-RU" sz="2400" dirty="0">
                <a:solidFill>
                  <a:srgbClr val="000000"/>
                </a:solidFill>
                <a:latin typeface="Arial" panose="020B0604020202020204" pitchFamily="34" charset="0"/>
                <a:ea typeface="Times New Roman" panose="02020603050405020304" pitchFamily="18" charset="0"/>
              </a:rPr>
              <a:t>вижењето на материјалот најмногу се о</a:t>
            </a:r>
            <a:r>
              <a:rPr lang="mk-MK" sz="2400" dirty="0" err="1">
                <a:solidFill>
                  <a:srgbClr val="000000"/>
                </a:solidFill>
                <a:latin typeface="Arial" panose="020B0604020202020204" pitchFamily="34" charset="0"/>
                <a:ea typeface="Times New Roman" panose="02020603050405020304" pitchFamily="18" charset="0"/>
              </a:rPr>
              <a:t>возможува</a:t>
            </a:r>
            <a:r>
              <a:rPr lang="ru-RU" sz="2400" dirty="0">
                <a:solidFill>
                  <a:srgbClr val="000000"/>
                </a:solidFill>
                <a:latin typeface="Arial" panose="020B0604020202020204" pitchFamily="34" charset="0"/>
                <a:ea typeface="Times New Roman" panose="02020603050405020304" pitchFamily="18" charset="0"/>
              </a:rPr>
              <a:t> заради силата на триење помеѓу материјалот кој се п</a:t>
            </a:r>
            <a:r>
              <a:rPr lang="mk-MK" sz="2400" dirty="0">
                <a:solidFill>
                  <a:srgbClr val="000000"/>
                </a:solidFill>
                <a:latin typeface="Arial" panose="020B0604020202020204" pitchFamily="34" charset="0"/>
                <a:ea typeface="Times New Roman" panose="02020603050405020304" pitchFamily="18" charset="0"/>
              </a:rPr>
              <a:t>о</a:t>
            </a:r>
            <a:r>
              <a:rPr lang="ru-RU" sz="2400" dirty="0">
                <a:solidFill>
                  <a:srgbClr val="000000"/>
                </a:solidFill>
                <a:latin typeface="Arial" panose="020B0604020202020204" pitchFamily="34" charset="0"/>
                <a:ea typeface="Times New Roman" panose="02020603050405020304" pitchFamily="18" charset="0"/>
              </a:rPr>
              <a:t>местува и вертикалниот жлеб (олук)</a:t>
            </a:r>
            <a:r>
              <a:rPr lang="mk-MK" sz="2400" dirty="0">
                <a:solidFill>
                  <a:srgbClr val="000000"/>
                </a:solidFill>
                <a:latin typeface="Arial" panose="020B0604020202020204" pitchFamily="34" charset="0"/>
                <a:ea typeface="Times New Roman" panose="02020603050405020304" pitchFamily="18" charset="0"/>
              </a:rPr>
              <a:t>.</a:t>
            </a:r>
            <a:r>
              <a:rPr lang="ru-RU" sz="2400" dirty="0">
                <a:solidFill>
                  <a:srgbClr val="000000"/>
                </a:solidFill>
                <a:latin typeface="Arial" panose="020B0604020202020204" pitchFamily="34" charset="0"/>
                <a:ea typeface="Times New Roman" panose="02020603050405020304" pitchFamily="18" charset="0"/>
              </a:rPr>
              <a:t> Овие сили на триење се јавуваат </a:t>
            </a:r>
            <a:r>
              <a:rPr lang="mk-MK" sz="2400" dirty="0">
                <a:solidFill>
                  <a:srgbClr val="000000"/>
                </a:solidFill>
                <a:latin typeface="Arial" panose="020B0604020202020204" pitchFamily="34" charset="0"/>
                <a:ea typeface="Times New Roman" panose="02020603050405020304" pitchFamily="18" charset="0"/>
              </a:rPr>
              <a:t>по</a:t>
            </a:r>
            <a:r>
              <a:rPr lang="ru-RU" sz="2400" dirty="0">
                <a:solidFill>
                  <a:srgbClr val="000000"/>
                </a:solidFill>
                <a:latin typeface="Arial" panose="020B0604020202020204" pitchFamily="34" charset="0"/>
                <a:ea typeface="Times New Roman" panose="02020603050405020304" pitchFamily="18" charset="0"/>
              </a:rPr>
              <a:t>ради појава на центрифугална сила на материјалот кој се врти во жлебот заедно со завојницата. Силата на триење го забавува движењето на честиците на материјалот, присилувајќи ги да се движат побавно од завојницата, заради што тие лизгајќи по површината на завојците истовремено се вртат и се движат нагоре.</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solidFill>
                  <a:srgbClr val="000000"/>
                </a:solidFill>
                <a:latin typeface="Arial" panose="020B0604020202020204" pitchFamily="34" charset="0"/>
                <a:ea typeface="Times New Roman" panose="02020603050405020304" pitchFamily="18" charset="0"/>
              </a:rPr>
              <a:t>	</a:t>
            </a:r>
            <a:r>
              <a:rPr lang="mk-MK" sz="2400" dirty="0">
                <a:solidFill>
                  <a:srgbClr val="000000"/>
                </a:solidFill>
                <a:latin typeface="Arial" panose="020B0604020202020204" pitchFamily="34" charset="0"/>
                <a:ea typeface="Times New Roman" panose="02020603050405020304" pitchFamily="18" charset="0"/>
              </a:rPr>
              <a:t>Според</a:t>
            </a:r>
            <a:r>
              <a:rPr lang="ru-RU" sz="2400" dirty="0">
                <a:solidFill>
                  <a:srgbClr val="000000"/>
                </a:solidFill>
                <a:latin typeface="Arial" panose="020B0604020202020204" pitchFamily="34" charset="0"/>
                <a:ea typeface="Times New Roman" panose="02020603050405020304" pitchFamily="18" charset="0"/>
              </a:rPr>
              <a:t> бројот на одови на завојницата, завојните транспортери можат да бидат едноодни или повеќеодни. Со повеќеодната завојница материјалот поинтензивно се пренесува отколку со едноодната, т.е. капацитетот на транспортерот е поголем.</a:t>
            </a:r>
            <a:endParaRPr lang="en-US" sz="2400" dirty="0">
              <a:latin typeface="Times New Roman" panose="02020603050405020304" pitchFamily="18" charset="0"/>
              <a:ea typeface="Times New Roman" panose="02020603050405020304" pitchFamily="18" charset="0"/>
            </a:endParaRPr>
          </a:p>
          <a:p>
            <a:pPr algn="just">
              <a:spcAft>
                <a:spcPts val="0"/>
              </a:spcAft>
            </a:pPr>
            <a:r>
              <a:rPr lang="ru-RU" sz="2400" dirty="0">
                <a:solidFill>
                  <a:srgbClr val="000000"/>
                </a:solidFill>
                <a:latin typeface="Arial" panose="020B0604020202020204" pitchFamily="34" charset="0"/>
                <a:ea typeface="Times New Roman" panose="02020603050405020304" pitchFamily="18" charset="0"/>
              </a:rPr>
              <a:t>	</a:t>
            </a:r>
            <a:r>
              <a:rPr lang="mk-MK" sz="2400" dirty="0">
                <a:solidFill>
                  <a:srgbClr val="000000"/>
                </a:solidFill>
                <a:latin typeface="Arial" panose="020B0604020202020204" pitchFamily="34" charset="0"/>
                <a:ea typeface="Times New Roman" panose="02020603050405020304" pitchFamily="18" charset="0"/>
              </a:rPr>
              <a:t>Според</a:t>
            </a:r>
            <a:r>
              <a:rPr lang="ru-RU" sz="2400" dirty="0">
                <a:solidFill>
                  <a:srgbClr val="000000"/>
                </a:solidFill>
                <a:latin typeface="Arial" panose="020B0604020202020204" pitchFamily="34" charset="0"/>
                <a:ea typeface="Times New Roman" panose="02020603050405020304" pitchFamily="18" charset="0"/>
              </a:rPr>
              <a:t> конструкција на завојницата, овие транспортери можат да бидат со полна завојница (</a:t>
            </a:r>
            <a:r>
              <a:rPr lang="mk-MK" sz="2400" dirty="0">
                <a:solidFill>
                  <a:srgbClr val="000000"/>
                </a:solidFill>
                <a:latin typeface="Arial" panose="020B0604020202020204" pitchFamily="34" charset="0"/>
                <a:ea typeface="Times New Roman" panose="02020603050405020304" pitchFamily="18" charset="0"/>
              </a:rPr>
              <a:t>с</a:t>
            </a:r>
            <a:r>
              <a:rPr lang="ru-RU" sz="2400" dirty="0">
                <a:solidFill>
                  <a:srgbClr val="000000"/>
                </a:solidFill>
                <a:latin typeface="Arial" panose="020B0604020202020204" pitchFamily="34" charset="0"/>
                <a:ea typeface="Times New Roman" panose="02020603050405020304" pitchFamily="18" charset="0"/>
              </a:rPr>
              <a:t>л. 1</a:t>
            </a:r>
            <a:r>
              <a:rPr lang="mk-MK" sz="2400" dirty="0">
                <a:solidFill>
                  <a:srgbClr val="000000"/>
                </a:solidFill>
                <a:latin typeface="Arial" panose="020B0604020202020204" pitchFamily="34" charset="0"/>
                <a:ea typeface="Times New Roman" panose="02020603050405020304" pitchFamily="18" charset="0"/>
              </a:rPr>
              <a:t>63</a:t>
            </a:r>
            <a:r>
              <a:rPr lang="en-US" sz="2400" dirty="0">
                <a:solidFill>
                  <a:srgbClr val="000000"/>
                </a:solidFill>
                <a:latin typeface="Arial" panose="020B0604020202020204" pitchFamily="34" charset="0"/>
                <a:ea typeface="Times New Roman" panose="02020603050405020304" pitchFamily="18" charset="0"/>
              </a:rPr>
              <a:t>a</a:t>
            </a:r>
            <a:r>
              <a:rPr lang="ru-RU" sz="2400" dirty="0">
                <a:solidFill>
                  <a:srgbClr val="000000"/>
                </a:solidFill>
                <a:latin typeface="Arial" panose="020B0604020202020204" pitchFamily="34" charset="0"/>
                <a:ea typeface="Times New Roman" panose="02020603050405020304" pitchFamily="18" charset="0"/>
              </a:rPr>
              <a:t>), со лентеста завојница (</a:t>
            </a:r>
            <a:r>
              <a:rPr lang="mk-MK" sz="2400" dirty="0">
                <a:solidFill>
                  <a:srgbClr val="000000"/>
                </a:solidFill>
                <a:latin typeface="Arial" panose="020B0604020202020204" pitchFamily="34" charset="0"/>
                <a:ea typeface="Times New Roman" panose="02020603050405020304" pitchFamily="18" charset="0"/>
              </a:rPr>
              <a:t>с</a:t>
            </a:r>
            <a:r>
              <a:rPr lang="ru-RU" sz="2400" dirty="0">
                <a:solidFill>
                  <a:srgbClr val="000000"/>
                </a:solidFill>
                <a:latin typeface="Arial" panose="020B0604020202020204" pitchFamily="34" charset="0"/>
                <a:ea typeface="Times New Roman" panose="02020603050405020304" pitchFamily="18" charset="0"/>
              </a:rPr>
              <a:t>л. 1</a:t>
            </a:r>
            <a:r>
              <a:rPr lang="mk-MK" sz="2400" dirty="0">
                <a:solidFill>
                  <a:srgbClr val="000000"/>
                </a:solidFill>
                <a:latin typeface="Arial" panose="020B0604020202020204" pitchFamily="34" charset="0"/>
                <a:ea typeface="Times New Roman" panose="02020603050405020304" pitchFamily="18" charset="0"/>
              </a:rPr>
              <a:t>63б</a:t>
            </a:r>
            <a:r>
              <a:rPr lang="ru-RU" sz="2400" dirty="0">
                <a:solidFill>
                  <a:srgbClr val="000000"/>
                </a:solidFill>
                <a:latin typeface="Arial" panose="020B0604020202020204" pitchFamily="34" charset="0"/>
                <a:ea typeface="Times New Roman" panose="02020603050405020304" pitchFamily="18" charset="0"/>
              </a:rPr>
              <a:t>), со профилирана завојница (</a:t>
            </a:r>
            <a:r>
              <a:rPr lang="mk-MK" sz="2400" dirty="0">
                <a:solidFill>
                  <a:srgbClr val="000000"/>
                </a:solidFill>
                <a:latin typeface="Arial" panose="020B0604020202020204" pitchFamily="34" charset="0"/>
                <a:ea typeface="Times New Roman" panose="02020603050405020304" pitchFamily="18" charset="0"/>
              </a:rPr>
              <a:t>с</a:t>
            </a:r>
            <a:r>
              <a:rPr lang="ru-RU" sz="2400" dirty="0">
                <a:solidFill>
                  <a:srgbClr val="000000"/>
                </a:solidFill>
                <a:latin typeface="Arial" panose="020B0604020202020204" pitchFamily="34" charset="0"/>
                <a:ea typeface="Times New Roman" panose="02020603050405020304" pitchFamily="18" charset="0"/>
              </a:rPr>
              <a:t>л. 1</a:t>
            </a:r>
            <a:r>
              <a:rPr lang="mk-MK" sz="2400" dirty="0">
                <a:solidFill>
                  <a:srgbClr val="000000"/>
                </a:solidFill>
                <a:latin typeface="Arial" panose="020B0604020202020204" pitchFamily="34" charset="0"/>
                <a:ea typeface="Times New Roman" panose="02020603050405020304" pitchFamily="18" charset="0"/>
              </a:rPr>
              <a:t>63в</a:t>
            </a:r>
            <a:r>
              <a:rPr lang="ru-RU" sz="2400" dirty="0">
                <a:solidFill>
                  <a:srgbClr val="000000"/>
                </a:solidFill>
                <a:latin typeface="Arial" panose="020B0604020202020204" pitchFamily="34" charset="0"/>
                <a:ea typeface="Times New Roman" panose="02020603050405020304" pitchFamily="18" charset="0"/>
              </a:rPr>
              <a:t>) и со лопатеста завојница (</a:t>
            </a:r>
            <a:r>
              <a:rPr lang="mk-MK" sz="2400" dirty="0">
                <a:solidFill>
                  <a:srgbClr val="000000"/>
                </a:solidFill>
                <a:latin typeface="Arial" panose="020B0604020202020204" pitchFamily="34" charset="0"/>
                <a:ea typeface="Times New Roman" panose="02020603050405020304" pitchFamily="18" charset="0"/>
              </a:rPr>
              <a:t>с</a:t>
            </a:r>
            <a:r>
              <a:rPr lang="ru-RU" sz="2400" dirty="0">
                <a:solidFill>
                  <a:srgbClr val="000000"/>
                </a:solidFill>
                <a:latin typeface="Arial" panose="020B0604020202020204" pitchFamily="34" charset="0"/>
                <a:ea typeface="Times New Roman" panose="02020603050405020304" pitchFamily="18" charset="0"/>
              </a:rPr>
              <a:t>л. 1</a:t>
            </a:r>
            <a:r>
              <a:rPr lang="mk-MK" sz="2400" dirty="0">
                <a:solidFill>
                  <a:srgbClr val="000000"/>
                </a:solidFill>
                <a:latin typeface="Arial" panose="020B0604020202020204" pitchFamily="34" charset="0"/>
                <a:ea typeface="Times New Roman" panose="02020603050405020304" pitchFamily="18" charset="0"/>
              </a:rPr>
              <a:t>63г</a:t>
            </a:r>
            <a:r>
              <a:rPr lang="ru-RU" sz="2400" dirty="0">
                <a:solidFill>
                  <a:srgbClr val="000000"/>
                </a:solidFill>
                <a:latin typeface="Arial" panose="020B0604020202020204" pitchFamily="34" charset="0"/>
                <a:ea typeface="Times New Roman" panose="02020603050405020304" pitchFamily="18" charset="0"/>
              </a:rPr>
              <a:t>). Изборот на типот на завојница зависи од видот на материјалот кој се транспортира.</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59600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54616"/>
          <a:stretch/>
        </p:blipFill>
        <p:spPr>
          <a:xfrm>
            <a:off x="2115134" y="0"/>
            <a:ext cx="7740066" cy="6129217"/>
          </a:xfrm>
          <a:prstGeom prst="rect">
            <a:avLst/>
          </a:prstGeom>
        </p:spPr>
      </p:pic>
    </p:spTree>
    <p:extLst>
      <p:ext uri="{BB962C8B-B14F-4D97-AF65-F5344CB8AC3E}">
        <p14:creationId xmlns:p14="http://schemas.microsoft.com/office/powerpoint/2010/main" val="3012230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4840</Words>
  <Application>Microsoft Office PowerPoint</Application>
  <PresentationFormat>Widescreen</PresentationFormat>
  <Paragraphs>297</Paragraphs>
  <Slides>113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113</vt:i4>
      </vt:variant>
    </vt:vector>
  </HeadingPairs>
  <TitlesOfParts>
    <vt:vector size="121" baseType="lpstr">
      <vt:lpstr>Arial</vt:lpstr>
      <vt:lpstr>Calibri</vt:lpstr>
      <vt:lpstr>Calibri Light</vt:lpstr>
      <vt:lpstr>Symbol</vt:lpstr>
      <vt:lpstr>Times New Roman</vt:lpstr>
      <vt:lpstr>Office Theme</vt:lpstr>
      <vt:lpstr>Document</vt:lpstr>
      <vt:lpstr>Microsoft Word Document</vt:lpstr>
      <vt:lpstr>Механизми за непрекинат транспорт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Валјаци за центрирање на лентата</vt:lpstr>
      <vt:lpstr>PowerPoint Presentation</vt:lpstr>
      <vt:lpstr>Погонски и затегнувачки уреди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by adguard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Механизми за непрекинат транспорт</dc:title>
  <dc:creator>X</dc:creator>
  <cp:lastModifiedBy>X</cp:lastModifiedBy>
  <cp:revision>63</cp:revision>
  <dcterms:created xsi:type="dcterms:W3CDTF">2020-03-17T13:32:41Z</dcterms:created>
  <dcterms:modified xsi:type="dcterms:W3CDTF">2020-03-19T17:51:38Z</dcterms:modified>
</cp:coreProperties>
</file>