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6340" y="457200"/>
            <a:ext cx="7010400" cy="121920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mk-MK" sz="3200" dirty="0" smtClean="0"/>
              <a:t>ОУ,, Крсте Петков</a:t>
            </a:r>
            <a:r>
              <a:rPr lang="mk-MK" sz="3200" dirty="0"/>
              <a:t> </a:t>
            </a:r>
            <a:r>
              <a:rPr lang="mk-MK" sz="3200" dirty="0" smtClean="0"/>
              <a:t>Мисирков</a:t>
            </a:r>
            <a:r>
              <a:rPr lang="mk-MK" sz="2800" dirty="0" smtClean="0"/>
              <a:t>“-     Бистрица</a:t>
            </a:r>
            <a:endParaRPr lang="mk-MK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19744"/>
            <a:ext cx="8458200" cy="4572000"/>
          </a:xfrm>
        </p:spPr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Наставен предмет: Математика</a:t>
            </a:r>
          </a:p>
          <a:p>
            <a:pPr algn="ctr"/>
            <a:r>
              <a:rPr lang="mk-MK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Наставна единица : Делење со остаток</a:t>
            </a:r>
          </a:p>
          <a:p>
            <a:pPr algn="ctr"/>
            <a:r>
              <a:rPr lang="mk-MK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Одделение: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III </a:t>
            </a:r>
            <a:r>
              <a:rPr lang="mk-MK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 трето) </a:t>
            </a:r>
          </a:p>
          <a:p>
            <a:endParaRPr lang="mk-MK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mk-MK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mk-MK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mk-MK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mk-MK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mk-MK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mk-MK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Одделенски наставник: </a:t>
            </a:r>
            <a:r>
              <a:rPr lang="mk-MK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Гица Бизимоска</a:t>
            </a:r>
          </a:p>
          <a:p>
            <a:endParaRPr lang="mk-MK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19495"/>
            <a:ext cx="2133600" cy="22652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64" y="3352800"/>
            <a:ext cx="2494973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363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851648" cy="9906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mk-MK" dirty="0" smtClean="0"/>
              <a:t>Делење со остаток 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229600" cy="3657600"/>
          </a:xfrm>
        </p:spPr>
        <p:txBody>
          <a:bodyPr/>
          <a:lstStyle/>
          <a:p>
            <a:pPr algn="l"/>
            <a:r>
              <a:rPr lang="mk-MK" b="1" dirty="0" smtClean="0">
                <a:solidFill>
                  <a:srgbClr val="92D050"/>
                </a:solidFill>
              </a:rPr>
              <a:t> </a:t>
            </a:r>
            <a:r>
              <a:rPr lang="mk-MK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9 боички се поделени на 2 деца. </a:t>
            </a:r>
          </a:p>
          <a:p>
            <a:pPr algn="l"/>
            <a:r>
              <a:rPr lang="mk-MK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Секое дете добило по 4 боички.</a:t>
            </a:r>
          </a:p>
          <a:p>
            <a:pPr algn="l"/>
            <a:r>
              <a:rPr lang="mk-MK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 боичка останала.</a:t>
            </a:r>
          </a:p>
          <a:p>
            <a:pPr algn="l"/>
            <a:r>
              <a:rPr lang="mk-MK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Пишуваме</a:t>
            </a:r>
            <a:r>
              <a:rPr lang="en-US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9: 2 = 4 и ост. 1 . </a:t>
            </a:r>
          </a:p>
          <a:p>
            <a:pPr algn="l"/>
            <a:r>
              <a:rPr lang="mk-MK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,, ост. ’’ е скратено од остаток.</a:t>
            </a:r>
          </a:p>
          <a:p>
            <a:pPr algn="l"/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444875" cy="986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392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82" y="457200"/>
            <a:ext cx="9047018" cy="6096000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Запиши ги количникот и остатокот.</a:t>
            </a:r>
          </a:p>
          <a:p>
            <a:pPr algn="just"/>
            <a:endParaRPr lang="mk-MK" dirty="0"/>
          </a:p>
          <a:p>
            <a:pPr algn="just"/>
            <a:r>
              <a:rPr lang="mk-MK" dirty="0" smtClean="0"/>
              <a:t> 	</a:t>
            </a:r>
          </a:p>
          <a:p>
            <a:pPr algn="just"/>
            <a:endParaRPr lang="mk-MK" dirty="0" smtClean="0"/>
          </a:p>
          <a:p>
            <a:pPr algn="just"/>
            <a:endParaRPr lang="mk-MK" dirty="0" smtClean="0"/>
          </a:p>
          <a:p>
            <a:pPr algn="just"/>
            <a:endParaRPr lang="mk-MK" dirty="0" smtClean="0"/>
          </a:p>
          <a:p>
            <a:pPr marL="457200" indent="-457200" algn="just">
              <a:buFont typeface="Wingdings" pitchFamily="2" charset="2"/>
              <a:buChar char="Ø"/>
            </a:pP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12 јаболка им се поделени на </a:t>
            </a:r>
            <a:r>
              <a:rPr lang="mk-MK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деца. Колку јаболка ќе  добие секое дете? Колку јаболка ќе останат?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Решение: Запишуваме 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5 =  2 и ост.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2 * 5 = 10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12 – 10 = 2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Секое дете  ќе добие по 2 јаболка.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Ќе останат 2 јаболка. 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r="13439" b="9903"/>
          <a:stretch/>
        </p:blipFill>
        <p:spPr bwMode="auto">
          <a:xfrm>
            <a:off x="4253344" y="2223649"/>
            <a:ext cx="838200" cy="109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r="13439" b="9903"/>
          <a:stretch/>
        </p:blipFill>
        <p:spPr bwMode="auto">
          <a:xfrm>
            <a:off x="2615045" y="2223648"/>
            <a:ext cx="838200" cy="109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r="13439" b="9903"/>
          <a:stretch/>
        </p:blipFill>
        <p:spPr bwMode="auto">
          <a:xfrm>
            <a:off x="1828800" y="1136071"/>
            <a:ext cx="838200" cy="109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r="13439" b="9903"/>
          <a:stretch/>
        </p:blipFill>
        <p:spPr bwMode="auto">
          <a:xfrm>
            <a:off x="2667000" y="1129144"/>
            <a:ext cx="838200" cy="109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r="13439" b="9903"/>
          <a:stretch/>
        </p:blipFill>
        <p:spPr bwMode="auto">
          <a:xfrm>
            <a:off x="3505200" y="1129143"/>
            <a:ext cx="838200" cy="109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r="13439" b="9903"/>
          <a:stretch/>
        </p:blipFill>
        <p:spPr bwMode="auto">
          <a:xfrm>
            <a:off x="1776845" y="2223648"/>
            <a:ext cx="838200" cy="109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r="13439" b="9903"/>
          <a:stretch/>
        </p:blipFill>
        <p:spPr bwMode="auto">
          <a:xfrm>
            <a:off x="3453245" y="2223648"/>
            <a:ext cx="838200" cy="109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r="13439" b="9903"/>
          <a:stretch/>
        </p:blipFill>
        <p:spPr bwMode="auto">
          <a:xfrm>
            <a:off x="5929744" y="2202860"/>
            <a:ext cx="838200" cy="109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r="13439" b="9903"/>
          <a:stretch/>
        </p:blipFill>
        <p:spPr bwMode="auto">
          <a:xfrm>
            <a:off x="4308763" y="1129144"/>
            <a:ext cx="838200" cy="109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r="13439" b="9903"/>
          <a:stretch/>
        </p:blipFill>
        <p:spPr bwMode="auto">
          <a:xfrm>
            <a:off x="5091544" y="2216694"/>
            <a:ext cx="838200" cy="109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r="13439" b="9903"/>
          <a:stretch/>
        </p:blipFill>
        <p:spPr bwMode="auto">
          <a:xfrm>
            <a:off x="5091544" y="1108355"/>
            <a:ext cx="838200" cy="109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r="13439" b="9903"/>
          <a:stretch/>
        </p:blipFill>
        <p:spPr bwMode="auto">
          <a:xfrm>
            <a:off x="5929744" y="1115293"/>
            <a:ext cx="838200" cy="109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0962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851648" cy="76200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mk-MK" sz="3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Проверка на </a:t>
            </a:r>
            <a:r>
              <a:rPr lang="mk-MK" sz="3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делење</a:t>
            </a:r>
            <a:r>
              <a:rPr lang="mk-MK" sz="3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mk-MK" sz="3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3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со остаток</a:t>
            </a:r>
            <a:endParaRPr lang="mk-MK" sz="36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458200" cy="464820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17 : 4 = 4 и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ост. 1. </a:t>
            </a: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4*4 = 16 (16 е најблиску и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помал број 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до 17)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17 : 4 = 4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4 * 4 = 16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17 – 16 = 1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Проверка:    4*4 = 16       16+1=17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( или ) 4*4 +1 = 16 + 1=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mk-MK" sz="3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Објаснување</a:t>
            </a:r>
            <a:endParaRPr lang="mk-MK" sz="3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mk-MK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17    :    4   =    4    и </a:t>
            </a:r>
            <a:r>
              <a:rPr lang="mk-MK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ост</a:t>
            </a:r>
            <a:r>
              <a:rPr lang="mk-MK" sz="3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  1</a:t>
            </a:r>
            <a:endParaRPr lang="mk-MK" sz="32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   Деленик     Делител    Количник         Остаток</a:t>
            </a:r>
            <a:endParaRPr lang="mk-MK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25235" y="5361712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76800" y="542407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76600" y="5403279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09800" y="5354792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936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7854696" cy="5257800"/>
          </a:xfrm>
        </p:spPr>
        <p:txBody>
          <a:bodyPr/>
          <a:lstStyle/>
          <a:p>
            <a:pPr algn="just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Милан има 17 автомобили.</a:t>
            </a:r>
            <a:r>
              <a:rPr lang="mk-MK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Сака да ги подели подеднакво со својот брат Марко. По колку автомобили ќе има секој од нив? Колку автомобили ќе останат? </a:t>
            </a:r>
          </a:p>
          <a:p>
            <a:pPr algn="just"/>
            <a:endParaRPr lang="mk-MK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Решение:     17:2= 8 и  ост. 1.</a:t>
            </a:r>
          </a:p>
          <a:p>
            <a:pPr algn="just"/>
            <a:r>
              <a:rPr lang="mk-MK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	8*2=16</a:t>
            </a:r>
          </a:p>
          <a:p>
            <a:pPr algn="just"/>
            <a:r>
              <a:rPr lang="mk-MK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	17-16=1</a:t>
            </a:r>
          </a:p>
          <a:p>
            <a:pPr algn="just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Одговор: 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	Секој од нив ќе има по 8 автомобили.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	Ќе остане 1 автомобил.</a:t>
            </a:r>
          </a:p>
          <a:p>
            <a:pPr algn="just"/>
            <a:endParaRPr lang="mk-M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07818"/>
            <a:ext cx="6352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Текстуална задача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263">
            <a:off x="4639512" y="2362200"/>
            <a:ext cx="4610100" cy="27625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40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10600" cy="6400800"/>
          </a:xfrm>
        </p:spPr>
        <p:txBody>
          <a:bodyPr>
            <a:normAutofit lnSpcReduction="10000"/>
          </a:bodyPr>
          <a:lstStyle/>
          <a:p>
            <a:pPr algn="just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Реши ги задачите. </a:t>
            </a:r>
          </a:p>
          <a:p>
            <a:pPr algn="just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Пресметај го  количникот и остатокот, а потоа провери го резултатот.</a:t>
            </a:r>
          </a:p>
          <a:p>
            <a:pPr algn="just"/>
            <a:r>
              <a:rPr lang="mk-MK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Следи го дадениот пример</a:t>
            </a:r>
          </a:p>
          <a:p>
            <a:pPr algn="just"/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k-MK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пр: 9 : 2 =8 и ост. 1  проверка	4 * 2 = 8     8 + 1 = 9                 </a:t>
            </a:r>
            <a:endParaRPr lang="mk-MK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14 : 3 = _________  проверка      _________________        </a:t>
            </a:r>
          </a:p>
          <a:p>
            <a:pPr algn="just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mk-MK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mk-MK" b="1" dirty="0">
                <a:latin typeface="Times New Roman" pitchFamily="18" charset="0"/>
                <a:cs typeface="Times New Roman" pitchFamily="18" charset="0"/>
              </a:rPr>
              <a:t>= _________  проверка      _________________        </a:t>
            </a:r>
          </a:p>
          <a:p>
            <a:pPr algn="just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25 : 4  </a:t>
            </a:r>
            <a:r>
              <a:rPr lang="mk-MK" b="1" dirty="0">
                <a:latin typeface="Times New Roman" pitchFamily="18" charset="0"/>
                <a:cs typeface="Times New Roman" pitchFamily="18" charset="0"/>
              </a:rPr>
              <a:t>= _________  проверка      _________________     </a:t>
            </a:r>
            <a:endParaRPr lang="mk-MK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mk-MK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mk-MK" b="1" dirty="0">
                <a:latin typeface="Times New Roman" pitchFamily="18" charset="0"/>
                <a:cs typeface="Times New Roman" pitchFamily="18" charset="0"/>
              </a:rPr>
              <a:t>= _________  проверка      _________________    </a:t>
            </a:r>
            <a:endParaRPr lang="mk-MK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47 </a:t>
            </a:r>
            <a:r>
              <a:rPr lang="mk-MK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mk-MK" b="1" dirty="0">
                <a:latin typeface="Times New Roman" pitchFamily="18" charset="0"/>
                <a:cs typeface="Times New Roman" pitchFamily="18" charset="0"/>
              </a:rPr>
              <a:t>= _________  проверка      _________________   </a:t>
            </a: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mk-MK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mk-MK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rved Left Arrow 4"/>
          <p:cNvSpPr/>
          <p:nvPr/>
        </p:nvSpPr>
        <p:spPr>
          <a:xfrm rot="21279240">
            <a:off x="4458102" y="1512562"/>
            <a:ext cx="1185901" cy="881863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2410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89258"/>
              </p:ext>
            </p:extLst>
          </p:nvPr>
        </p:nvGraphicFramePr>
        <p:xfrm>
          <a:off x="1066800" y="2133599"/>
          <a:ext cx="7086600" cy="434987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362200"/>
                <a:gridCol w="2362200"/>
                <a:gridCol w="2362200"/>
              </a:tblGrid>
              <a:tr h="450730">
                <a:tc>
                  <a:txBody>
                    <a:bodyPr/>
                    <a:lstStyle/>
                    <a:p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2400" dirty="0" smtClean="0"/>
                        <a:t>Количник</a:t>
                      </a:r>
                      <a:endParaRPr lang="mk-MK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2400" dirty="0" smtClean="0"/>
                        <a:t>Остаток</a:t>
                      </a:r>
                      <a:endParaRPr lang="mk-MK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534">
                <a:tc>
                  <a:txBody>
                    <a:bodyPr/>
                    <a:lstStyle/>
                    <a:p>
                      <a:pPr algn="ctr"/>
                      <a:r>
                        <a:rPr lang="mk-MK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:</a:t>
                      </a:r>
                      <a:r>
                        <a:rPr lang="mk-MK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mk-MK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k-MK" sz="2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k-MK" sz="2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534">
                <a:tc>
                  <a:txBody>
                    <a:bodyPr/>
                    <a:lstStyle/>
                    <a:p>
                      <a:pPr algn="ctr"/>
                      <a:r>
                        <a:rPr lang="mk-MK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: 3 </a:t>
                      </a:r>
                      <a:endParaRPr lang="mk-MK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k-MK" sz="2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k-MK" sz="2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534">
                <a:tc>
                  <a:txBody>
                    <a:bodyPr/>
                    <a:lstStyle/>
                    <a:p>
                      <a:pPr algn="ctr"/>
                      <a:r>
                        <a:rPr lang="mk-MK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:</a:t>
                      </a:r>
                      <a:r>
                        <a:rPr lang="mk-MK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mk-MK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k-MK" sz="28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k-MK" sz="2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534">
                <a:tc>
                  <a:txBody>
                    <a:bodyPr/>
                    <a:lstStyle/>
                    <a:p>
                      <a:pPr algn="ctr"/>
                      <a:r>
                        <a:rPr lang="mk-MK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: 3</a:t>
                      </a:r>
                      <a:endParaRPr lang="mk-MK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k-MK" sz="28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k-MK" sz="28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534">
                <a:tc>
                  <a:txBody>
                    <a:bodyPr/>
                    <a:lstStyle/>
                    <a:p>
                      <a:pPr algn="ctr"/>
                      <a:r>
                        <a:rPr lang="mk-MK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: 6</a:t>
                      </a:r>
                      <a:endParaRPr lang="mk-MK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k-MK" sz="28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k-MK" sz="2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65564" y="609600"/>
            <a:ext cx="6324600" cy="107721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Запиши го количникот и остатокот во табелата </a:t>
            </a:r>
            <a:endParaRPr lang="mk-MK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36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828800"/>
          </a:xfrm>
        </p:spPr>
        <p:txBody>
          <a:bodyPr>
            <a:prstTxWarp prst="textDoubleWave1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k-MK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 благодарам на вниманието!</a:t>
            </a:r>
            <a:endParaRPr lang="mk-MK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chool Bell-SoundBible.com-4493986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0" y="47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945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257</Words>
  <Application>Microsoft Office PowerPoint</Application>
  <PresentationFormat>On-screen Show (4:3)</PresentationFormat>
  <Paragraphs>74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ОУ,, Крсте Петков Мисирков“-     Бистрица</vt:lpstr>
      <vt:lpstr>Делење со остаток </vt:lpstr>
      <vt:lpstr>PowerPoint Presentation</vt:lpstr>
      <vt:lpstr>Проверка на делењето со остаток</vt:lpstr>
      <vt:lpstr>PowerPoint Presentation</vt:lpstr>
      <vt:lpstr>PowerPoint Presentation</vt:lpstr>
      <vt:lpstr>PowerPoint Presentation</vt:lpstr>
      <vt:lpstr>Ви благодарам на вниманието!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ОУ,, Крсте Петков Мисирков“- Бистрица</dc:title>
  <dc:creator>user</dc:creator>
  <cp:lastModifiedBy>user</cp:lastModifiedBy>
  <cp:revision>14</cp:revision>
  <dcterms:created xsi:type="dcterms:W3CDTF">2006-08-16T00:00:00Z</dcterms:created>
  <dcterms:modified xsi:type="dcterms:W3CDTF">2020-03-18T11:55:00Z</dcterms:modified>
</cp:coreProperties>
</file>